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77" r:id="rId2"/>
    <p:sldId id="278" r:id="rId3"/>
    <p:sldId id="296" r:id="rId4"/>
    <p:sldId id="297" r:id="rId5"/>
    <p:sldId id="315" r:id="rId6"/>
    <p:sldId id="316" r:id="rId7"/>
    <p:sldId id="317" r:id="rId8"/>
    <p:sldId id="318" r:id="rId9"/>
    <p:sldId id="299" r:id="rId10"/>
    <p:sldId id="319" r:id="rId11"/>
    <p:sldId id="320" r:id="rId12"/>
    <p:sldId id="321" r:id="rId13"/>
    <p:sldId id="322" r:id="rId14"/>
    <p:sldId id="323" r:id="rId15"/>
    <p:sldId id="324" r:id="rId16"/>
    <p:sldId id="300" r:id="rId17"/>
    <p:sldId id="325" r:id="rId18"/>
    <p:sldId id="326" r:id="rId19"/>
    <p:sldId id="327" r:id="rId20"/>
    <p:sldId id="328" r:id="rId21"/>
    <p:sldId id="333" r:id="rId22"/>
    <p:sldId id="330" r:id="rId23"/>
    <p:sldId id="331" r:id="rId24"/>
    <p:sldId id="332" r:id="rId25"/>
    <p:sldId id="313"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000099"/>
    <a:srgbClr val="FF6699"/>
    <a:srgbClr val="FFCC00"/>
    <a:srgbClr val="969696"/>
    <a:srgbClr val="FAA9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04" autoAdjust="0"/>
    <p:restoredTop sz="91344" autoAdjust="0"/>
  </p:normalViewPr>
  <p:slideViewPr>
    <p:cSldViewPr>
      <p:cViewPr varScale="1">
        <p:scale>
          <a:sx n="104" d="100"/>
          <a:sy n="104" d="100"/>
        </p:scale>
        <p:origin x="-1956"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4" d="100"/>
          <a:sy n="54" d="100"/>
        </p:scale>
        <p:origin x="-292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ea typeface="+mn-ea"/>
              </a:defRPr>
            </a:lvl1pPr>
          </a:lstStyle>
          <a:p>
            <a:pPr>
              <a:defRPr/>
            </a:pPr>
            <a:endParaRPr lang="en-US" altLang="zh-CN"/>
          </a:p>
        </p:txBody>
      </p:sp>
      <p:sp>
        <p:nvSpPr>
          <p:cNvPr id="70659" name="Rectangle 3"/>
          <p:cNvSpPr>
            <a:spLocks noGrp="1" noChangeArrowheads="1"/>
          </p:cNvSpPr>
          <p:nvPr>
            <p:ph type="dt" sz="quarter"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ea typeface="+mn-ea"/>
              </a:defRPr>
            </a:lvl1pPr>
          </a:lstStyle>
          <a:p>
            <a:pPr>
              <a:defRPr/>
            </a:pPr>
            <a:endParaRPr lang="en-US" altLang="zh-CN"/>
          </a:p>
        </p:txBody>
      </p:sp>
      <p:sp>
        <p:nvSpPr>
          <p:cNvPr id="70660" name="Rectangle 4"/>
          <p:cNvSpPr>
            <a:spLocks noGrp="1" noChangeArrowheads="1"/>
          </p:cNvSpPr>
          <p:nvPr>
            <p:ph type="ftr" sz="quarter" idx="2"/>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ea typeface="+mn-ea"/>
              </a:defRPr>
            </a:lvl1pPr>
          </a:lstStyle>
          <a:p>
            <a:pPr>
              <a:defRPr/>
            </a:pPr>
            <a:endParaRPr lang="en-US" altLang="zh-CN"/>
          </a:p>
        </p:txBody>
      </p:sp>
      <p:sp>
        <p:nvSpPr>
          <p:cNvPr id="70661" name="Rectangle 5"/>
          <p:cNvSpPr>
            <a:spLocks noGrp="1" noChangeArrowheads="1"/>
          </p:cNvSpPr>
          <p:nvPr>
            <p:ph type="sldNum" sz="quarter" idx="3"/>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ea typeface="+mn-ea"/>
              </a:defRPr>
            </a:lvl1pPr>
          </a:lstStyle>
          <a:p>
            <a:pPr>
              <a:defRPr/>
            </a:pPr>
            <a:fld id="{67FA9BAE-C799-4201-BC45-5484107E4BFE}" type="slidenum">
              <a:rPr lang="en-US" altLang="zh-CN"/>
              <a:pPr>
                <a:defRPr/>
              </a:pPr>
              <a:t>‹#›</a:t>
            </a:fld>
            <a:endParaRPr lang="en-US" altLang="zh-CN"/>
          </a:p>
        </p:txBody>
      </p:sp>
    </p:spTree>
    <p:extLst>
      <p:ext uri="{BB962C8B-B14F-4D97-AF65-F5344CB8AC3E}">
        <p14:creationId xmlns:p14="http://schemas.microsoft.com/office/powerpoint/2010/main" val="21885973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mn-ea"/>
              </a:defRPr>
            </a:lvl1pPr>
          </a:lstStyle>
          <a:p>
            <a:pPr>
              <a:defRPr/>
            </a:pPr>
            <a:fld id="{AF39D924-FEA7-45CA-A19B-FB0F82871D5E}" type="datetimeFigureOut">
              <a:rPr lang="zh-CN" altLang="en-US"/>
              <a:pPr>
                <a:defRPr/>
              </a:pPr>
              <a:t>2017/4/18</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mn-ea"/>
              </a:defRPr>
            </a:lvl1pPr>
          </a:lstStyle>
          <a:p>
            <a:pPr>
              <a:defRPr/>
            </a:pPr>
            <a:fld id="{38E34FE6-1273-4E15-BE05-3C35D801D2C8}" type="slidenum">
              <a:rPr lang="zh-CN" altLang="en-US"/>
              <a:pPr>
                <a:defRPr/>
              </a:pPr>
              <a:t>‹#›</a:t>
            </a:fld>
            <a:endParaRPr lang="zh-CN" altLang="en-US"/>
          </a:p>
        </p:txBody>
      </p:sp>
    </p:spTree>
    <p:extLst>
      <p:ext uri="{BB962C8B-B14F-4D97-AF65-F5344CB8AC3E}">
        <p14:creationId xmlns:p14="http://schemas.microsoft.com/office/powerpoint/2010/main" val="28100313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7410"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741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0AF0E9D-3EE6-4074-8EFE-4BB08F997D9D}" type="slidenum">
              <a:rPr lang="zh-CN" altLang="en-US" smtClean="0"/>
              <a:pPr/>
              <a:t>1</a:t>
            </a:fld>
            <a:endParaRPr lang="zh-CN"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23554"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3555"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26631E0-E1C1-4F4E-8C9A-885A8081F7D8}" type="slidenum">
              <a:rPr lang="zh-CN" altLang="en-US" smtClean="0"/>
              <a:pPr/>
              <a:t>10</a:t>
            </a:fld>
            <a:endParaRPr lang="zh-CN"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23554"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3555"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26631E0-E1C1-4F4E-8C9A-885A8081F7D8}" type="slidenum">
              <a:rPr lang="zh-CN" altLang="en-US" smtClean="0"/>
              <a:pPr/>
              <a:t>11</a:t>
            </a:fld>
            <a:endParaRPr lang="zh-CN"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23554"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3555"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26631E0-E1C1-4F4E-8C9A-885A8081F7D8}" type="slidenum">
              <a:rPr lang="zh-CN" altLang="en-US" smtClean="0"/>
              <a:pPr/>
              <a:t>12</a:t>
            </a:fld>
            <a:endParaRPr lang="zh-CN"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27650"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765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6C0AED3-6059-424E-92BD-88A950E6A175}" type="slidenum">
              <a:rPr lang="zh-CN" altLang="en-US" smtClean="0"/>
              <a:pPr/>
              <a:t>13</a:t>
            </a:fld>
            <a:endParaRPr lang="zh-CN"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23554"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3555"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26631E0-E1C1-4F4E-8C9A-885A8081F7D8}" type="slidenum">
              <a:rPr lang="zh-CN" altLang="en-US" smtClean="0"/>
              <a:pPr/>
              <a:t>14</a:t>
            </a:fld>
            <a:endParaRPr lang="zh-CN"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27650"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765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6C0AED3-6059-424E-92BD-88A950E6A175}" type="slidenum">
              <a:rPr lang="zh-CN" altLang="en-US" smtClean="0"/>
              <a:pPr/>
              <a:t>15</a:t>
            </a:fld>
            <a:endParaRPr lang="zh-CN"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29698"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9699"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D0B0F9C-DEA0-4B66-9A01-8AB9DC98BF17}" type="slidenum">
              <a:rPr lang="zh-CN" altLang="en-US" smtClean="0"/>
              <a:pPr/>
              <a:t>16</a:t>
            </a:fld>
            <a:endParaRPr lang="zh-CN"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27650"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765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6C0AED3-6059-424E-92BD-88A950E6A175}" type="slidenum">
              <a:rPr lang="zh-CN" altLang="en-US" smtClean="0"/>
              <a:pPr/>
              <a:t>17</a:t>
            </a:fld>
            <a:endParaRPr lang="zh-CN"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23554"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3555"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26631E0-E1C1-4F4E-8C9A-885A8081F7D8}" type="slidenum">
              <a:rPr lang="zh-CN" altLang="en-US" smtClean="0"/>
              <a:pPr/>
              <a:t>18</a:t>
            </a:fld>
            <a:endParaRPr lang="zh-CN"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23554"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3555"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26631E0-E1C1-4F4E-8C9A-885A8081F7D8}" type="slidenum">
              <a:rPr lang="zh-CN" altLang="en-US" smtClean="0"/>
              <a:pPr/>
              <a:t>19</a:t>
            </a:fld>
            <a:endParaRPr lang="zh-C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9458"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9459"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F116F93-75D7-4D28-AF6D-6DE41F644793}" type="slidenum">
              <a:rPr lang="zh-CN" altLang="en-US" smtClean="0"/>
              <a:pPr/>
              <a:t>2</a:t>
            </a:fld>
            <a:endParaRPr lang="zh-CN"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23554"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3555"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26631E0-E1C1-4F4E-8C9A-885A8081F7D8}" type="slidenum">
              <a:rPr lang="zh-CN" altLang="en-US" smtClean="0"/>
              <a:pPr/>
              <a:t>20</a:t>
            </a:fld>
            <a:endParaRPr lang="zh-CN"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41986"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41987"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9E16427-4741-433C-AC0C-0E7D359BC14A}" type="slidenum">
              <a:rPr lang="zh-CN" altLang="en-US" smtClean="0"/>
              <a:pPr/>
              <a:t>21</a:t>
            </a:fld>
            <a:endParaRPr lang="zh-CN"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27650"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765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6C0AED3-6059-424E-92BD-88A950E6A175}" type="slidenum">
              <a:rPr lang="zh-CN" altLang="en-US" smtClean="0"/>
              <a:pPr/>
              <a:t>22</a:t>
            </a:fld>
            <a:endParaRPr lang="zh-CN"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23554"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3555"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26631E0-E1C1-4F4E-8C9A-885A8081F7D8}" type="slidenum">
              <a:rPr lang="zh-CN" altLang="en-US" smtClean="0"/>
              <a:pPr/>
              <a:t>23</a:t>
            </a:fld>
            <a:endParaRPr lang="zh-CN"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23554"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3555"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26631E0-E1C1-4F4E-8C9A-885A8081F7D8}" type="slidenum">
              <a:rPr lang="zh-CN" altLang="en-US" smtClean="0"/>
              <a:pPr/>
              <a:t>24</a:t>
            </a:fld>
            <a:endParaRPr lang="zh-CN"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56322"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6323"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CD8632B-DB52-4E13-935C-1FEEB00D7AAC}" type="slidenum">
              <a:rPr lang="zh-CN" altLang="en-US" smtClean="0"/>
              <a:pPr/>
              <a:t>25</a:t>
            </a:fld>
            <a:endParaRPr lang="zh-CN"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21506"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1507"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9D67729-BFAC-447E-86E5-15DECA9FF740}" type="slidenum">
              <a:rPr lang="zh-CN" altLang="en-US" smtClean="0"/>
              <a:pPr/>
              <a:t>3</a:t>
            </a:fld>
            <a:endParaRPr lang="zh-CN"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23554"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3555"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26631E0-E1C1-4F4E-8C9A-885A8081F7D8}" type="slidenum">
              <a:rPr lang="zh-CN" altLang="en-US" smtClean="0"/>
              <a:pPr/>
              <a:t>4</a:t>
            </a:fld>
            <a:endParaRPr lang="zh-CN"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23554"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3555"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26631E0-E1C1-4F4E-8C9A-885A8081F7D8}" type="slidenum">
              <a:rPr lang="zh-CN" altLang="en-US" smtClean="0"/>
              <a:pPr/>
              <a:t>5</a:t>
            </a:fld>
            <a:endParaRPr lang="zh-CN"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21506"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1507"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9D67729-BFAC-447E-86E5-15DECA9FF740}" type="slidenum">
              <a:rPr lang="zh-CN" altLang="en-US" smtClean="0"/>
              <a:pPr/>
              <a:t>6</a:t>
            </a:fld>
            <a:endParaRPr lang="zh-CN"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23554"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3555"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26631E0-E1C1-4F4E-8C9A-885A8081F7D8}" type="slidenum">
              <a:rPr lang="zh-CN" altLang="en-US" smtClean="0"/>
              <a:pPr/>
              <a:t>7</a:t>
            </a:fld>
            <a:endParaRPr lang="zh-CN"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23554"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3555"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26631E0-E1C1-4F4E-8C9A-885A8081F7D8}" type="slidenum">
              <a:rPr lang="zh-CN" altLang="en-US" smtClean="0"/>
              <a:pPr/>
              <a:t>8</a:t>
            </a:fld>
            <a:endParaRPr lang="zh-CN"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27650"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765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6C0AED3-6059-424E-92BD-88A950E6A175}" type="slidenum">
              <a:rPr lang="zh-CN" altLang="en-US" smtClean="0"/>
              <a:pPr/>
              <a:t>9</a:t>
            </a:fld>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Box 14"/>
          <p:cNvSpPr txBox="1">
            <a:spLocks noChangeArrowheads="1"/>
          </p:cNvSpPr>
          <p:nvPr/>
        </p:nvSpPr>
        <p:spPr bwMode="gray">
          <a:xfrm>
            <a:off x="7620000" y="304801"/>
            <a:ext cx="1231900" cy="461665"/>
          </a:xfrm>
          <a:prstGeom prst="rect">
            <a:avLst/>
          </a:prstGeom>
          <a:noFill/>
          <a:ln>
            <a:noFill/>
          </a:ln>
          <a:effectLs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altLang="zh-CN" sz="2400" b="1" i="1" smtClean="0">
                <a:solidFill>
                  <a:schemeClr val="accent2"/>
                </a:solidFill>
              </a:rPr>
              <a:t>LOGO</a:t>
            </a:r>
          </a:p>
        </p:txBody>
      </p:sp>
      <p:sp>
        <p:nvSpPr>
          <p:cNvPr id="3075" name="Rectangle 3"/>
          <p:cNvSpPr>
            <a:spLocks noGrp="1" noChangeArrowheads="1"/>
          </p:cNvSpPr>
          <p:nvPr>
            <p:ph type="subTitle" idx="1"/>
          </p:nvPr>
        </p:nvSpPr>
        <p:spPr bwMode="black">
          <a:xfrm>
            <a:off x="477838" y="2481263"/>
            <a:ext cx="4648200" cy="381000"/>
          </a:xfrm>
          <a:extLst/>
        </p:spPr>
        <p:txBody>
          <a:bodyPr/>
          <a:lstStyle>
            <a:lvl1pPr marL="0" indent="0">
              <a:buFont typeface="Wingdings" pitchFamily="2" charset="2"/>
              <a:buNone/>
              <a:defRPr sz="1600" b="1">
                <a:solidFill>
                  <a:schemeClr val="bg1"/>
                </a:solidFill>
              </a:defRPr>
            </a:lvl1pPr>
          </a:lstStyle>
          <a:p>
            <a:pPr lvl="0"/>
            <a:r>
              <a:rPr lang="en-US" altLang="zh-CN" noProof="0" smtClean="0"/>
              <a:t>Click to edit Master subtitle style</a:t>
            </a:r>
          </a:p>
        </p:txBody>
      </p:sp>
      <p:sp>
        <p:nvSpPr>
          <p:cNvPr id="3074" name="Rectangle 2"/>
          <p:cNvSpPr>
            <a:spLocks noGrp="1" noChangeArrowheads="1"/>
          </p:cNvSpPr>
          <p:nvPr>
            <p:ph type="ctrTitle"/>
          </p:nvPr>
        </p:nvSpPr>
        <p:spPr>
          <a:xfrm>
            <a:off x="381000" y="1371600"/>
            <a:ext cx="8153400" cy="762000"/>
          </a:xfrm>
          <a:extLst/>
        </p:spPr>
        <p:txBody>
          <a:bodyPr/>
          <a:lstStyle>
            <a:lvl1pPr>
              <a:defRPr sz="4000">
                <a:solidFill>
                  <a:schemeClr val="tx2"/>
                </a:solidFill>
              </a:defRPr>
            </a:lvl1pPr>
          </a:lstStyle>
          <a:p>
            <a:pPr lvl="0"/>
            <a:r>
              <a:rPr lang="en-US" altLang="zh-CN" noProof="0" smtClean="0"/>
              <a:t>Click to edit Master title style</a:t>
            </a:r>
          </a:p>
        </p:txBody>
      </p:sp>
      <p:sp>
        <p:nvSpPr>
          <p:cNvPr id="5" name="Rectangle 4"/>
          <p:cNvSpPr>
            <a:spLocks noGrp="1" noChangeArrowheads="1"/>
          </p:cNvSpPr>
          <p:nvPr>
            <p:ph type="dt" sz="half" idx="10"/>
          </p:nvPr>
        </p:nvSpPr>
        <p:spPr>
          <a:xfrm>
            <a:off x="457200" y="6477001"/>
            <a:ext cx="2133600" cy="244475"/>
          </a:xfrm>
          <a:extLst/>
        </p:spPr>
        <p:txBody>
          <a:bodyPr/>
          <a:lstStyle>
            <a:lvl1pPr>
              <a:defRPr>
                <a:solidFill>
                  <a:schemeClr val="bg1"/>
                </a:solidFill>
              </a:defRPr>
            </a:lvl1pPr>
          </a:lstStyle>
          <a:p>
            <a:pPr>
              <a:defRPr/>
            </a:pPr>
            <a:endParaRPr lang="en-US" altLang="zh-CN"/>
          </a:p>
        </p:txBody>
      </p:sp>
      <p:sp>
        <p:nvSpPr>
          <p:cNvPr id="6" name="Rectangle 5"/>
          <p:cNvSpPr>
            <a:spLocks noGrp="1" noChangeArrowheads="1"/>
          </p:cNvSpPr>
          <p:nvPr>
            <p:ph type="ftr" sz="quarter" idx="11"/>
          </p:nvPr>
        </p:nvSpPr>
        <p:spPr>
          <a:xfrm>
            <a:off x="5867400" y="6477001"/>
            <a:ext cx="2895600" cy="244475"/>
          </a:xfrm>
          <a:extLst/>
        </p:spPr>
        <p:txBody>
          <a:bodyPr/>
          <a:lstStyle>
            <a:lvl1pPr>
              <a:defRPr b="0">
                <a:solidFill>
                  <a:schemeClr val="bg1"/>
                </a:solidFill>
              </a:defRPr>
            </a:lvl1pPr>
          </a:lstStyle>
          <a:p>
            <a:pPr>
              <a:defRPr/>
            </a:pPr>
            <a:endParaRPr lang="en-US" altLang="zh-CN"/>
          </a:p>
        </p:txBody>
      </p:sp>
      <p:sp>
        <p:nvSpPr>
          <p:cNvPr id="7" name="Rectangle 6"/>
          <p:cNvSpPr>
            <a:spLocks noGrp="1" noChangeArrowheads="1"/>
          </p:cNvSpPr>
          <p:nvPr>
            <p:ph type="sldNum" sz="quarter" idx="12"/>
          </p:nvPr>
        </p:nvSpPr>
        <p:spPr>
          <a:xfrm>
            <a:off x="3429000" y="6477001"/>
            <a:ext cx="2133600" cy="244475"/>
          </a:xfrm>
          <a:extLst/>
        </p:spPr>
        <p:txBody>
          <a:bodyPr/>
          <a:lstStyle>
            <a:lvl1pPr>
              <a:defRPr>
                <a:solidFill>
                  <a:schemeClr val="bg1"/>
                </a:solidFill>
              </a:defRPr>
            </a:lvl1pPr>
          </a:lstStyle>
          <a:p>
            <a:pPr>
              <a:defRPr/>
            </a:pPr>
            <a:fld id="{1439189C-3EB2-44A6-A1B0-D18A732DCC78}" type="slidenum">
              <a:rPr lang="en-US" altLang="zh-CN"/>
              <a:pPr>
                <a:defRPr/>
              </a:pPr>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CN"/>
              <a:t>www.themegallery.com</a:t>
            </a:r>
          </a:p>
        </p:txBody>
      </p:sp>
      <p:sp>
        <p:nvSpPr>
          <p:cNvPr id="6" name="Rectangle 6"/>
          <p:cNvSpPr>
            <a:spLocks noGrp="1" noChangeArrowheads="1"/>
          </p:cNvSpPr>
          <p:nvPr>
            <p:ph type="sldNum" sz="quarter" idx="12"/>
          </p:nvPr>
        </p:nvSpPr>
        <p:spPr>
          <a:ln/>
        </p:spPr>
        <p:txBody>
          <a:bodyPr/>
          <a:lstStyle>
            <a:lvl1pPr>
              <a:defRPr/>
            </a:lvl1pPr>
          </a:lstStyle>
          <a:p>
            <a:pPr>
              <a:defRPr/>
            </a:pPr>
            <a:fld id="{B2FC3202-104F-4241-BFCF-890AF98C348C}" type="slidenum">
              <a:rPr lang="en-US" altLang="zh-CN"/>
              <a:pPr>
                <a:defRPr/>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53200" y="533400"/>
            <a:ext cx="1981200" cy="57912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533400"/>
            <a:ext cx="5791200" cy="57912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CN"/>
              <a:t>www.themegallery.com</a:t>
            </a:r>
          </a:p>
        </p:txBody>
      </p:sp>
      <p:sp>
        <p:nvSpPr>
          <p:cNvPr id="6" name="Rectangle 6"/>
          <p:cNvSpPr>
            <a:spLocks noGrp="1" noChangeArrowheads="1"/>
          </p:cNvSpPr>
          <p:nvPr>
            <p:ph type="sldNum" sz="quarter" idx="12"/>
          </p:nvPr>
        </p:nvSpPr>
        <p:spPr>
          <a:ln/>
        </p:spPr>
        <p:txBody>
          <a:bodyPr/>
          <a:lstStyle>
            <a:lvl1pPr>
              <a:defRPr/>
            </a:lvl1pPr>
          </a:lstStyle>
          <a:p>
            <a:pPr>
              <a:defRPr/>
            </a:pPr>
            <a:fld id="{DAB69B06-0980-4F07-AA13-A7E897F4E277}" type="slidenum">
              <a:rPr lang="en-US" altLang="zh-CN"/>
              <a:pPr>
                <a:defRPr/>
              </a:pPr>
              <a:t>‹#›</a:t>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09600" y="533401"/>
            <a:ext cx="7924800" cy="563563"/>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685800" y="1676400"/>
            <a:ext cx="7848600" cy="4648200"/>
          </a:xfrm>
        </p:spPr>
        <p:txBody>
          <a:bodyPr/>
          <a:lstStyle/>
          <a:p>
            <a:pPr lvl="0"/>
            <a:endParaRPr lang="zh-CN"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CN"/>
              <a:t>www.themegallery.com</a:t>
            </a:r>
          </a:p>
        </p:txBody>
      </p:sp>
      <p:sp>
        <p:nvSpPr>
          <p:cNvPr id="6" name="Rectangle 6"/>
          <p:cNvSpPr>
            <a:spLocks noGrp="1" noChangeArrowheads="1"/>
          </p:cNvSpPr>
          <p:nvPr>
            <p:ph type="sldNum" sz="quarter" idx="12"/>
          </p:nvPr>
        </p:nvSpPr>
        <p:spPr>
          <a:ln/>
        </p:spPr>
        <p:txBody>
          <a:bodyPr/>
          <a:lstStyle>
            <a:lvl1pPr>
              <a:defRPr/>
            </a:lvl1pPr>
          </a:lstStyle>
          <a:p>
            <a:pPr>
              <a:defRPr/>
            </a:pPr>
            <a:fld id="{BCBC57B7-5459-4E88-9B4C-9CDB86E80957}" type="slidenum">
              <a:rPr lang="en-US" altLang="zh-CN"/>
              <a:pPr>
                <a:defRPr/>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CN"/>
              <a:t>www.themegallery.com</a:t>
            </a:r>
          </a:p>
        </p:txBody>
      </p:sp>
      <p:sp>
        <p:nvSpPr>
          <p:cNvPr id="6" name="Rectangle 6"/>
          <p:cNvSpPr>
            <a:spLocks noGrp="1" noChangeArrowheads="1"/>
          </p:cNvSpPr>
          <p:nvPr>
            <p:ph type="sldNum" sz="quarter" idx="12"/>
          </p:nvPr>
        </p:nvSpPr>
        <p:spPr>
          <a:ln/>
        </p:spPr>
        <p:txBody>
          <a:bodyPr/>
          <a:lstStyle>
            <a:lvl1pPr>
              <a:defRPr/>
            </a:lvl1pPr>
          </a:lstStyle>
          <a:p>
            <a:pPr>
              <a:defRPr/>
            </a:pPr>
            <a:fld id="{8108FAF3-DE94-43C1-8628-A825BAF8F98B}" type="slidenum">
              <a:rPr lang="en-US" altLang="zh-CN"/>
              <a:pPr>
                <a:defRPr/>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1"/>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CN"/>
              <a:t>www.themegallery.com</a:t>
            </a:r>
          </a:p>
        </p:txBody>
      </p:sp>
      <p:sp>
        <p:nvSpPr>
          <p:cNvPr id="6" name="Rectangle 6"/>
          <p:cNvSpPr>
            <a:spLocks noGrp="1" noChangeArrowheads="1"/>
          </p:cNvSpPr>
          <p:nvPr>
            <p:ph type="sldNum" sz="quarter" idx="12"/>
          </p:nvPr>
        </p:nvSpPr>
        <p:spPr>
          <a:ln/>
        </p:spPr>
        <p:txBody>
          <a:bodyPr/>
          <a:lstStyle>
            <a:lvl1pPr>
              <a:defRPr/>
            </a:lvl1pPr>
          </a:lstStyle>
          <a:p>
            <a:pPr>
              <a:defRPr/>
            </a:pPr>
            <a:fld id="{7A579028-381D-42AE-B5C3-0DD3E9D1DB92}" type="slidenum">
              <a:rPr lang="en-US" altLang="zh-CN"/>
              <a:pPr>
                <a:defRPr/>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85800" y="1676400"/>
            <a:ext cx="38481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86300" y="1676400"/>
            <a:ext cx="38481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CN"/>
              <a:t>www.themegallery.com</a:t>
            </a:r>
          </a:p>
        </p:txBody>
      </p:sp>
      <p:sp>
        <p:nvSpPr>
          <p:cNvPr id="7" name="Rectangle 6"/>
          <p:cNvSpPr>
            <a:spLocks noGrp="1" noChangeArrowheads="1"/>
          </p:cNvSpPr>
          <p:nvPr>
            <p:ph type="sldNum" sz="quarter" idx="12"/>
          </p:nvPr>
        </p:nvSpPr>
        <p:spPr>
          <a:ln/>
        </p:spPr>
        <p:txBody>
          <a:bodyPr/>
          <a:lstStyle>
            <a:lvl1pPr>
              <a:defRPr/>
            </a:lvl1pPr>
          </a:lstStyle>
          <a:p>
            <a:pPr>
              <a:defRPr/>
            </a:pPr>
            <a:fld id="{D6D584A6-853E-41C0-A2C7-297EC961FAE4}" type="slidenum">
              <a:rPr lang="en-US" altLang="zh-CN"/>
              <a:pPr>
                <a:defRPr/>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9"/>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zh-CN"/>
              <a:t>www.themegallery.com</a:t>
            </a:r>
          </a:p>
        </p:txBody>
      </p:sp>
      <p:sp>
        <p:nvSpPr>
          <p:cNvPr id="9" name="Rectangle 6"/>
          <p:cNvSpPr>
            <a:spLocks noGrp="1" noChangeArrowheads="1"/>
          </p:cNvSpPr>
          <p:nvPr>
            <p:ph type="sldNum" sz="quarter" idx="12"/>
          </p:nvPr>
        </p:nvSpPr>
        <p:spPr>
          <a:ln/>
        </p:spPr>
        <p:txBody>
          <a:bodyPr/>
          <a:lstStyle>
            <a:lvl1pPr>
              <a:defRPr/>
            </a:lvl1pPr>
          </a:lstStyle>
          <a:p>
            <a:pPr>
              <a:defRPr/>
            </a:pPr>
            <a:fld id="{CE49DC9B-184D-4EAA-8939-9C283D2ADE1E}" type="slidenum">
              <a:rPr lang="en-US" altLang="zh-CN"/>
              <a:pPr>
                <a:defRPr/>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zh-CN"/>
              <a:t>www.themegallery.com</a:t>
            </a:r>
          </a:p>
        </p:txBody>
      </p:sp>
      <p:sp>
        <p:nvSpPr>
          <p:cNvPr id="5" name="Rectangle 6"/>
          <p:cNvSpPr>
            <a:spLocks noGrp="1" noChangeArrowheads="1"/>
          </p:cNvSpPr>
          <p:nvPr>
            <p:ph type="sldNum" sz="quarter" idx="12"/>
          </p:nvPr>
        </p:nvSpPr>
        <p:spPr>
          <a:ln/>
        </p:spPr>
        <p:txBody>
          <a:bodyPr/>
          <a:lstStyle>
            <a:lvl1pPr>
              <a:defRPr/>
            </a:lvl1pPr>
          </a:lstStyle>
          <a:p>
            <a:pPr>
              <a:defRPr/>
            </a:pPr>
            <a:fld id="{784E73B1-819F-4BEE-8499-AC588E1AA6EC}" type="slidenum">
              <a:rPr lang="en-US" altLang="zh-CN"/>
              <a:pPr>
                <a:defRPr/>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zh-CN"/>
              <a:t>www.themegallery.com</a:t>
            </a:r>
          </a:p>
        </p:txBody>
      </p:sp>
      <p:sp>
        <p:nvSpPr>
          <p:cNvPr id="4" name="Rectangle 6"/>
          <p:cNvSpPr>
            <a:spLocks noGrp="1" noChangeArrowheads="1"/>
          </p:cNvSpPr>
          <p:nvPr>
            <p:ph type="sldNum" sz="quarter" idx="12"/>
          </p:nvPr>
        </p:nvSpPr>
        <p:spPr>
          <a:ln/>
        </p:spPr>
        <p:txBody>
          <a:bodyPr/>
          <a:lstStyle>
            <a:lvl1pPr>
              <a:defRPr/>
            </a:lvl1pPr>
          </a:lstStyle>
          <a:p>
            <a:pPr>
              <a:defRPr/>
            </a:pPr>
            <a:fld id="{EB02A95F-05E4-4DE4-80C2-9741F0687BD6}" type="slidenum">
              <a:rPr lang="en-US" altLang="zh-CN"/>
              <a:pPr>
                <a:defRPr/>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73049"/>
            <a:ext cx="3008313" cy="1162051"/>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CN"/>
              <a:t>www.themegallery.com</a:t>
            </a:r>
          </a:p>
        </p:txBody>
      </p:sp>
      <p:sp>
        <p:nvSpPr>
          <p:cNvPr id="7" name="Rectangle 6"/>
          <p:cNvSpPr>
            <a:spLocks noGrp="1" noChangeArrowheads="1"/>
          </p:cNvSpPr>
          <p:nvPr>
            <p:ph type="sldNum" sz="quarter" idx="12"/>
          </p:nvPr>
        </p:nvSpPr>
        <p:spPr>
          <a:ln/>
        </p:spPr>
        <p:txBody>
          <a:bodyPr/>
          <a:lstStyle>
            <a:lvl1pPr>
              <a:defRPr/>
            </a:lvl1pPr>
          </a:lstStyle>
          <a:p>
            <a:pPr>
              <a:defRPr/>
            </a:pPr>
            <a:fld id="{194D87D7-E92C-4C13-85FF-F5FCAF390190}" type="slidenum">
              <a:rPr lang="en-US" altLang="zh-CN"/>
              <a:pPr>
                <a:defRPr/>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9"/>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CN"/>
              <a:t>www.themegallery.com</a:t>
            </a:r>
          </a:p>
        </p:txBody>
      </p:sp>
      <p:sp>
        <p:nvSpPr>
          <p:cNvPr id="7" name="Rectangle 6"/>
          <p:cNvSpPr>
            <a:spLocks noGrp="1" noChangeArrowheads="1"/>
          </p:cNvSpPr>
          <p:nvPr>
            <p:ph type="sldNum" sz="quarter" idx="12"/>
          </p:nvPr>
        </p:nvSpPr>
        <p:spPr>
          <a:ln/>
        </p:spPr>
        <p:txBody>
          <a:bodyPr/>
          <a:lstStyle>
            <a:lvl1pPr>
              <a:defRPr/>
            </a:lvl1pPr>
          </a:lstStyle>
          <a:p>
            <a:pPr>
              <a:defRPr/>
            </a:pPr>
            <a:fld id="{927CBB51-ADA8-45F2-BCD4-CFAC97CF636C}" type="slidenum">
              <a:rPr lang="en-US" altLang="zh-CN"/>
              <a:pPr>
                <a:defRPr/>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85800" y="1676400"/>
            <a:ext cx="78486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28" name="Rectangle 4"/>
          <p:cNvSpPr>
            <a:spLocks noGrp="1" noChangeArrowheads="1"/>
          </p:cNvSpPr>
          <p:nvPr>
            <p:ph type="dt" sz="half" idx="2"/>
          </p:nvPr>
        </p:nvSpPr>
        <p:spPr bwMode="gray">
          <a:xfrm>
            <a:off x="685800" y="6486525"/>
            <a:ext cx="1828800" cy="2286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solidFill>
                  <a:schemeClr val="tx2"/>
                </a:solidFill>
                <a:ea typeface="宋体" charset="-122"/>
              </a:defRPr>
            </a:lvl1pPr>
          </a:lstStyle>
          <a:p>
            <a:pPr>
              <a:defRPr/>
            </a:pPr>
            <a:endParaRPr lang="en-US" altLang="zh-CN"/>
          </a:p>
        </p:txBody>
      </p:sp>
      <p:sp>
        <p:nvSpPr>
          <p:cNvPr id="1029" name="Rectangle 5"/>
          <p:cNvSpPr>
            <a:spLocks noGrp="1" noChangeArrowheads="1"/>
          </p:cNvSpPr>
          <p:nvPr>
            <p:ph type="ftr" sz="quarter" idx="3"/>
          </p:nvPr>
        </p:nvSpPr>
        <p:spPr bwMode="gray">
          <a:xfrm>
            <a:off x="6781800" y="6477000"/>
            <a:ext cx="1905000" cy="2286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b="1">
                <a:solidFill>
                  <a:schemeClr val="tx2"/>
                </a:solidFill>
                <a:ea typeface="宋体" charset="-122"/>
              </a:defRPr>
            </a:lvl1pPr>
          </a:lstStyle>
          <a:p>
            <a:pPr>
              <a:defRPr/>
            </a:pPr>
            <a:r>
              <a:rPr lang="en-US" altLang="zh-CN"/>
              <a:t>www.themegallery.com</a:t>
            </a:r>
          </a:p>
        </p:txBody>
      </p:sp>
      <p:sp>
        <p:nvSpPr>
          <p:cNvPr id="1030" name="Rectangle 6"/>
          <p:cNvSpPr>
            <a:spLocks noGrp="1" noChangeArrowheads="1"/>
          </p:cNvSpPr>
          <p:nvPr>
            <p:ph type="sldNum" sz="quarter" idx="4"/>
          </p:nvPr>
        </p:nvSpPr>
        <p:spPr bwMode="gray">
          <a:xfrm>
            <a:off x="3756025" y="6475413"/>
            <a:ext cx="2133600" cy="2286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200">
                <a:solidFill>
                  <a:schemeClr val="tx2"/>
                </a:solidFill>
                <a:ea typeface="宋体" charset="-122"/>
              </a:defRPr>
            </a:lvl1pPr>
          </a:lstStyle>
          <a:p>
            <a:pPr>
              <a:defRPr/>
            </a:pPr>
            <a:fld id="{4B43F181-3B4D-4FC8-B47B-93FC6023AE3B}" type="slidenum">
              <a:rPr lang="en-US" altLang="zh-CN"/>
              <a:pPr>
                <a:defRPr/>
              </a:pPr>
              <a:t>‹#›</a:t>
            </a:fld>
            <a:endParaRPr lang="en-US" altLang="zh-CN"/>
          </a:p>
        </p:txBody>
      </p:sp>
      <p:sp>
        <p:nvSpPr>
          <p:cNvPr id="2" name="Rectangle 2"/>
          <p:cNvSpPr>
            <a:spLocks noGrp="1" noChangeArrowheads="1"/>
          </p:cNvSpPr>
          <p:nvPr>
            <p:ph type="title"/>
          </p:nvPr>
        </p:nvSpPr>
        <p:spPr bwMode="gray">
          <a:xfrm>
            <a:off x="609600" y="533401"/>
            <a:ext cx="7924800" cy="563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1031" name="Text Box 95"/>
          <p:cNvSpPr txBox="1">
            <a:spLocks noChangeArrowheads="1"/>
          </p:cNvSpPr>
          <p:nvPr/>
        </p:nvSpPr>
        <p:spPr bwMode="gray">
          <a:xfrm>
            <a:off x="152400" y="152400"/>
            <a:ext cx="1143000" cy="369332"/>
          </a:xfrm>
          <a:prstGeom prst="rect">
            <a:avLst/>
          </a:prstGeom>
          <a:noFill/>
          <a:ln>
            <a:noFill/>
          </a:ln>
          <a:effectLs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zh-CN" b="1" i="1" smtClean="0">
                <a:solidFill>
                  <a:schemeClr val="accent2"/>
                </a:solidFill>
              </a:rPr>
              <a:t>LOGO</a:t>
            </a:r>
          </a:p>
        </p:txBody>
      </p:sp>
    </p:spTree>
  </p:cSld>
  <p:clrMap bg1="lt1" tx1="dk1" bg2="lt2" tx2="dk2" accent1="accent1" accent2="accent2" accent3="accent3" accent4="accent4" accent5="accent5" accent6="accent6" hlink="hlink" folHlink="folHlink"/>
  <p:sldLayoutIdLst>
    <p:sldLayoutId id="2147483661"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dt="0"/>
  <p:txStyles>
    <p:titleStyle>
      <a:lvl1pPr algn="ctr" rtl="0" eaLnBrk="0" fontAlgn="base" hangingPunct="0">
        <a:spcBef>
          <a:spcPct val="0"/>
        </a:spcBef>
        <a:spcAft>
          <a:spcPct val="0"/>
        </a:spcAft>
        <a:defRPr sz="2800" b="1">
          <a:solidFill>
            <a:schemeClr val="bg1"/>
          </a:solidFill>
          <a:latin typeface="+mj-lt"/>
          <a:ea typeface="+mj-ea"/>
          <a:cs typeface="+mj-cs"/>
        </a:defRPr>
      </a:lvl1pPr>
      <a:lvl2pPr algn="ctr" rtl="0" eaLnBrk="0" fontAlgn="base" hangingPunct="0">
        <a:spcBef>
          <a:spcPct val="0"/>
        </a:spcBef>
        <a:spcAft>
          <a:spcPct val="0"/>
        </a:spcAft>
        <a:defRPr sz="2800" b="1">
          <a:solidFill>
            <a:schemeClr val="bg1"/>
          </a:solidFill>
          <a:latin typeface="Arial" charset="0"/>
        </a:defRPr>
      </a:lvl2pPr>
      <a:lvl3pPr algn="ctr" rtl="0" eaLnBrk="0" fontAlgn="base" hangingPunct="0">
        <a:spcBef>
          <a:spcPct val="0"/>
        </a:spcBef>
        <a:spcAft>
          <a:spcPct val="0"/>
        </a:spcAft>
        <a:defRPr sz="2800" b="1">
          <a:solidFill>
            <a:schemeClr val="bg1"/>
          </a:solidFill>
          <a:latin typeface="Arial" charset="0"/>
        </a:defRPr>
      </a:lvl3pPr>
      <a:lvl4pPr algn="ctr" rtl="0" eaLnBrk="0" fontAlgn="base" hangingPunct="0">
        <a:spcBef>
          <a:spcPct val="0"/>
        </a:spcBef>
        <a:spcAft>
          <a:spcPct val="0"/>
        </a:spcAft>
        <a:defRPr sz="2800" b="1">
          <a:solidFill>
            <a:schemeClr val="bg1"/>
          </a:solidFill>
          <a:latin typeface="Arial" charset="0"/>
        </a:defRPr>
      </a:lvl4pPr>
      <a:lvl5pPr algn="ctr" rtl="0" eaLnBrk="0" fontAlgn="base" hangingPunct="0">
        <a:spcBef>
          <a:spcPct val="0"/>
        </a:spcBef>
        <a:spcAft>
          <a:spcPct val="0"/>
        </a:spcAft>
        <a:defRPr sz="2800" b="1">
          <a:solidFill>
            <a:schemeClr val="bg1"/>
          </a:solidFill>
          <a:latin typeface="Arial" charset="0"/>
        </a:defRPr>
      </a:lvl5pPr>
      <a:lvl6pPr marL="457200" algn="ctr" rtl="0" fontAlgn="base">
        <a:spcBef>
          <a:spcPct val="0"/>
        </a:spcBef>
        <a:spcAft>
          <a:spcPct val="0"/>
        </a:spcAft>
        <a:defRPr sz="2800" b="1">
          <a:solidFill>
            <a:schemeClr val="bg1"/>
          </a:solidFill>
          <a:latin typeface="Arial" charset="0"/>
        </a:defRPr>
      </a:lvl6pPr>
      <a:lvl7pPr marL="914400" algn="ctr" rtl="0" fontAlgn="base">
        <a:spcBef>
          <a:spcPct val="0"/>
        </a:spcBef>
        <a:spcAft>
          <a:spcPct val="0"/>
        </a:spcAft>
        <a:defRPr sz="2800" b="1">
          <a:solidFill>
            <a:schemeClr val="bg1"/>
          </a:solidFill>
          <a:latin typeface="Arial" charset="0"/>
        </a:defRPr>
      </a:lvl7pPr>
      <a:lvl8pPr marL="1371600" algn="ctr" rtl="0" fontAlgn="base">
        <a:spcBef>
          <a:spcPct val="0"/>
        </a:spcBef>
        <a:spcAft>
          <a:spcPct val="0"/>
        </a:spcAft>
        <a:defRPr sz="2800" b="1">
          <a:solidFill>
            <a:schemeClr val="bg1"/>
          </a:solidFill>
          <a:latin typeface="Arial" charset="0"/>
        </a:defRPr>
      </a:lvl8pPr>
      <a:lvl9pPr marL="1828800" algn="ctr" rtl="0" fontAlgn="base">
        <a:spcBef>
          <a:spcPct val="0"/>
        </a:spcBef>
        <a:spcAft>
          <a:spcPct val="0"/>
        </a:spcAft>
        <a:defRPr sz="2800" b="1">
          <a:solidFill>
            <a:schemeClr val="bg1"/>
          </a:solidFill>
          <a:latin typeface="Arial" charset="0"/>
        </a:defRPr>
      </a:lvl9pPr>
    </p:titleStyle>
    <p:bodyStyle>
      <a:lvl1pPr marL="342900" indent="-342900" algn="l" rtl="0" eaLnBrk="0" fontAlgn="base" hangingPunct="0">
        <a:spcBef>
          <a:spcPct val="20000"/>
        </a:spcBef>
        <a:spcAft>
          <a:spcPct val="0"/>
        </a:spcAft>
        <a:buClr>
          <a:schemeClr val="tx2"/>
        </a:buClr>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0"/>
          <p:cNvPicPr>
            <a:picLocks noChangeAspect="1" noChangeArrowheads="1"/>
          </p:cNvPicPr>
          <p:nvPr/>
        </p:nvPicPr>
        <p:blipFill>
          <a:blip r:embed="rId3"/>
          <a:srcRect/>
          <a:stretch>
            <a:fillRect/>
          </a:stretch>
        </p:blipFill>
        <p:spPr bwMode="auto">
          <a:xfrm>
            <a:off x="152400" y="0"/>
            <a:ext cx="1295400" cy="1914525"/>
          </a:xfrm>
          <a:prstGeom prst="rect">
            <a:avLst/>
          </a:prstGeom>
          <a:noFill/>
          <a:ln w="9525">
            <a:noFill/>
            <a:miter lim="800000"/>
            <a:headEnd/>
            <a:tailEnd/>
          </a:ln>
        </p:spPr>
      </p:pic>
      <p:pic>
        <p:nvPicPr>
          <p:cNvPr id="16386" name="Picture 8"/>
          <p:cNvPicPr>
            <a:picLocks noChangeAspect="1" noChangeArrowheads="1"/>
          </p:cNvPicPr>
          <p:nvPr/>
        </p:nvPicPr>
        <p:blipFill>
          <a:blip r:embed="rId4"/>
          <a:srcRect/>
          <a:stretch>
            <a:fillRect/>
          </a:stretch>
        </p:blipFill>
        <p:spPr bwMode="auto">
          <a:xfrm>
            <a:off x="152400" y="1524000"/>
            <a:ext cx="8839200" cy="668339"/>
          </a:xfrm>
          <a:prstGeom prst="rect">
            <a:avLst/>
          </a:prstGeom>
          <a:noFill/>
          <a:ln w="9525">
            <a:noFill/>
            <a:miter lim="800000"/>
            <a:headEnd/>
            <a:tailEnd/>
          </a:ln>
        </p:spPr>
      </p:pic>
      <p:pic>
        <p:nvPicPr>
          <p:cNvPr id="16387" name="Picture 11"/>
          <p:cNvPicPr>
            <a:picLocks noChangeAspect="1" noChangeArrowheads="1"/>
          </p:cNvPicPr>
          <p:nvPr/>
        </p:nvPicPr>
        <p:blipFill>
          <a:blip r:embed="rId5"/>
          <a:srcRect/>
          <a:stretch>
            <a:fillRect/>
          </a:stretch>
        </p:blipFill>
        <p:spPr bwMode="auto">
          <a:xfrm>
            <a:off x="6477002" y="33339"/>
            <a:ext cx="1444625" cy="381000"/>
          </a:xfrm>
          <a:prstGeom prst="rect">
            <a:avLst/>
          </a:prstGeom>
          <a:noFill/>
          <a:ln w="9525">
            <a:noFill/>
            <a:miter lim="800000"/>
            <a:headEnd/>
            <a:tailEnd/>
          </a:ln>
        </p:spPr>
      </p:pic>
      <p:pic>
        <p:nvPicPr>
          <p:cNvPr id="16388" name="Picture 10"/>
          <p:cNvPicPr>
            <a:picLocks noChangeAspect="1" noChangeArrowheads="1"/>
          </p:cNvPicPr>
          <p:nvPr/>
        </p:nvPicPr>
        <p:blipFill>
          <a:blip r:embed="rId3"/>
          <a:srcRect/>
          <a:stretch>
            <a:fillRect/>
          </a:stretch>
        </p:blipFill>
        <p:spPr bwMode="auto">
          <a:xfrm>
            <a:off x="2057400" y="76200"/>
            <a:ext cx="7010400" cy="1524000"/>
          </a:xfrm>
          <a:prstGeom prst="rect">
            <a:avLst/>
          </a:prstGeom>
          <a:noFill/>
          <a:ln w="9525">
            <a:noFill/>
            <a:miter lim="800000"/>
            <a:headEnd/>
            <a:tailEnd/>
          </a:ln>
        </p:spPr>
      </p:pic>
      <p:pic>
        <p:nvPicPr>
          <p:cNvPr id="16389" name="Picture 7"/>
          <p:cNvPicPr>
            <a:picLocks noChangeAspect="1" noChangeArrowheads="1"/>
          </p:cNvPicPr>
          <p:nvPr/>
        </p:nvPicPr>
        <p:blipFill>
          <a:blip r:embed="rId6"/>
          <a:srcRect/>
          <a:stretch>
            <a:fillRect/>
          </a:stretch>
        </p:blipFill>
        <p:spPr bwMode="auto">
          <a:xfrm>
            <a:off x="0" y="2238377"/>
            <a:ext cx="9144000" cy="4619625"/>
          </a:xfrm>
          <a:prstGeom prst="rect">
            <a:avLst/>
          </a:prstGeom>
          <a:noFill/>
          <a:ln w="9525">
            <a:noFill/>
            <a:miter lim="800000"/>
            <a:headEnd/>
            <a:tailEnd/>
          </a:ln>
        </p:spPr>
      </p:pic>
      <p:pic>
        <p:nvPicPr>
          <p:cNvPr id="16390" name="Picture 8"/>
          <p:cNvPicPr>
            <a:picLocks noChangeAspect="1" noChangeArrowheads="1"/>
          </p:cNvPicPr>
          <p:nvPr/>
        </p:nvPicPr>
        <p:blipFill>
          <a:blip r:embed="rId7"/>
          <a:srcRect/>
          <a:stretch>
            <a:fillRect/>
          </a:stretch>
        </p:blipFill>
        <p:spPr bwMode="auto">
          <a:xfrm>
            <a:off x="476250" y="76200"/>
            <a:ext cx="1733550" cy="1905000"/>
          </a:xfrm>
          <a:prstGeom prst="rect">
            <a:avLst/>
          </a:prstGeom>
          <a:noFill/>
          <a:ln w="9525">
            <a:noFill/>
            <a:miter lim="800000"/>
            <a:headEnd/>
            <a:tailEnd/>
          </a:ln>
        </p:spPr>
      </p:pic>
      <p:pic>
        <p:nvPicPr>
          <p:cNvPr id="16391" name="Picture 9"/>
          <p:cNvPicPr>
            <a:picLocks noChangeAspect="1" noChangeArrowheads="1"/>
          </p:cNvPicPr>
          <p:nvPr/>
        </p:nvPicPr>
        <p:blipFill>
          <a:blip r:embed="rId8"/>
          <a:srcRect/>
          <a:stretch>
            <a:fillRect/>
          </a:stretch>
        </p:blipFill>
        <p:spPr bwMode="auto">
          <a:xfrm>
            <a:off x="2362200" y="152401"/>
            <a:ext cx="6248400" cy="19462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1660526" y="722313"/>
            <a:ext cx="184731" cy="369332"/>
          </a:xfrm>
          <a:prstGeom prst="rect">
            <a:avLst/>
          </a:prstGeom>
          <a:noFill/>
          <a:ln w="9525">
            <a:noFill/>
            <a:miter lim="800000"/>
            <a:headEnd/>
            <a:tailEnd/>
          </a:ln>
        </p:spPr>
        <p:txBody>
          <a:bodyPr wrap="none">
            <a:spAutoFit/>
          </a:bodyPr>
          <a:lstStyle/>
          <a:p>
            <a:endParaRPr lang="zh-CN" altLang="zh-CN"/>
          </a:p>
        </p:txBody>
      </p:sp>
      <p:pic>
        <p:nvPicPr>
          <p:cNvPr id="22531" name="Picture 24"/>
          <p:cNvPicPr>
            <a:picLocks noChangeAspect="1" noChangeArrowheads="1"/>
          </p:cNvPicPr>
          <p:nvPr/>
        </p:nvPicPr>
        <p:blipFill>
          <a:blip r:embed="rId3"/>
          <a:srcRect/>
          <a:stretch>
            <a:fillRect/>
          </a:stretch>
        </p:blipFill>
        <p:spPr bwMode="auto">
          <a:xfrm>
            <a:off x="0" y="119063"/>
            <a:ext cx="1143000" cy="366712"/>
          </a:xfrm>
          <a:prstGeom prst="rect">
            <a:avLst/>
          </a:prstGeom>
          <a:noFill/>
          <a:ln w="9525">
            <a:noFill/>
            <a:miter lim="800000"/>
            <a:headEnd/>
            <a:tailEnd/>
          </a:ln>
        </p:spPr>
      </p:pic>
      <p:pic>
        <p:nvPicPr>
          <p:cNvPr id="22532" name="图片 6"/>
          <p:cNvPicPr>
            <a:picLocks noChangeAspect="1"/>
          </p:cNvPicPr>
          <p:nvPr/>
        </p:nvPicPr>
        <p:blipFill>
          <a:blip r:embed="rId4"/>
          <a:srcRect/>
          <a:stretch>
            <a:fillRect/>
          </a:stretch>
        </p:blipFill>
        <p:spPr bwMode="auto">
          <a:xfrm>
            <a:off x="152400" y="457200"/>
            <a:ext cx="8839200" cy="762000"/>
          </a:xfrm>
          <a:prstGeom prst="rect">
            <a:avLst/>
          </a:prstGeom>
          <a:noFill/>
          <a:ln w="9525">
            <a:noFill/>
            <a:miter lim="800000"/>
            <a:headEnd/>
            <a:tailEnd/>
          </a:ln>
        </p:spPr>
      </p:pic>
      <p:pic>
        <p:nvPicPr>
          <p:cNvPr id="22533" name="图片 4"/>
          <p:cNvPicPr>
            <a:picLocks noChangeAspect="1"/>
          </p:cNvPicPr>
          <p:nvPr/>
        </p:nvPicPr>
        <p:blipFill>
          <a:blip r:embed="rId5"/>
          <a:srcRect/>
          <a:stretch>
            <a:fillRect/>
          </a:stretch>
        </p:blipFill>
        <p:spPr bwMode="auto">
          <a:xfrm>
            <a:off x="457200" y="1066801"/>
            <a:ext cx="8153400" cy="523875"/>
          </a:xfrm>
          <a:prstGeom prst="rect">
            <a:avLst/>
          </a:prstGeom>
          <a:noFill/>
          <a:ln w="9525">
            <a:noFill/>
            <a:miter lim="800000"/>
            <a:headEnd/>
            <a:tailEnd/>
          </a:ln>
        </p:spPr>
      </p:pic>
      <p:sp>
        <p:nvSpPr>
          <p:cNvPr id="22534" name="TextBox 1"/>
          <p:cNvSpPr txBox="1">
            <a:spLocks noChangeArrowheads="1"/>
          </p:cNvSpPr>
          <p:nvPr/>
        </p:nvSpPr>
        <p:spPr bwMode="auto">
          <a:xfrm>
            <a:off x="533400" y="1066801"/>
            <a:ext cx="5867400" cy="523220"/>
          </a:xfrm>
          <a:prstGeom prst="rect">
            <a:avLst/>
          </a:prstGeom>
          <a:noFill/>
          <a:ln w="9525">
            <a:noFill/>
            <a:miter lim="800000"/>
            <a:headEnd/>
            <a:tailEnd/>
          </a:ln>
        </p:spPr>
        <p:txBody>
          <a:bodyPr>
            <a:spAutoFit/>
          </a:bodyPr>
          <a:lstStyle/>
          <a:p>
            <a:r>
              <a:rPr lang="zh-CN" altLang="en-US" sz="2800" dirty="0" smtClean="0">
                <a:solidFill>
                  <a:schemeClr val="bg1"/>
                </a:solidFill>
                <a:latin typeface="华文楷体"/>
                <a:ea typeface="华文楷体"/>
                <a:cs typeface="华文楷体"/>
              </a:rPr>
              <a:t>宁波科技大市场建设框架</a:t>
            </a:r>
            <a:endParaRPr lang="zh-CN" altLang="en-US" sz="2800" dirty="0">
              <a:solidFill>
                <a:schemeClr val="bg1"/>
              </a:solidFill>
              <a:latin typeface="华文楷体"/>
              <a:ea typeface="华文楷体"/>
              <a:cs typeface="华文楷体"/>
            </a:endParaRPr>
          </a:p>
        </p:txBody>
      </p:sp>
      <p:pic>
        <p:nvPicPr>
          <p:cNvPr id="22535" name="Picture 2"/>
          <p:cNvPicPr>
            <a:picLocks noChangeAspect="1" noChangeArrowheads="1"/>
          </p:cNvPicPr>
          <p:nvPr/>
        </p:nvPicPr>
        <p:blipFill>
          <a:blip r:embed="rId6"/>
          <a:srcRect/>
          <a:stretch>
            <a:fillRect/>
          </a:stretch>
        </p:blipFill>
        <p:spPr bwMode="auto">
          <a:xfrm>
            <a:off x="152400" y="76201"/>
            <a:ext cx="838200" cy="825500"/>
          </a:xfrm>
          <a:prstGeom prst="rect">
            <a:avLst/>
          </a:prstGeom>
          <a:noFill/>
          <a:ln w="9525">
            <a:noFill/>
            <a:miter lim="800000"/>
            <a:headEnd/>
            <a:tailEnd/>
          </a:ln>
        </p:spPr>
      </p:pic>
      <p:pic>
        <p:nvPicPr>
          <p:cNvPr id="22536" name="Picture 3"/>
          <p:cNvPicPr>
            <a:picLocks noChangeAspect="1" noChangeArrowheads="1"/>
          </p:cNvPicPr>
          <p:nvPr/>
        </p:nvPicPr>
        <p:blipFill>
          <a:blip r:embed="rId7"/>
          <a:srcRect/>
          <a:stretch>
            <a:fillRect/>
          </a:stretch>
        </p:blipFill>
        <p:spPr bwMode="auto">
          <a:xfrm>
            <a:off x="914400" y="76200"/>
            <a:ext cx="3505200" cy="795339"/>
          </a:xfrm>
          <a:prstGeom prst="rect">
            <a:avLst/>
          </a:prstGeom>
          <a:noFill/>
          <a:ln w="9525">
            <a:noFill/>
            <a:miter lim="800000"/>
            <a:headEnd/>
            <a:tailEnd/>
          </a:ln>
        </p:spPr>
      </p:pic>
      <p:sp>
        <p:nvSpPr>
          <p:cNvPr id="12" name="矩形 11"/>
          <p:cNvSpPr/>
          <p:nvPr/>
        </p:nvSpPr>
        <p:spPr>
          <a:xfrm>
            <a:off x="5539560" y="6095999"/>
            <a:ext cx="3491369" cy="584775"/>
          </a:xfrm>
          <a:prstGeom prst="rect">
            <a:avLst/>
          </a:prstGeom>
          <a:solidFill>
            <a:schemeClr val="bg1"/>
          </a:solidFill>
          <a:ln>
            <a:solidFill>
              <a:schemeClr val="bg1"/>
            </a:solidFill>
          </a:ln>
          <a:effectLst>
            <a:softEdge rad="635000"/>
          </a:effectLst>
        </p:spPr>
        <p:style>
          <a:lnRef idx="2">
            <a:schemeClr val="accent3">
              <a:shade val="50000"/>
            </a:schemeClr>
          </a:lnRef>
          <a:fillRef idx="1">
            <a:schemeClr val="accent3"/>
          </a:fillRef>
          <a:effectRef idx="0">
            <a:schemeClr val="accent3"/>
          </a:effectRef>
          <a:fontRef idx="minor">
            <a:schemeClr val="lt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a:r>
              <a:rPr lang="en-US" altLang="zh-CN" sz="3200" b="1" spc="50" dirty="0">
                <a:ln w="11430"/>
                <a:gradFill flip="none" rotWithShape="1">
                  <a:gsLst>
                    <a:gs pos="90000">
                      <a:srgbClr val="FF6600"/>
                    </a:gs>
                    <a:gs pos="37000">
                      <a:schemeClr val="tx2"/>
                    </a:gs>
                    <a:gs pos="12000">
                      <a:srgbClr val="FF6600"/>
                    </a:gs>
                  </a:gsLst>
                  <a:lin ang="10800000" scaled="1"/>
                  <a:tileRect/>
                </a:gradFill>
                <a:effectLst>
                  <a:glow rad="228600">
                    <a:schemeClr val="accent2">
                      <a:satMod val="175000"/>
                      <a:alpha val="40000"/>
                    </a:schemeClr>
                  </a:glow>
                  <a:outerShdw blurRad="76200" dist="50800" dir="5400000" algn="tl" rotWithShape="0">
                    <a:srgbClr val="000000">
                      <a:alpha val="65000"/>
                    </a:srgbClr>
                  </a:outerShdw>
                </a:effectLst>
                <a:latin typeface="Agency FB" pitchFamily="34" charset="0"/>
                <a:cs typeface="Times New Roman" pitchFamily="18" charset="0"/>
              </a:rPr>
              <a:t>www.nbjssc.org.cn</a:t>
            </a:r>
            <a:endParaRPr lang="zh-CN" altLang="en-US" sz="3200" b="1" spc="50" dirty="0">
              <a:ln w="11430"/>
              <a:gradFill flip="none" rotWithShape="1">
                <a:gsLst>
                  <a:gs pos="90000">
                    <a:srgbClr val="FF6600"/>
                  </a:gs>
                  <a:gs pos="37000">
                    <a:schemeClr val="tx2"/>
                  </a:gs>
                  <a:gs pos="12000">
                    <a:srgbClr val="FF6600"/>
                  </a:gs>
                </a:gsLst>
                <a:lin ang="10800000" scaled="1"/>
                <a:tileRect/>
              </a:gradFill>
              <a:effectLst>
                <a:glow rad="228600">
                  <a:schemeClr val="accent2">
                    <a:satMod val="175000"/>
                    <a:alpha val="40000"/>
                  </a:schemeClr>
                </a:glow>
                <a:outerShdw blurRad="76200" dist="50800" dir="5400000" algn="tl" rotWithShape="0">
                  <a:srgbClr val="000000">
                    <a:alpha val="65000"/>
                  </a:srgbClr>
                </a:outerShdw>
              </a:effectLst>
              <a:latin typeface="Agency FB" pitchFamily="34" charset="0"/>
            </a:endParaRPr>
          </a:p>
        </p:txBody>
      </p:sp>
      <p:sp>
        <p:nvSpPr>
          <p:cNvPr id="13" name="TextBox 12"/>
          <p:cNvSpPr txBox="1"/>
          <p:nvPr/>
        </p:nvSpPr>
        <p:spPr>
          <a:xfrm>
            <a:off x="457200" y="1905000"/>
            <a:ext cx="8153400" cy="584775"/>
          </a:xfrm>
          <a:prstGeom prst="rect">
            <a:avLst/>
          </a:prstGeom>
          <a:noFill/>
        </p:spPr>
        <p:txBody>
          <a:bodyPr wrap="square" rtlCol="0">
            <a:spAutoFit/>
          </a:bodyPr>
          <a:lstStyle/>
          <a:p>
            <a:r>
              <a:rPr lang="zh-CN" altLang="en-US" sz="3200" dirty="0" smtClean="0">
                <a:latin typeface="黑体" panose="02010609060101010101" pitchFamily="49" charset="-122"/>
                <a:ea typeface="黑体" panose="02010609060101010101" pitchFamily="49" charset="-122"/>
              </a:rPr>
              <a:t>功能定位：</a:t>
            </a:r>
            <a:endParaRPr lang="en-US" altLang="zh-CN" sz="3200" dirty="0" smtClean="0">
              <a:latin typeface="黑体" panose="02010609060101010101" pitchFamily="49" charset="-122"/>
              <a:ea typeface="黑体" panose="02010609060101010101" pitchFamily="49" charset="-122"/>
            </a:endParaRPr>
          </a:p>
        </p:txBody>
      </p:sp>
      <p:sp>
        <p:nvSpPr>
          <p:cNvPr id="14" name="TextBox 13"/>
          <p:cNvSpPr txBox="1"/>
          <p:nvPr/>
        </p:nvSpPr>
        <p:spPr>
          <a:xfrm>
            <a:off x="685800" y="2798802"/>
            <a:ext cx="8153400" cy="553998"/>
          </a:xfrm>
          <a:prstGeom prst="rect">
            <a:avLst/>
          </a:prstGeom>
          <a:noFill/>
        </p:spPr>
        <p:txBody>
          <a:bodyPr wrap="square" rtlCol="0">
            <a:spAutoFit/>
          </a:bodyPr>
          <a:lstStyle/>
          <a:p>
            <a:pPr lvl="0"/>
            <a:r>
              <a:rPr lang="zh-CN" altLang="en-US" sz="3000" dirty="0" smtClean="0">
                <a:latin typeface="华文楷体" panose="02010600040101010101" pitchFamily="2" charset="-122"/>
                <a:ea typeface="华文楷体" panose="02010600040101010101" pitchFamily="2" charset="-122"/>
              </a:rPr>
              <a:t>“展示、服务、共享、交易、合作”</a:t>
            </a:r>
            <a:endParaRPr lang="en-US" altLang="zh-CN" sz="3000" dirty="0">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40577880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1660526" y="722313"/>
            <a:ext cx="184731" cy="369332"/>
          </a:xfrm>
          <a:prstGeom prst="rect">
            <a:avLst/>
          </a:prstGeom>
          <a:noFill/>
          <a:ln w="9525">
            <a:noFill/>
            <a:miter lim="800000"/>
            <a:headEnd/>
            <a:tailEnd/>
          </a:ln>
        </p:spPr>
        <p:txBody>
          <a:bodyPr wrap="none">
            <a:spAutoFit/>
          </a:bodyPr>
          <a:lstStyle/>
          <a:p>
            <a:endParaRPr lang="zh-CN" altLang="zh-CN"/>
          </a:p>
        </p:txBody>
      </p:sp>
      <p:pic>
        <p:nvPicPr>
          <p:cNvPr id="22531" name="Picture 24"/>
          <p:cNvPicPr>
            <a:picLocks noChangeAspect="1" noChangeArrowheads="1"/>
          </p:cNvPicPr>
          <p:nvPr/>
        </p:nvPicPr>
        <p:blipFill>
          <a:blip r:embed="rId3"/>
          <a:srcRect/>
          <a:stretch>
            <a:fillRect/>
          </a:stretch>
        </p:blipFill>
        <p:spPr bwMode="auto">
          <a:xfrm>
            <a:off x="0" y="119063"/>
            <a:ext cx="1143000" cy="366712"/>
          </a:xfrm>
          <a:prstGeom prst="rect">
            <a:avLst/>
          </a:prstGeom>
          <a:noFill/>
          <a:ln w="9525">
            <a:noFill/>
            <a:miter lim="800000"/>
            <a:headEnd/>
            <a:tailEnd/>
          </a:ln>
        </p:spPr>
      </p:pic>
      <p:pic>
        <p:nvPicPr>
          <p:cNvPr id="22532" name="图片 6"/>
          <p:cNvPicPr>
            <a:picLocks noChangeAspect="1"/>
          </p:cNvPicPr>
          <p:nvPr/>
        </p:nvPicPr>
        <p:blipFill>
          <a:blip r:embed="rId4"/>
          <a:srcRect/>
          <a:stretch>
            <a:fillRect/>
          </a:stretch>
        </p:blipFill>
        <p:spPr bwMode="auto">
          <a:xfrm>
            <a:off x="152400" y="457200"/>
            <a:ext cx="8839200" cy="762000"/>
          </a:xfrm>
          <a:prstGeom prst="rect">
            <a:avLst/>
          </a:prstGeom>
          <a:noFill/>
          <a:ln w="9525">
            <a:noFill/>
            <a:miter lim="800000"/>
            <a:headEnd/>
            <a:tailEnd/>
          </a:ln>
        </p:spPr>
      </p:pic>
      <p:pic>
        <p:nvPicPr>
          <p:cNvPr id="22533" name="图片 4"/>
          <p:cNvPicPr>
            <a:picLocks noChangeAspect="1"/>
          </p:cNvPicPr>
          <p:nvPr/>
        </p:nvPicPr>
        <p:blipFill>
          <a:blip r:embed="rId5"/>
          <a:srcRect/>
          <a:stretch>
            <a:fillRect/>
          </a:stretch>
        </p:blipFill>
        <p:spPr bwMode="auto">
          <a:xfrm>
            <a:off x="457200" y="1066801"/>
            <a:ext cx="8153400" cy="523875"/>
          </a:xfrm>
          <a:prstGeom prst="rect">
            <a:avLst/>
          </a:prstGeom>
          <a:noFill/>
          <a:ln w="9525">
            <a:noFill/>
            <a:miter lim="800000"/>
            <a:headEnd/>
            <a:tailEnd/>
          </a:ln>
        </p:spPr>
      </p:pic>
      <p:sp>
        <p:nvSpPr>
          <p:cNvPr id="22534" name="TextBox 1"/>
          <p:cNvSpPr txBox="1">
            <a:spLocks noChangeArrowheads="1"/>
          </p:cNvSpPr>
          <p:nvPr/>
        </p:nvSpPr>
        <p:spPr bwMode="auto">
          <a:xfrm>
            <a:off x="533400" y="1066801"/>
            <a:ext cx="5867400" cy="523220"/>
          </a:xfrm>
          <a:prstGeom prst="rect">
            <a:avLst/>
          </a:prstGeom>
          <a:noFill/>
          <a:ln w="9525">
            <a:noFill/>
            <a:miter lim="800000"/>
            <a:headEnd/>
            <a:tailEnd/>
          </a:ln>
        </p:spPr>
        <p:txBody>
          <a:bodyPr>
            <a:spAutoFit/>
          </a:bodyPr>
          <a:lstStyle/>
          <a:p>
            <a:r>
              <a:rPr lang="zh-CN" altLang="en-US" sz="2800" dirty="0" smtClean="0">
                <a:solidFill>
                  <a:schemeClr val="bg1"/>
                </a:solidFill>
                <a:latin typeface="华文楷体"/>
                <a:ea typeface="华文楷体"/>
                <a:cs typeface="华文楷体"/>
              </a:rPr>
              <a:t>宁波科技大市场建设框架</a:t>
            </a:r>
            <a:endParaRPr lang="zh-CN" altLang="en-US" sz="2800" dirty="0">
              <a:solidFill>
                <a:schemeClr val="bg1"/>
              </a:solidFill>
              <a:latin typeface="华文楷体"/>
              <a:ea typeface="华文楷体"/>
              <a:cs typeface="华文楷体"/>
            </a:endParaRPr>
          </a:p>
        </p:txBody>
      </p:sp>
      <p:pic>
        <p:nvPicPr>
          <p:cNvPr id="22535" name="Picture 2"/>
          <p:cNvPicPr>
            <a:picLocks noChangeAspect="1" noChangeArrowheads="1"/>
          </p:cNvPicPr>
          <p:nvPr/>
        </p:nvPicPr>
        <p:blipFill>
          <a:blip r:embed="rId6"/>
          <a:srcRect/>
          <a:stretch>
            <a:fillRect/>
          </a:stretch>
        </p:blipFill>
        <p:spPr bwMode="auto">
          <a:xfrm>
            <a:off x="152400" y="76201"/>
            <a:ext cx="838200" cy="825500"/>
          </a:xfrm>
          <a:prstGeom prst="rect">
            <a:avLst/>
          </a:prstGeom>
          <a:noFill/>
          <a:ln w="9525">
            <a:noFill/>
            <a:miter lim="800000"/>
            <a:headEnd/>
            <a:tailEnd/>
          </a:ln>
        </p:spPr>
      </p:pic>
      <p:pic>
        <p:nvPicPr>
          <p:cNvPr id="22536" name="Picture 3"/>
          <p:cNvPicPr>
            <a:picLocks noChangeAspect="1" noChangeArrowheads="1"/>
          </p:cNvPicPr>
          <p:nvPr/>
        </p:nvPicPr>
        <p:blipFill>
          <a:blip r:embed="rId7"/>
          <a:srcRect/>
          <a:stretch>
            <a:fillRect/>
          </a:stretch>
        </p:blipFill>
        <p:spPr bwMode="auto">
          <a:xfrm>
            <a:off x="914400" y="76200"/>
            <a:ext cx="3505200" cy="795339"/>
          </a:xfrm>
          <a:prstGeom prst="rect">
            <a:avLst/>
          </a:prstGeom>
          <a:noFill/>
          <a:ln w="9525">
            <a:noFill/>
            <a:miter lim="800000"/>
            <a:headEnd/>
            <a:tailEnd/>
          </a:ln>
        </p:spPr>
      </p:pic>
      <p:sp>
        <p:nvSpPr>
          <p:cNvPr id="12" name="矩形 11"/>
          <p:cNvSpPr/>
          <p:nvPr/>
        </p:nvSpPr>
        <p:spPr>
          <a:xfrm>
            <a:off x="5539560" y="6095999"/>
            <a:ext cx="3491369" cy="584775"/>
          </a:xfrm>
          <a:prstGeom prst="rect">
            <a:avLst/>
          </a:prstGeom>
          <a:solidFill>
            <a:schemeClr val="bg1"/>
          </a:solidFill>
          <a:ln>
            <a:solidFill>
              <a:schemeClr val="bg1"/>
            </a:solidFill>
          </a:ln>
          <a:effectLst>
            <a:softEdge rad="635000"/>
          </a:effectLst>
        </p:spPr>
        <p:style>
          <a:lnRef idx="2">
            <a:schemeClr val="accent3">
              <a:shade val="50000"/>
            </a:schemeClr>
          </a:lnRef>
          <a:fillRef idx="1">
            <a:schemeClr val="accent3"/>
          </a:fillRef>
          <a:effectRef idx="0">
            <a:schemeClr val="accent3"/>
          </a:effectRef>
          <a:fontRef idx="minor">
            <a:schemeClr val="lt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a:r>
              <a:rPr lang="en-US" altLang="zh-CN" sz="3200" b="1" spc="50" dirty="0">
                <a:ln w="11430"/>
                <a:gradFill flip="none" rotWithShape="1">
                  <a:gsLst>
                    <a:gs pos="90000">
                      <a:srgbClr val="FF6600"/>
                    </a:gs>
                    <a:gs pos="37000">
                      <a:schemeClr val="tx2"/>
                    </a:gs>
                    <a:gs pos="12000">
                      <a:srgbClr val="FF6600"/>
                    </a:gs>
                  </a:gsLst>
                  <a:lin ang="10800000" scaled="1"/>
                  <a:tileRect/>
                </a:gradFill>
                <a:effectLst>
                  <a:glow rad="228600">
                    <a:schemeClr val="accent2">
                      <a:satMod val="175000"/>
                      <a:alpha val="40000"/>
                    </a:schemeClr>
                  </a:glow>
                  <a:outerShdw blurRad="76200" dist="50800" dir="5400000" algn="tl" rotWithShape="0">
                    <a:srgbClr val="000000">
                      <a:alpha val="65000"/>
                    </a:srgbClr>
                  </a:outerShdw>
                </a:effectLst>
                <a:latin typeface="Agency FB" pitchFamily="34" charset="0"/>
                <a:cs typeface="Times New Roman" pitchFamily="18" charset="0"/>
              </a:rPr>
              <a:t>www.nbjssc.org.cn</a:t>
            </a:r>
            <a:endParaRPr lang="zh-CN" altLang="en-US" sz="3200" b="1" spc="50" dirty="0">
              <a:ln w="11430"/>
              <a:gradFill flip="none" rotWithShape="1">
                <a:gsLst>
                  <a:gs pos="90000">
                    <a:srgbClr val="FF6600"/>
                  </a:gs>
                  <a:gs pos="37000">
                    <a:schemeClr val="tx2"/>
                  </a:gs>
                  <a:gs pos="12000">
                    <a:srgbClr val="FF6600"/>
                  </a:gs>
                </a:gsLst>
                <a:lin ang="10800000" scaled="1"/>
                <a:tileRect/>
              </a:gradFill>
              <a:effectLst>
                <a:glow rad="228600">
                  <a:schemeClr val="accent2">
                    <a:satMod val="175000"/>
                    <a:alpha val="40000"/>
                  </a:schemeClr>
                </a:glow>
                <a:outerShdw blurRad="76200" dist="50800" dir="5400000" algn="tl" rotWithShape="0">
                  <a:srgbClr val="000000">
                    <a:alpha val="65000"/>
                  </a:srgbClr>
                </a:outerShdw>
              </a:effectLst>
              <a:latin typeface="Agency FB" pitchFamily="34" charset="0"/>
            </a:endParaRPr>
          </a:p>
        </p:txBody>
      </p:sp>
      <p:sp>
        <p:nvSpPr>
          <p:cNvPr id="13" name="TextBox 12"/>
          <p:cNvSpPr txBox="1"/>
          <p:nvPr/>
        </p:nvSpPr>
        <p:spPr>
          <a:xfrm>
            <a:off x="457200" y="1905000"/>
            <a:ext cx="8153400" cy="584775"/>
          </a:xfrm>
          <a:prstGeom prst="rect">
            <a:avLst/>
          </a:prstGeom>
          <a:noFill/>
        </p:spPr>
        <p:txBody>
          <a:bodyPr wrap="square" rtlCol="0">
            <a:spAutoFit/>
          </a:bodyPr>
          <a:lstStyle/>
          <a:p>
            <a:r>
              <a:rPr lang="en-US" altLang="zh-CN" sz="3200" dirty="0" smtClean="0">
                <a:latin typeface="黑体" panose="02010609060101010101" pitchFamily="49" charset="-122"/>
                <a:ea typeface="黑体" panose="02010609060101010101" pitchFamily="49" charset="-122"/>
              </a:rPr>
              <a:t>1</a:t>
            </a:r>
            <a:r>
              <a:rPr lang="zh-CN" altLang="en-US" sz="3200" dirty="0" smtClean="0">
                <a:latin typeface="黑体" panose="02010609060101010101" pitchFamily="49" charset="-122"/>
                <a:ea typeface="黑体" panose="02010609060101010101" pitchFamily="49" charset="-122"/>
              </a:rPr>
              <a:t>、政府主导</a:t>
            </a:r>
            <a:endParaRPr lang="en-US" altLang="zh-CN" sz="3200" dirty="0" smtClean="0">
              <a:latin typeface="黑体" panose="02010609060101010101" pitchFamily="49" charset="-122"/>
              <a:ea typeface="黑体" panose="02010609060101010101" pitchFamily="49" charset="-122"/>
            </a:endParaRPr>
          </a:p>
        </p:txBody>
      </p:sp>
      <p:sp>
        <p:nvSpPr>
          <p:cNvPr id="14" name="TextBox 13"/>
          <p:cNvSpPr txBox="1"/>
          <p:nvPr/>
        </p:nvSpPr>
        <p:spPr>
          <a:xfrm>
            <a:off x="685800" y="2667000"/>
            <a:ext cx="8153400" cy="1015663"/>
          </a:xfrm>
          <a:prstGeom prst="rect">
            <a:avLst/>
          </a:prstGeom>
          <a:noFill/>
        </p:spPr>
        <p:txBody>
          <a:bodyPr wrap="square" rtlCol="0">
            <a:spAutoFit/>
          </a:bodyPr>
          <a:lstStyle/>
          <a:p>
            <a:pPr lvl="0"/>
            <a:r>
              <a:rPr lang="zh-CN" altLang="en-US" sz="3000" dirty="0" smtClean="0">
                <a:latin typeface="华文楷体" panose="02010600040101010101" pitchFamily="2" charset="-122"/>
                <a:ea typeface="华文楷体" panose="02010600040101010101" pitchFamily="2" charset="-122"/>
              </a:rPr>
              <a:t>    总投资</a:t>
            </a:r>
            <a:r>
              <a:rPr lang="en-US" altLang="zh-CN" sz="3000" dirty="0" smtClean="0">
                <a:latin typeface="华文楷体" panose="02010600040101010101" pitchFamily="2" charset="-122"/>
                <a:ea typeface="华文楷体" panose="02010600040101010101" pitchFamily="2" charset="-122"/>
              </a:rPr>
              <a:t>1200</a:t>
            </a:r>
            <a:r>
              <a:rPr lang="zh-CN" altLang="en-US" sz="3000" dirty="0" smtClean="0">
                <a:latin typeface="华文楷体" panose="02010600040101010101" pitchFamily="2" charset="-122"/>
                <a:ea typeface="华文楷体" panose="02010600040101010101" pitchFamily="2" charset="-122"/>
              </a:rPr>
              <a:t>余万元</a:t>
            </a:r>
            <a:r>
              <a:rPr lang="zh-CN" altLang="en-US" sz="3000" dirty="0" smtClean="0">
                <a:latin typeface="华文楷体" panose="02010600040101010101" pitchFamily="2" charset="-122"/>
                <a:ea typeface="华文楷体" panose="02010600040101010101" pitchFamily="2" charset="-122"/>
              </a:rPr>
              <a:t>。线</a:t>
            </a:r>
            <a:r>
              <a:rPr lang="zh-CN" altLang="en-US" sz="3000" dirty="0">
                <a:latin typeface="华文楷体" panose="02010600040101010101" pitchFamily="2" charset="-122"/>
                <a:ea typeface="华文楷体" panose="02010600040101010101" pitchFamily="2" charset="-122"/>
              </a:rPr>
              <a:t>上“宁波技术交易网” 服务</a:t>
            </a:r>
            <a:r>
              <a:rPr lang="zh-CN" altLang="en-US" sz="3000" dirty="0" smtClean="0">
                <a:latin typeface="华文楷体" panose="02010600040101010101" pitchFamily="2" charset="-122"/>
                <a:ea typeface="华文楷体" panose="02010600040101010101" pitchFamily="2" charset="-122"/>
              </a:rPr>
              <a:t>平台，线下</a:t>
            </a:r>
            <a:r>
              <a:rPr lang="en-US" altLang="zh-CN" sz="3000" dirty="0" smtClean="0">
                <a:latin typeface="华文楷体" panose="02010600040101010101" pitchFamily="2" charset="-122"/>
                <a:ea typeface="华文楷体" panose="02010600040101010101" pitchFamily="2" charset="-122"/>
              </a:rPr>
              <a:t>4100</a:t>
            </a:r>
            <a:r>
              <a:rPr lang="zh-CN" altLang="en-US" sz="3000" dirty="0" smtClean="0">
                <a:latin typeface="华文楷体" panose="02010600040101010101" pitchFamily="2" charset="-122"/>
                <a:ea typeface="华文楷体" panose="02010600040101010101" pitchFamily="2" charset="-122"/>
              </a:rPr>
              <a:t>平方服务</a:t>
            </a:r>
            <a:r>
              <a:rPr lang="zh-CN" altLang="en-US" sz="3000" dirty="0" smtClean="0">
                <a:latin typeface="华文楷体" panose="02010600040101010101" pitchFamily="2" charset="-122"/>
                <a:ea typeface="华文楷体" panose="02010600040101010101" pitchFamily="2" charset="-122"/>
              </a:rPr>
              <a:t>大厅。</a:t>
            </a:r>
            <a:endParaRPr lang="en-US" altLang="zh-CN" sz="3000" dirty="0">
              <a:latin typeface="华文楷体" panose="02010600040101010101" pitchFamily="2" charset="-122"/>
              <a:ea typeface="华文楷体" panose="02010600040101010101" pitchFamily="2" charset="-122"/>
            </a:endParaRPr>
          </a:p>
        </p:txBody>
      </p:sp>
      <p:sp>
        <p:nvSpPr>
          <p:cNvPr id="15" name="TextBox 14"/>
          <p:cNvSpPr txBox="1"/>
          <p:nvPr/>
        </p:nvSpPr>
        <p:spPr>
          <a:xfrm>
            <a:off x="457200" y="3865602"/>
            <a:ext cx="8153400" cy="584775"/>
          </a:xfrm>
          <a:prstGeom prst="rect">
            <a:avLst/>
          </a:prstGeom>
          <a:noFill/>
        </p:spPr>
        <p:txBody>
          <a:bodyPr wrap="square" rtlCol="0">
            <a:spAutoFit/>
          </a:bodyPr>
          <a:lstStyle/>
          <a:p>
            <a:r>
              <a:rPr lang="en-US" altLang="zh-CN" sz="3200" dirty="0">
                <a:latin typeface="黑体" panose="02010609060101010101" pitchFamily="49" charset="-122"/>
                <a:ea typeface="黑体" panose="02010609060101010101" pitchFamily="49" charset="-122"/>
              </a:rPr>
              <a:t>2</a:t>
            </a:r>
            <a:r>
              <a:rPr lang="zh-CN" altLang="en-US" sz="3200" dirty="0" smtClean="0">
                <a:latin typeface="黑体" panose="02010609060101010101" pitchFamily="49" charset="-122"/>
                <a:ea typeface="黑体" panose="02010609060101010101" pitchFamily="49" charset="-122"/>
              </a:rPr>
              <a:t>、突出公益性</a:t>
            </a:r>
            <a:endParaRPr lang="en-US" altLang="zh-CN" sz="3200" dirty="0" smtClean="0">
              <a:latin typeface="黑体" panose="02010609060101010101" pitchFamily="49" charset="-122"/>
              <a:ea typeface="黑体" panose="02010609060101010101" pitchFamily="49" charset="-122"/>
            </a:endParaRPr>
          </a:p>
        </p:txBody>
      </p:sp>
      <p:sp>
        <p:nvSpPr>
          <p:cNvPr id="16" name="TextBox 15"/>
          <p:cNvSpPr txBox="1"/>
          <p:nvPr/>
        </p:nvSpPr>
        <p:spPr>
          <a:xfrm>
            <a:off x="685800" y="4627602"/>
            <a:ext cx="8153400" cy="1477328"/>
          </a:xfrm>
          <a:prstGeom prst="rect">
            <a:avLst/>
          </a:prstGeom>
          <a:noFill/>
        </p:spPr>
        <p:txBody>
          <a:bodyPr wrap="square" rtlCol="0">
            <a:spAutoFit/>
          </a:bodyPr>
          <a:lstStyle/>
          <a:p>
            <a:r>
              <a:rPr lang="zh-CN" altLang="en-US" sz="3000" dirty="0" smtClean="0">
                <a:latin typeface="华文楷体" panose="02010600040101010101" pitchFamily="2" charset="-122"/>
                <a:ea typeface="华文楷体" panose="02010600040101010101" pitchFamily="2" charset="-122"/>
              </a:rPr>
              <a:t>    </a:t>
            </a:r>
            <a:r>
              <a:rPr lang="zh-CN" altLang="zh-CN" sz="3000" dirty="0" smtClean="0">
                <a:latin typeface="华文楷体" panose="02010600040101010101" pitchFamily="2" charset="-122"/>
                <a:ea typeface="华文楷体" panose="02010600040101010101" pitchFamily="2" charset="-122"/>
              </a:rPr>
              <a:t>定位</a:t>
            </a:r>
            <a:r>
              <a:rPr lang="zh-CN" altLang="zh-CN" sz="3000" dirty="0">
                <a:latin typeface="华文楷体" panose="02010600040101010101" pitchFamily="2" charset="-122"/>
                <a:ea typeface="华文楷体" panose="02010600040101010101" pitchFamily="2" charset="-122"/>
              </a:rPr>
              <a:t>第四方平台，立足公益性，免费为供需及第三方等围绕技术转移的各类角色提供展示交流等基础服务。</a:t>
            </a:r>
          </a:p>
        </p:txBody>
      </p:sp>
    </p:spTree>
    <p:extLst>
      <p:ext uri="{BB962C8B-B14F-4D97-AF65-F5344CB8AC3E}">
        <p14:creationId xmlns:p14="http://schemas.microsoft.com/office/powerpoint/2010/main" val="3361407367"/>
      </p:ext>
    </p:extLst>
  </p:cSld>
  <p:clrMapOvr>
    <a:masterClrMapping/>
  </p:clrMapOvr>
  <p:transition spd="slow">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1660526" y="722313"/>
            <a:ext cx="184731" cy="369332"/>
          </a:xfrm>
          <a:prstGeom prst="rect">
            <a:avLst/>
          </a:prstGeom>
          <a:noFill/>
          <a:ln w="9525">
            <a:noFill/>
            <a:miter lim="800000"/>
            <a:headEnd/>
            <a:tailEnd/>
          </a:ln>
        </p:spPr>
        <p:txBody>
          <a:bodyPr wrap="none">
            <a:spAutoFit/>
          </a:bodyPr>
          <a:lstStyle/>
          <a:p>
            <a:endParaRPr lang="zh-CN" altLang="zh-CN"/>
          </a:p>
        </p:txBody>
      </p:sp>
      <p:pic>
        <p:nvPicPr>
          <p:cNvPr id="22531" name="Picture 24"/>
          <p:cNvPicPr>
            <a:picLocks noChangeAspect="1" noChangeArrowheads="1"/>
          </p:cNvPicPr>
          <p:nvPr/>
        </p:nvPicPr>
        <p:blipFill>
          <a:blip r:embed="rId3"/>
          <a:srcRect/>
          <a:stretch>
            <a:fillRect/>
          </a:stretch>
        </p:blipFill>
        <p:spPr bwMode="auto">
          <a:xfrm>
            <a:off x="0" y="119063"/>
            <a:ext cx="1143000" cy="366712"/>
          </a:xfrm>
          <a:prstGeom prst="rect">
            <a:avLst/>
          </a:prstGeom>
          <a:noFill/>
          <a:ln w="9525">
            <a:noFill/>
            <a:miter lim="800000"/>
            <a:headEnd/>
            <a:tailEnd/>
          </a:ln>
        </p:spPr>
      </p:pic>
      <p:pic>
        <p:nvPicPr>
          <p:cNvPr id="22532" name="图片 6"/>
          <p:cNvPicPr>
            <a:picLocks noChangeAspect="1"/>
          </p:cNvPicPr>
          <p:nvPr/>
        </p:nvPicPr>
        <p:blipFill>
          <a:blip r:embed="rId4"/>
          <a:srcRect/>
          <a:stretch>
            <a:fillRect/>
          </a:stretch>
        </p:blipFill>
        <p:spPr bwMode="auto">
          <a:xfrm>
            <a:off x="152400" y="457200"/>
            <a:ext cx="8839200" cy="762000"/>
          </a:xfrm>
          <a:prstGeom prst="rect">
            <a:avLst/>
          </a:prstGeom>
          <a:noFill/>
          <a:ln w="9525">
            <a:noFill/>
            <a:miter lim="800000"/>
            <a:headEnd/>
            <a:tailEnd/>
          </a:ln>
        </p:spPr>
      </p:pic>
      <p:pic>
        <p:nvPicPr>
          <p:cNvPr id="22533" name="图片 4"/>
          <p:cNvPicPr>
            <a:picLocks noChangeAspect="1"/>
          </p:cNvPicPr>
          <p:nvPr/>
        </p:nvPicPr>
        <p:blipFill>
          <a:blip r:embed="rId5"/>
          <a:srcRect/>
          <a:stretch>
            <a:fillRect/>
          </a:stretch>
        </p:blipFill>
        <p:spPr bwMode="auto">
          <a:xfrm>
            <a:off x="457200" y="1066801"/>
            <a:ext cx="8153400" cy="523875"/>
          </a:xfrm>
          <a:prstGeom prst="rect">
            <a:avLst/>
          </a:prstGeom>
          <a:noFill/>
          <a:ln w="9525">
            <a:noFill/>
            <a:miter lim="800000"/>
            <a:headEnd/>
            <a:tailEnd/>
          </a:ln>
        </p:spPr>
      </p:pic>
      <p:sp>
        <p:nvSpPr>
          <p:cNvPr id="22534" name="TextBox 1"/>
          <p:cNvSpPr txBox="1">
            <a:spLocks noChangeArrowheads="1"/>
          </p:cNvSpPr>
          <p:nvPr/>
        </p:nvSpPr>
        <p:spPr bwMode="auto">
          <a:xfrm>
            <a:off x="533400" y="1066801"/>
            <a:ext cx="5867400" cy="523220"/>
          </a:xfrm>
          <a:prstGeom prst="rect">
            <a:avLst/>
          </a:prstGeom>
          <a:noFill/>
          <a:ln w="9525">
            <a:noFill/>
            <a:miter lim="800000"/>
            <a:headEnd/>
            <a:tailEnd/>
          </a:ln>
        </p:spPr>
        <p:txBody>
          <a:bodyPr>
            <a:spAutoFit/>
          </a:bodyPr>
          <a:lstStyle/>
          <a:p>
            <a:r>
              <a:rPr lang="zh-CN" altLang="en-US" sz="2800" dirty="0" smtClean="0">
                <a:solidFill>
                  <a:schemeClr val="bg1"/>
                </a:solidFill>
                <a:latin typeface="华文楷体"/>
                <a:ea typeface="华文楷体"/>
                <a:cs typeface="华文楷体"/>
              </a:rPr>
              <a:t>宁波科技大市场建设框架</a:t>
            </a:r>
            <a:endParaRPr lang="zh-CN" altLang="en-US" sz="2800" dirty="0">
              <a:solidFill>
                <a:schemeClr val="bg1"/>
              </a:solidFill>
              <a:latin typeface="华文楷体"/>
              <a:ea typeface="华文楷体"/>
              <a:cs typeface="华文楷体"/>
            </a:endParaRPr>
          </a:p>
        </p:txBody>
      </p:sp>
      <p:pic>
        <p:nvPicPr>
          <p:cNvPr id="22535" name="Picture 2"/>
          <p:cNvPicPr>
            <a:picLocks noChangeAspect="1" noChangeArrowheads="1"/>
          </p:cNvPicPr>
          <p:nvPr/>
        </p:nvPicPr>
        <p:blipFill>
          <a:blip r:embed="rId6"/>
          <a:srcRect/>
          <a:stretch>
            <a:fillRect/>
          </a:stretch>
        </p:blipFill>
        <p:spPr bwMode="auto">
          <a:xfrm>
            <a:off x="152400" y="76201"/>
            <a:ext cx="838200" cy="825500"/>
          </a:xfrm>
          <a:prstGeom prst="rect">
            <a:avLst/>
          </a:prstGeom>
          <a:noFill/>
          <a:ln w="9525">
            <a:noFill/>
            <a:miter lim="800000"/>
            <a:headEnd/>
            <a:tailEnd/>
          </a:ln>
        </p:spPr>
      </p:pic>
      <p:pic>
        <p:nvPicPr>
          <p:cNvPr id="22536" name="Picture 3"/>
          <p:cNvPicPr>
            <a:picLocks noChangeAspect="1" noChangeArrowheads="1"/>
          </p:cNvPicPr>
          <p:nvPr/>
        </p:nvPicPr>
        <p:blipFill>
          <a:blip r:embed="rId7"/>
          <a:srcRect/>
          <a:stretch>
            <a:fillRect/>
          </a:stretch>
        </p:blipFill>
        <p:spPr bwMode="auto">
          <a:xfrm>
            <a:off x="914400" y="76200"/>
            <a:ext cx="3505200" cy="795339"/>
          </a:xfrm>
          <a:prstGeom prst="rect">
            <a:avLst/>
          </a:prstGeom>
          <a:noFill/>
          <a:ln w="9525">
            <a:noFill/>
            <a:miter lim="800000"/>
            <a:headEnd/>
            <a:tailEnd/>
          </a:ln>
        </p:spPr>
      </p:pic>
      <p:sp>
        <p:nvSpPr>
          <p:cNvPr id="12" name="矩形 11"/>
          <p:cNvSpPr/>
          <p:nvPr/>
        </p:nvSpPr>
        <p:spPr>
          <a:xfrm>
            <a:off x="5539560" y="6095999"/>
            <a:ext cx="3491369" cy="584775"/>
          </a:xfrm>
          <a:prstGeom prst="rect">
            <a:avLst/>
          </a:prstGeom>
          <a:solidFill>
            <a:schemeClr val="bg1"/>
          </a:solidFill>
          <a:ln>
            <a:solidFill>
              <a:schemeClr val="bg1"/>
            </a:solidFill>
          </a:ln>
          <a:effectLst>
            <a:softEdge rad="635000"/>
          </a:effectLst>
        </p:spPr>
        <p:style>
          <a:lnRef idx="2">
            <a:schemeClr val="accent3">
              <a:shade val="50000"/>
            </a:schemeClr>
          </a:lnRef>
          <a:fillRef idx="1">
            <a:schemeClr val="accent3"/>
          </a:fillRef>
          <a:effectRef idx="0">
            <a:schemeClr val="accent3"/>
          </a:effectRef>
          <a:fontRef idx="minor">
            <a:schemeClr val="lt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a:r>
              <a:rPr lang="en-US" altLang="zh-CN" sz="3200" b="1" spc="50" dirty="0">
                <a:ln w="11430"/>
                <a:gradFill flip="none" rotWithShape="1">
                  <a:gsLst>
                    <a:gs pos="90000">
                      <a:srgbClr val="FF6600"/>
                    </a:gs>
                    <a:gs pos="37000">
                      <a:schemeClr val="tx2"/>
                    </a:gs>
                    <a:gs pos="12000">
                      <a:srgbClr val="FF6600"/>
                    </a:gs>
                  </a:gsLst>
                  <a:lin ang="10800000" scaled="1"/>
                  <a:tileRect/>
                </a:gradFill>
                <a:effectLst>
                  <a:glow rad="228600">
                    <a:schemeClr val="accent2">
                      <a:satMod val="175000"/>
                      <a:alpha val="40000"/>
                    </a:schemeClr>
                  </a:glow>
                  <a:outerShdw blurRad="76200" dist="50800" dir="5400000" algn="tl" rotWithShape="0">
                    <a:srgbClr val="000000">
                      <a:alpha val="65000"/>
                    </a:srgbClr>
                  </a:outerShdw>
                </a:effectLst>
                <a:latin typeface="Agency FB" pitchFamily="34" charset="0"/>
                <a:cs typeface="Times New Roman" pitchFamily="18" charset="0"/>
              </a:rPr>
              <a:t>www.nbjssc.org.cn</a:t>
            </a:r>
            <a:endParaRPr lang="zh-CN" altLang="en-US" sz="3200" b="1" spc="50" dirty="0">
              <a:ln w="11430"/>
              <a:gradFill flip="none" rotWithShape="1">
                <a:gsLst>
                  <a:gs pos="90000">
                    <a:srgbClr val="FF6600"/>
                  </a:gs>
                  <a:gs pos="37000">
                    <a:schemeClr val="tx2"/>
                  </a:gs>
                  <a:gs pos="12000">
                    <a:srgbClr val="FF6600"/>
                  </a:gs>
                </a:gsLst>
                <a:lin ang="10800000" scaled="1"/>
                <a:tileRect/>
              </a:gradFill>
              <a:effectLst>
                <a:glow rad="228600">
                  <a:schemeClr val="accent2">
                    <a:satMod val="175000"/>
                    <a:alpha val="40000"/>
                  </a:schemeClr>
                </a:glow>
                <a:outerShdw blurRad="76200" dist="50800" dir="5400000" algn="tl" rotWithShape="0">
                  <a:srgbClr val="000000">
                    <a:alpha val="65000"/>
                  </a:srgbClr>
                </a:outerShdw>
              </a:effectLst>
              <a:latin typeface="Agency FB" pitchFamily="34" charset="0"/>
            </a:endParaRPr>
          </a:p>
        </p:txBody>
      </p:sp>
      <p:sp>
        <p:nvSpPr>
          <p:cNvPr id="13" name="TextBox 12"/>
          <p:cNvSpPr txBox="1"/>
          <p:nvPr/>
        </p:nvSpPr>
        <p:spPr>
          <a:xfrm>
            <a:off x="457200" y="1905000"/>
            <a:ext cx="8153400" cy="584775"/>
          </a:xfrm>
          <a:prstGeom prst="rect">
            <a:avLst/>
          </a:prstGeom>
          <a:noFill/>
        </p:spPr>
        <p:txBody>
          <a:bodyPr wrap="square" rtlCol="0">
            <a:spAutoFit/>
          </a:bodyPr>
          <a:lstStyle/>
          <a:p>
            <a:r>
              <a:rPr lang="en-US" altLang="zh-CN" sz="3200" dirty="0">
                <a:latin typeface="黑体" panose="02010609060101010101" pitchFamily="49" charset="-122"/>
                <a:ea typeface="黑体" panose="02010609060101010101" pitchFamily="49" charset="-122"/>
              </a:rPr>
              <a:t>3</a:t>
            </a:r>
            <a:r>
              <a:rPr lang="zh-CN" altLang="en-US" sz="3200" dirty="0" smtClean="0">
                <a:latin typeface="黑体" panose="02010609060101010101" pitchFamily="49" charset="-122"/>
                <a:ea typeface="黑体" panose="02010609060101010101" pitchFamily="49" charset="-122"/>
              </a:rPr>
              <a:t>、探索市场化</a:t>
            </a:r>
            <a:endParaRPr lang="en-US" altLang="zh-CN" sz="3200" dirty="0" smtClean="0">
              <a:latin typeface="黑体" panose="02010609060101010101" pitchFamily="49" charset="-122"/>
              <a:ea typeface="黑体" panose="02010609060101010101" pitchFamily="49" charset="-122"/>
            </a:endParaRPr>
          </a:p>
        </p:txBody>
      </p:sp>
      <p:sp>
        <p:nvSpPr>
          <p:cNvPr id="14" name="TextBox 13"/>
          <p:cNvSpPr txBox="1"/>
          <p:nvPr/>
        </p:nvSpPr>
        <p:spPr>
          <a:xfrm>
            <a:off x="685800" y="2667000"/>
            <a:ext cx="8153400" cy="1938992"/>
          </a:xfrm>
          <a:prstGeom prst="rect">
            <a:avLst/>
          </a:prstGeom>
          <a:noFill/>
        </p:spPr>
        <p:txBody>
          <a:bodyPr wrap="square" rtlCol="0">
            <a:spAutoFit/>
          </a:bodyPr>
          <a:lstStyle/>
          <a:p>
            <a:r>
              <a:rPr lang="zh-CN" altLang="en-US" sz="3000" dirty="0" smtClean="0">
                <a:latin typeface="华文楷体" panose="02010600040101010101" pitchFamily="2" charset="-122"/>
                <a:ea typeface="华文楷体" panose="02010600040101010101" pitchFamily="2" charset="-122"/>
              </a:rPr>
              <a:t>    </a:t>
            </a:r>
            <a:r>
              <a:rPr lang="zh-CN" altLang="zh-CN" sz="3000" dirty="0" smtClean="0">
                <a:latin typeface="华文楷体" panose="02010600040101010101" pitchFamily="2" charset="-122"/>
                <a:ea typeface="华文楷体" panose="02010600040101010101" pitchFamily="2" charset="-122"/>
              </a:rPr>
              <a:t>成立</a:t>
            </a:r>
            <a:r>
              <a:rPr lang="zh-CN" altLang="zh-CN" sz="3000" dirty="0">
                <a:latin typeface="华文楷体" panose="02010600040101010101" pitchFamily="2" charset="-122"/>
                <a:ea typeface="华文楷体" panose="02010600040101010101" pitchFamily="2" charset="-122"/>
              </a:rPr>
              <a:t>专业化运营公司（宁波生力科技服务中心），着眼“小核心大网络”，以需求为导向，按需开展主动式技术转移服务（包括诊断、撮合、对接等），探索市场化运营机制。</a:t>
            </a:r>
          </a:p>
        </p:txBody>
      </p:sp>
    </p:spTree>
    <p:extLst>
      <p:ext uri="{BB962C8B-B14F-4D97-AF65-F5344CB8AC3E}">
        <p14:creationId xmlns:p14="http://schemas.microsoft.com/office/powerpoint/2010/main" val="1186057963"/>
      </p:ext>
    </p:extLst>
  </p:cSld>
  <p:clrMapOvr>
    <a:masterClrMapping/>
  </p:clrMapOvr>
  <p:transition spd="slow">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8"/>
          <p:cNvPicPr>
            <a:picLocks noChangeAspect="1" noChangeArrowheads="1"/>
          </p:cNvPicPr>
          <p:nvPr/>
        </p:nvPicPr>
        <p:blipFill>
          <a:blip r:embed="rId3"/>
          <a:srcRect/>
          <a:stretch>
            <a:fillRect/>
          </a:stretch>
        </p:blipFill>
        <p:spPr bwMode="auto">
          <a:xfrm>
            <a:off x="152400" y="450851"/>
            <a:ext cx="8915400" cy="847725"/>
          </a:xfrm>
          <a:prstGeom prst="rect">
            <a:avLst/>
          </a:prstGeom>
          <a:noFill/>
          <a:ln w="9525">
            <a:noFill/>
            <a:miter lim="800000"/>
            <a:headEnd/>
            <a:tailEnd/>
          </a:ln>
        </p:spPr>
      </p:pic>
      <p:sp>
        <p:nvSpPr>
          <p:cNvPr id="26627" name="Text Box 3"/>
          <p:cNvSpPr txBox="1">
            <a:spLocks noChangeArrowheads="1"/>
          </p:cNvSpPr>
          <p:nvPr/>
        </p:nvSpPr>
        <p:spPr bwMode="auto">
          <a:xfrm>
            <a:off x="1660526" y="722313"/>
            <a:ext cx="184731" cy="369332"/>
          </a:xfrm>
          <a:prstGeom prst="rect">
            <a:avLst/>
          </a:prstGeom>
          <a:noFill/>
          <a:ln w="9525">
            <a:noFill/>
            <a:miter lim="800000"/>
            <a:headEnd/>
            <a:tailEnd/>
          </a:ln>
        </p:spPr>
        <p:txBody>
          <a:bodyPr wrap="none">
            <a:spAutoFit/>
          </a:bodyPr>
          <a:lstStyle/>
          <a:p>
            <a:endParaRPr lang="zh-CN" altLang="zh-CN"/>
          </a:p>
        </p:txBody>
      </p:sp>
      <p:pic>
        <p:nvPicPr>
          <p:cNvPr id="26628" name="Picture 24"/>
          <p:cNvPicPr>
            <a:picLocks noChangeAspect="1" noChangeArrowheads="1"/>
          </p:cNvPicPr>
          <p:nvPr/>
        </p:nvPicPr>
        <p:blipFill>
          <a:blip r:embed="rId4"/>
          <a:srcRect/>
          <a:stretch>
            <a:fillRect/>
          </a:stretch>
        </p:blipFill>
        <p:spPr bwMode="auto">
          <a:xfrm>
            <a:off x="0" y="119063"/>
            <a:ext cx="1143000" cy="366712"/>
          </a:xfrm>
          <a:prstGeom prst="rect">
            <a:avLst/>
          </a:prstGeom>
          <a:noFill/>
          <a:ln w="9525">
            <a:noFill/>
            <a:miter lim="800000"/>
            <a:headEnd/>
            <a:tailEnd/>
          </a:ln>
        </p:spPr>
      </p:pic>
      <p:sp>
        <p:nvSpPr>
          <p:cNvPr id="9" name="AutoShape 10"/>
          <p:cNvSpPr>
            <a:spLocks noChangeArrowheads="1"/>
          </p:cNvSpPr>
          <p:nvPr/>
        </p:nvSpPr>
        <p:spPr bwMode="gray">
          <a:xfrm>
            <a:off x="2209800" y="2819400"/>
            <a:ext cx="4954588" cy="903288"/>
          </a:xfrm>
          <a:prstGeom prst="roundRect">
            <a:avLst>
              <a:gd name="adj" fmla="val 16667"/>
            </a:avLst>
          </a:prstGeom>
          <a:gradFill rotWithShape="1">
            <a:gsLst>
              <a:gs pos="14000">
                <a:srgbClr val="FF6600"/>
              </a:gs>
              <a:gs pos="100000">
                <a:schemeClr val="bg1">
                  <a:lumMod val="95000"/>
                </a:schemeClr>
              </a:gs>
            </a:gsLst>
            <a:lin ang="5400000" scaled="1"/>
          </a:gradFill>
          <a:ln w="12700" algn="ctr">
            <a:solidFill>
              <a:schemeClr val="bg1"/>
            </a:solidFill>
            <a:round/>
            <a:headEnd/>
            <a:tailEnd/>
          </a:ln>
          <a:effectLst/>
          <a:extLst/>
        </p:spPr>
        <p:txBody>
          <a:bodyPr wrap="none" anchor="ctr"/>
          <a:lstStyle/>
          <a:p>
            <a:pPr algn="ctr">
              <a:defRPr/>
            </a:pPr>
            <a:r>
              <a:rPr lang="zh-CN" altLang="en-US" sz="2800" dirty="0">
                <a:solidFill>
                  <a:schemeClr val="bg1"/>
                </a:solidFill>
                <a:latin typeface="华文楷体" pitchFamily="2" charset="-122"/>
                <a:ea typeface="华文楷体" pitchFamily="2" charset="-122"/>
              </a:rPr>
              <a:t>三</a:t>
            </a:r>
            <a:r>
              <a:rPr lang="zh-CN" altLang="en-US" sz="2800" dirty="0" smtClean="0">
                <a:solidFill>
                  <a:schemeClr val="bg1"/>
                </a:solidFill>
                <a:latin typeface="华文楷体" pitchFamily="2" charset="-122"/>
                <a:ea typeface="华文楷体" pitchFamily="2" charset="-122"/>
              </a:rPr>
              <a:t>、</a:t>
            </a:r>
            <a:r>
              <a:rPr lang="zh-CN" altLang="en-US" sz="2800" dirty="0">
                <a:solidFill>
                  <a:schemeClr val="bg1"/>
                </a:solidFill>
                <a:latin typeface="华文楷体" pitchFamily="2" charset="-122"/>
                <a:ea typeface="华文楷体" pitchFamily="2" charset="-122"/>
              </a:rPr>
              <a:t>大</a:t>
            </a:r>
            <a:r>
              <a:rPr lang="zh-CN" altLang="en-US" sz="2800" dirty="0" smtClean="0">
                <a:solidFill>
                  <a:schemeClr val="bg1"/>
                </a:solidFill>
                <a:latin typeface="华文楷体" pitchFamily="2" charset="-122"/>
                <a:ea typeface="华文楷体" pitchFamily="2" charset="-122"/>
              </a:rPr>
              <a:t>市场组织架构</a:t>
            </a:r>
            <a:endParaRPr lang="zh-CN" altLang="en-US" sz="2800" dirty="0">
              <a:solidFill>
                <a:schemeClr val="bg1"/>
              </a:solidFill>
              <a:latin typeface="华文楷体" pitchFamily="2" charset="-122"/>
              <a:ea typeface="华文楷体" pitchFamily="2" charset="-122"/>
            </a:endParaRPr>
          </a:p>
        </p:txBody>
      </p:sp>
      <p:sp>
        <p:nvSpPr>
          <p:cNvPr id="7" name="矩形 6"/>
          <p:cNvSpPr/>
          <p:nvPr/>
        </p:nvSpPr>
        <p:spPr>
          <a:xfrm>
            <a:off x="5539560" y="6095999"/>
            <a:ext cx="3491369" cy="584775"/>
          </a:xfrm>
          <a:prstGeom prst="rect">
            <a:avLst/>
          </a:prstGeom>
          <a:solidFill>
            <a:schemeClr val="bg1"/>
          </a:solidFill>
          <a:ln>
            <a:solidFill>
              <a:schemeClr val="bg1"/>
            </a:solidFill>
          </a:ln>
          <a:effectLst>
            <a:softEdge rad="635000"/>
          </a:effectLst>
        </p:spPr>
        <p:style>
          <a:lnRef idx="2">
            <a:schemeClr val="accent3">
              <a:shade val="50000"/>
            </a:schemeClr>
          </a:lnRef>
          <a:fillRef idx="1">
            <a:schemeClr val="accent3"/>
          </a:fillRef>
          <a:effectRef idx="0">
            <a:schemeClr val="accent3"/>
          </a:effectRef>
          <a:fontRef idx="minor">
            <a:schemeClr val="lt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a:r>
              <a:rPr lang="en-US" altLang="zh-CN" sz="3200" b="1" spc="50" dirty="0">
                <a:ln w="11430"/>
                <a:gradFill flip="none" rotWithShape="1">
                  <a:gsLst>
                    <a:gs pos="90000">
                      <a:srgbClr val="FF6600"/>
                    </a:gs>
                    <a:gs pos="37000">
                      <a:schemeClr val="tx2"/>
                    </a:gs>
                    <a:gs pos="12000">
                      <a:srgbClr val="FF6600"/>
                    </a:gs>
                  </a:gsLst>
                  <a:lin ang="10800000" scaled="1"/>
                  <a:tileRect/>
                </a:gradFill>
                <a:effectLst>
                  <a:glow rad="228600">
                    <a:schemeClr val="accent2">
                      <a:satMod val="175000"/>
                      <a:alpha val="40000"/>
                    </a:schemeClr>
                  </a:glow>
                  <a:outerShdw blurRad="76200" dist="50800" dir="5400000" algn="tl" rotWithShape="0">
                    <a:srgbClr val="000000">
                      <a:alpha val="65000"/>
                    </a:srgbClr>
                  </a:outerShdw>
                </a:effectLst>
                <a:latin typeface="Agency FB" pitchFamily="34" charset="0"/>
                <a:cs typeface="Times New Roman" pitchFamily="18" charset="0"/>
              </a:rPr>
              <a:t>www.nbjssc.org.cn</a:t>
            </a:r>
            <a:endParaRPr lang="zh-CN" altLang="en-US" sz="3200" b="1" spc="50" dirty="0">
              <a:ln w="11430"/>
              <a:gradFill flip="none" rotWithShape="1">
                <a:gsLst>
                  <a:gs pos="90000">
                    <a:srgbClr val="FF6600"/>
                  </a:gs>
                  <a:gs pos="37000">
                    <a:schemeClr val="tx2"/>
                  </a:gs>
                  <a:gs pos="12000">
                    <a:srgbClr val="FF6600"/>
                  </a:gs>
                </a:gsLst>
                <a:lin ang="10800000" scaled="1"/>
                <a:tileRect/>
              </a:gradFill>
              <a:effectLst>
                <a:glow rad="228600">
                  <a:schemeClr val="accent2">
                    <a:satMod val="175000"/>
                    <a:alpha val="40000"/>
                  </a:schemeClr>
                </a:glow>
                <a:outerShdw blurRad="76200" dist="50800" dir="5400000" algn="tl" rotWithShape="0">
                  <a:srgbClr val="000000">
                    <a:alpha val="65000"/>
                  </a:srgbClr>
                </a:outerShdw>
              </a:effectLst>
              <a:latin typeface="Agency FB" pitchFamily="34" charset="0"/>
            </a:endParaRPr>
          </a:p>
        </p:txBody>
      </p:sp>
    </p:spTree>
    <p:extLst>
      <p:ext uri="{BB962C8B-B14F-4D97-AF65-F5344CB8AC3E}">
        <p14:creationId xmlns:p14="http://schemas.microsoft.com/office/powerpoint/2010/main" val="2948385311"/>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1660526" y="722313"/>
            <a:ext cx="184731" cy="369332"/>
          </a:xfrm>
          <a:prstGeom prst="rect">
            <a:avLst/>
          </a:prstGeom>
          <a:noFill/>
          <a:ln w="9525">
            <a:noFill/>
            <a:miter lim="800000"/>
            <a:headEnd/>
            <a:tailEnd/>
          </a:ln>
        </p:spPr>
        <p:txBody>
          <a:bodyPr wrap="none">
            <a:spAutoFit/>
          </a:bodyPr>
          <a:lstStyle/>
          <a:p>
            <a:endParaRPr lang="zh-CN" altLang="zh-CN"/>
          </a:p>
        </p:txBody>
      </p:sp>
      <p:pic>
        <p:nvPicPr>
          <p:cNvPr id="22531" name="Picture 24"/>
          <p:cNvPicPr>
            <a:picLocks noChangeAspect="1" noChangeArrowheads="1"/>
          </p:cNvPicPr>
          <p:nvPr/>
        </p:nvPicPr>
        <p:blipFill>
          <a:blip r:embed="rId3"/>
          <a:srcRect/>
          <a:stretch>
            <a:fillRect/>
          </a:stretch>
        </p:blipFill>
        <p:spPr bwMode="auto">
          <a:xfrm>
            <a:off x="0" y="119063"/>
            <a:ext cx="1143000" cy="366712"/>
          </a:xfrm>
          <a:prstGeom prst="rect">
            <a:avLst/>
          </a:prstGeom>
          <a:noFill/>
          <a:ln w="9525">
            <a:noFill/>
            <a:miter lim="800000"/>
            <a:headEnd/>
            <a:tailEnd/>
          </a:ln>
        </p:spPr>
      </p:pic>
      <p:pic>
        <p:nvPicPr>
          <p:cNvPr id="22532" name="图片 6"/>
          <p:cNvPicPr>
            <a:picLocks noChangeAspect="1"/>
          </p:cNvPicPr>
          <p:nvPr/>
        </p:nvPicPr>
        <p:blipFill>
          <a:blip r:embed="rId4"/>
          <a:srcRect/>
          <a:stretch>
            <a:fillRect/>
          </a:stretch>
        </p:blipFill>
        <p:spPr bwMode="auto">
          <a:xfrm>
            <a:off x="152400" y="457200"/>
            <a:ext cx="8839200" cy="762000"/>
          </a:xfrm>
          <a:prstGeom prst="rect">
            <a:avLst/>
          </a:prstGeom>
          <a:noFill/>
          <a:ln w="9525">
            <a:noFill/>
            <a:miter lim="800000"/>
            <a:headEnd/>
            <a:tailEnd/>
          </a:ln>
        </p:spPr>
      </p:pic>
      <p:pic>
        <p:nvPicPr>
          <p:cNvPr id="22533" name="图片 4"/>
          <p:cNvPicPr>
            <a:picLocks noChangeAspect="1"/>
          </p:cNvPicPr>
          <p:nvPr/>
        </p:nvPicPr>
        <p:blipFill>
          <a:blip r:embed="rId5"/>
          <a:srcRect/>
          <a:stretch>
            <a:fillRect/>
          </a:stretch>
        </p:blipFill>
        <p:spPr bwMode="auto">
          <a:xfrm>
            <a:off x="457200" y="1066801"/>
            <a:ext cx="8153400" cy="523875"/>
          </a:xfrm>
          <a:prstGeom prst="rect">
            <a:avLst/>
          </a:prstGeom>
          <a:noFill/>
          <a:ln w="9525">
            <a:noFill/>
            <a:miter lim="800000"/>
            <a:headEnd/>
            <a:tailEnd/>
          </a:ln>
        </p:spPr>
      </p:pic>
      <p:sp>
        <p:nvSpPr>
          <p:cNvPr id="22534" name="TextBox 1"/>
          <p:cNvSpPr txBox="1">
            <a:spLocks noChangeArrowheads="1"/>
          </p:cNvSpPr>
          <p:nvPr/>
        </p:nvSpPr>
        <p:spPr bwMode="auto">
          <a:xfrm>
            <a:off x="533400" y="1066801"/>
            <a:ext cx="5867400" cy="523220"/>
          </a:xfrm>
          <a:prstGeom prst="rect">
            <a:avLst/>
          </a:prstGeom>
          <a:noFill/>
          <a:ln w="9525">
            <a:noFill/>
            <a:miter lim="800000"/>
            <a:headEnd/>
            <a:tailEnd/>
          </a:ln>
        </p:spPr>
        <p:txBody>
          <a:bodyPr>
            <a:spAutoFit/>
          </a:bodyPr>
          <a:lstStyle/>
          <a:p>
            <a:r>
              <a:rPr lang="zh-CN" altLang="en-US" sz="2800" dirty="0" smtClean="0">
                <a:solidFill>
                  <a:schemeClr val="bg1"/>
                </a:solidFill>
                <a:latin typeface="华文楷体"/>
                <a:ea typeface="华文楷体"/>
                <a:cs typeface="华文楷体"/>
              </a:rPr>
              <a:t>宁波科技大市场组织架构</a:t>
            </a:r>
            <a:endParaRPr lang="zh-CN" altLang="en-US" sz="2800" dirty="0">
              <a:solidFill>
                <a:schemeClr val="bg1"/>
              </a:solidFill>
              <a:latin typeface="华文楷体"/>
              <a:ea typeface="华文楷体"/>
              <a:cs typeface="华文楷体"/>
            </a:endParaRPr>
          </a:p>
        </p:txBody>
      </p:sp>
      <p:pic>
        <p:nvPicPr>
          <p:cNvPr id="22535" name="Picture 2"/>
          <p:cNvPicPr>
            <a:picLocks noChangeAspect="1" noChangeArrowheads="1"/>
          </p:cNvPicPr>
          <p:nvPr/>
        </p:nvPicPr>
        <p:blipFill>
          <a:blip r:embed="rId6"/>
          <a:srcRect/>
          <a:stretch>
            <a:fillRect/>
          </a:stretch>
        </p:blipFill>
        <p:spPr bwMode="auto">
          <a:xfrm>
            <a:off x="152400" y="76201"/>
            <a:ext cx="838200" cy="825500"/>
          </a:xfrm>
          <a:prstGeom prst="rect">
            <a:avLst/>
          </a:prstGeom>
          <a:noFill/>
          <a:ln w="9525">
            <a:noFill/>
            <a:miter lim="800000"/>
            <a:headEnd/>
            <a:tailEnd/>
          </a:ln>
        </p:spPr>
      </p:pic>
      <p:pic>
        <p:nvPicPr>
          <p:cNvPr id="22536" name="Picture 3"/>
          <p:cNvPicPr>
            <a:picLocks noChangeAspect="1" noChangeArrowheads="1"/>
          </p:cNvPicPr>
          <p:nvPr/>
        </p:nvPicPr>
        <p:blipFill>
          <a:blip r:embed="rId7"/>
          <a:srcRect/>
          <a:stretch>
            <a:fillRect/>
          </a:stretch>
        </p:blipFill>
        <p:spPr bwMode="auto">
          <a:xfrm>
            <a:off x="914400" y="76200"/>
            <a:ext cx="3505200" cy="795339"/>
          </a:xfrm>
          <a:prstGeom prst="rect">
            <a:avLst/>
          </a:prstGeom>
          <a:noFill/>
          <a:ln w="9525">
            <a:noFill/>
            <a:miter lim="800000"/>
            <a:headEnd/>
            <a:tailEnd/>
          </a:ln>
        </p:spPr>
      </p:pic>
      <p:sp>
        <p:nvSpPr>
          <p:cNvPr id="12" name="矩形 11"/>
          <p:cNvSpPr/>
          <p:nvPr/>
        </p:nvSpPr>
        <p:spPr>
          <a:xfrm>
            <a:off x="5539560" y="6095999"/>
            <a:ext cx="3491369" cy="584775"/>
          </a:xfrm>
          <a:prstGeom prst="rect">
            <a:avLst/>
          </a:prstGeom>
          <a:solidFill>
            <a:schemeClr val="bg1"/>
          </a:solidFill>
          <a:ln>
            <a:solidFill>
              <a:schemeClr val="bg1"/>
            </a:solidFill>
          </a:ln>
          <a:effectLst>
            <a:softEdge rad="635000"/>
          </a:effectLst>
        </p:spPr>
        <p:style>
          <a:lnRef idx="2">
            <a:schemeClr val="accent3">
              <a:shade val="50000"/>
            </a:schemeClr>
          </a:lnRef>
          <a:fillRef idx="1">
            <a:schemeClr val="accent3"/>
          </a:fillRef>
          <a:effectRef idx="0">
            <a:schemeClr val="accent3"/>
          </a:effectRef>
          <a:fontRef idx="minor">
            <a:schemeClr val="lt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a:r>
              <a:rPr lang="en-US" altLang="zh-CN" sz="3200" b="1" spc="50" dirty="0">
                <a:ln w="11430"/>
                <a:gradFill flip="none" rotWithShape="1">
                  <a:gsLst>
                    <a:gs pos="90000">
                      <a:srgbClr val="FF6600"/>
                    </a:gs>
                    <a:gs pos="37000">
                      <a:schemeClr val="tx2"/>
                    </a:gs>
                    <a:gs pos="12000">
                      <a:srgbClr val="FF6600"/>
                    </a:gs>
                  </a:gsLst>
                  <a:lin ang="10800000" scaled="1"/>
                  <a:tileRect/>
                </a:gradFill>
                <a:effectLst>
                  <a:glow rad="228600">
                    <a:schemeClr val="accent2">
                      <a:satMod val="175000"/>
                      <a:alpha val="40000"/>
                    </a:schemeClr>
                  </a:glow>
                  <a:outerShdw blurRad="76200" dist="50800" dir="5400000" algn="tl" rotWithShape="0">
                    <a:srgbClr val="000000">
                      <a:alpha val="65000"/>
                    </a:srgbClr>
                  </a:outerShdw>
                </a:effectLst>
                <a:latin typeface="Agency FB" pitchFamily="34" charset="0"/>
                <a:cs typeface="Times New Roman" pitchFamily="18" charset="0"/>
              </a:rPr>
              <a:t>www.nbjssc.org.cn</a:t>
            </a:r>
            <a:endParaRPr lang="zh-CN" altLang="en-US" sz="3200" b="1" spc="50" dirty="0">
              <a:ln w="11430"/>
              <a:gradFill flip="none" rotWithShape="1">
                <a:gsLst>
                  <a:gs pos="90000">
                    <a:srgbClr val="FF6600"/>
                  </a:gs>
                  <a:gs pos="37000">
                    <a:schemeClr val="tx2"/>
                  </a:gs>
                  <a:gs pos="12000">
                    <a:srgbClr val="FF6600"/>
                  </a:gs>
                </a:gsLst>
                <a:lin ang="10800000" scaled="1"/>
                <a:tileRect/>
              </a:gradFill>
              <a:effectLst>
                <a:glow rad="228600">
                  <a:schemeClr val="accent2">
                    <a:satMod val="175000"/>
                    <a:alpha val="40000"/>
                  </a:schemeClr>
                </a:glow>
                <a:outerShdw blurRad="76200" dist="50800" dir="5400000" algn="tl" rotWithShape="0">
                  <a:srgbClr val="000000">
                    <a:alpha val="65000"/>
                  </a:srgbClr>
                </a:outerShdw>
              </a:effectLst>
              <a:latin typeface="Agency FB" pitchFamily="34" charset="0"/>
            </a:endParaRPr>
          </a:p>
        </p:txBody>
      </p:sp>
      <p:sp>
        <p:nvSpPr>
          <p:cNvPr id="14" name="TextBox 13"/>
          <p:cNvSpPr txBox="1"/>
          <p:nvPr/>
        </p:nvSpPr>
        <p:spPr>
          <a:xfrm>
            <a:off x="457200" y="1884402"/>
            <a:ext cx="8153400" cy="1477328"/>
          </a:xfrm>
          <a:prstGeom prst="rect">
            <a:avLst/>
          </a:prstGeom>
          <a:noFill/>
        </p:spPr>
        <p:txBody>
          <a:bodyPr wrap="square" rtlCol="0">
            <a:spAutoFit/>
          </a:bodyPr>
          <a:lstStyle/>
          <a:p>
            <a:pPr lvl="0"/>
            <a:r>
              <a:rPr lang="en-US" altLang="zh-CN" sz="3000" dirty="0" smtClean="0">
                <a:latin typeface="华文楷体" panose="02010600040101010101" pitchFamily="2" charset="-122"/>
                <a:ea typeface="华文楷体" panose="02010600040101010101" pitchFamily="2" charset="-122"/>
              </a:rPr>
              <a:t>    </a:t>
            </a:r>
            <a:r>
              <a:rPr lang="zh-CN" altLang="zh-CN" sz="3000" dirty="0" smtClean="0">
                <a:latin typeface="华文楷体" panose="02010600040101010101" pitchFamily="2" charset="-122"/>
                <a:ea typeface="华文楷体" panose="02010600040101010101" pitchFamily="2" charset="-122"/>
              </a:rPr>
              <a:t>宁波</a:t>
            </a:r>
            <a:r>
              <a:rPr lang="zh-CN" altLang="zh-CN" sz="3000" dirty="0">
                <a:latin typeface="华文楷体" panose="02010600040101010101" pitchFamily="2" charset="-122"/>
                <a:ea typeface="华文楷体" panose="02010600040101010101" pitchFamily="2" charset="-122"/>
              </a:rPr>
              <a:t>科技大市场由科技大市场网站（宁波技术交易网）和科技大市场综合大厅二部分组成，即“一网一厅</a:t>
            </a:r>
            <a:r>
              <a:rPr lang="zh-CN" altLang="zh-CN" sz="3000" dirty="0" smtClean="0">
                <a:latin typeface="华文楷体" panose="02010600040101010101" pitchFamily="2" charset="-122"/>
                <a:ea typeface="华文楷体" panose="02010600040101010101" pitchFamily="2" charset="-122"/>
              </a:rPr>
              <a:t>”</a:t>
            </a:r>
            <a:r>
              <a:rPr lang="zh-CN" altLang="en-US" sz="3000" dirty="0">
                <a:latin typeface="华文楷体" panose="02010600040101010101" pitchFamily="2" charset="-122"/>
                <a:ea typeface="华文楷体" panose="02010600040101010101" pitchFamily="2" charset="-122"/>
              </a:rPr>
              <a:t>。</a:t>
            </a:r>
            <a:endParaRPr lang="en-US" altLang="zh-CN" sz="3000" dirty="0">
              <a:latin typeface="华文楷体" panose="02010600040101010101" pitchFamily="2" charset="-122"/>
              <a:ea typeface="华文楷体" panose="02010600040101010101" pitchFamily="2" charset="-122"/>
            </a:endParaRPr>
          </a:p>
        </p:txBody>
      </p:sp>
      <p:pic>
        <p:nvPicPr>
          <p:cNvPr id="15" name="Picture 2"/>
          <p:cNvPicPr>
            <a:picLocks noChangeAspect="1" noChangeArrowheads="1"/>
          </p:cNvPicPr>
          <p:nvPr/>
        </p:nvPicPr>
        <p:blipFill>
          <a:blip r:embed="rId8"/>
          <a:srcRect/>
          <a:stretch>
            <a:fillRect/>
          </a:stretch>
        </p:blipFill>
        <p:spPr bwMode="auto">
          <a:xfrm>
            <a:off x="457200" y="1600508"/>
            <a:ext cx="7930966" cy="4495491"/>
          </a:xfrm>
          <a:prstGeom prst="rect">
            <a:avLst/>
          </a:prstGeom>
          <a:noFill/>
          <a:ln w="9525">
            <a:noFill/>
            <a:miter lim="800000"/>
            <a:headEnd/>
            <a:tailEnd/>
          </a:ln>
        </p:spPr>
      </p:pic>
    </p:spTree>
    <p:extLst>
      <p:ext uri="{BB962C8B-B14F-4D97-AF65-F5344CB8AC3E}">
        <p14:creationId xmlns:p14="http://schemas.microsoft.com/office/powerpoint/2010/main" val="35022273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8"/>
          <p:cNvPicPr>
            <a:picLocks noChangeAspect="1" noChangeArrowheads="1"/>
          </p:cNvPicPr>
          <p:nvPr/>
        </p:nvPicPr>
        <p:blipFill>
          <a:blip r:embed="rId3"/>
          <a:srcRect/>
          <a:stretch>
            <a:fillRect/>
          </a:stretch>
        </p:blipFill>
        <p:spPr bwMode="auto">
          <a:xfrm>
            <a:off x="152400" y="450851"/>
            <a:ext cx="8915400" cy="847725"/>
          </a:xfrm>
          <a:prstGeom prst="rect">
            <a:avLst/>
          </a:prstGeom>
          <a:noFill/>
          <a:ln w="9525">
            <a:noFill/>
            <a:miter lim="800000"/>
            <a:headEnd/>
            <a:tailEnd/>
          </a:ln>
        </p:spPr>
      </p:pic>
      <p:sp>
        <p:nvSpPr>
          <p:cNvPr id="26627" name="Text Box 3"/>
          <p:cNvSpPr txBox="1">
            <a:spLocks noChangeArrowheads="1"/>
          </p:cNvSpPr>
          <p:nvPr/>
        </p:nvSpPr>
        <p:spPr bwMode="auto">
          <a:xfrm>
            <a:off x="1660526" y="722313"/>
            <a:ext cx="184731" cy="369332"/>
          </a:xfrm>
          <a:prstGeom prst="rect">
            <a:avLst/>
          </a:prstGeom>
          <a:noFill/>
          <a:ln w="9525">
            <a:noFill/>
            <a:miter lim="800000"/>
            <a:headEnd/>
            <a:tailEnd/>
          </a:ln>
        </p:spPr>
        <p:txBody>
          <a:bodyPr wrap="none">
            <a:spAutoFit/>
          </a:bodyPr>
          <a:lstStyle/>
          <a:p>
            <a:endParaRPr lang="zh-CN" altLang="zh-CN"/>
          </a:p>
        </p:txBody>
      </p:sp>
      <p:pic>
        <p:nvPicPr>
          <p:cNvPr id="26628" name="Picture 24"/>
          <p:cNvPicPr>
            <a:picLocks noChangeAspect="1" noChangeArrowheads="1"/>
          </p:cNvPicPr>
          <p:nvPr/>
        </p:nvPicPr>
        <p:blipFill>
          <a:blip r:embed="rId4"/>
          <a:srcRect/>
          <a:stretch>
            <a:fillRect/>
          </a:stretch>
        </p:blipFill>
        <p:spPr bwMode="auto">
          <a:xfrm>
            <a:off x="0" y="119063"/>
            <a:ext cx="1143000" cy="366712"/>
          </a:xfrm>
          <a:prstGeom prst="rect">
            <a:avLst/>
          </a:prstGeom>
          <a:noFill/>
          <a:ln w="9525">
            <a:noFill/>
            <a:miter lim="800000"/>
            <a:headEnd/>
            <a:tailEnd/>
          </a:ln>
        </p:spPr>
      </p:pic>
      <p:sp>
        <p:nvSpPr>
          <p:cNvPr id="9" name="AutoShape 10"/>
          <p:cNvSpPr>
            <a:spLocks noChangeArrowheads="1"/>
          </p:cNvSpPr>
          <p:nvPr/>
        </p:nvSpPr>
        <p:spPr bwMode="gray">
          <a:xfrm>
            <a:off x="2209800" y="2819400"/>
            <a:ext cx="4954588" cy="903288"/>
          </a:xfrm>
          <a:prstGeom prst="roundRect">
            <a:avLst>
              <a:gd name="adj" fmla="val 16667"/>
            </a:avLst>
          </a:prstGeom>
          <a:gradFill rotWithShape="1">
            <a:gsLst>
              <a:gs pos="14000">
                <a:schemeClr val="tx2">
                  <a:lumMod val="87000"/>
                  <a:lumOff val="13000"/>
                </a:schemeClr>
              </a:gs>
              <a:gs pos="100000">
                <a:schemeClr val="bg1">
                  <a:lumMod val="95000"/>
                </a:schemeClr>
              </a:gs>
            </a:gsLst>
            <a:lin ang="5400000" scaled="1"/>
          </a:gradFill>
          <a:ln w="12700" algn="ctr">
            <a:solidFill>
              <a:schemeClr val="bg1"/>
            </a:solidFill>
            <a:round/>
            <a:headEnd/>
            <a:tailEnd/>
          </a:ln>
          <a:effectLst/>
          <a:extLst/>
        </p:spPr>
        <p:txBody>
          <a:bodyPr wrap="none" anchor="ctr"/>
          <a:lstStyle/>
          <a:p>
            <a:pPr algn="ctr">
              <a:defRPr/>
            </a:pPr>
            <a:r>
              <a:rPr lang="zh-CN" altLang="en-US" sz="2800" dirty="0">
                <a:solidFill>
                  <a:schemeClr val="bg1"/>
                </a:solidFill>
                <a:latin typeface="华文楷体" pitchFamily="2" charset="-122"/>
                <a:ea typeface="华文楷体" pitchFamily="2" charset="-122"/>
              </a:rPr>
              <a:t>四</a:t>
            </a:r>
            <a:r>
              <a:rPr lang="zh-CN" altLang="en-US" sz="2800" dirty="0" smtClean="0">
                <a:solidFill>
                  <a:schemeClr val="bg1"/>
                </a:solidFill>
                <a:latin typeface="华文楷体" pitchFamily="2" charset="-122"/>
                <a:ea typeface="华文楷体" pitchFamily="2" charset="-122"/>
              </a:rPr>
              <a:t>、线上平台框架和功能</a:t>
            </a:r>
            <a:endParaRPr lang="zh-CN" altLang="en-US" sz="2800" dirty="0">
              <a:solidFill>
                <a:schemeClr val="bg1"/>
              </a:solidFill>
              <a:latin typeface="华文楷体" pitchFamily="2" charset="-122"/>
              <a:ea typeface="华文楷体" pitchFamily="2" charset="-122"/>
            </a:endParaRPr>
          </a:p>
        </p:txBody>
      </p:sp>
      <p:sp>
        <p:nvSpPr>
          <p:cNvPr id="7" name="矩形 6"/>
          <p:cNvSpPr/>
          <p:nvPr/>
        </p:nvSpPr>
        <p:spPr>
          <a:xfrm>
            <a:off x="5539560" y="6095999"/>
            <a:ext cx="3491369" cy="584775"/>
          </a:xfrm>
          <a:prstGeom prst="rect">
            <a:avLst/>
          </a:prstGeom>
          <a:solidFill>
            <a:schemeClr val="bg1"/>
          </a:solidFill>
          <a:ln>
            <a:solidFill>
              <a:schemeClr val="bg1"/>
            </a:solidFill>
          </a:ln>
          <a:effectLst>
            <a:softEdge rad="635000"/>
          </a:effectLst>
        </p:spPr>
        <p:style>
          <a:lnRef idx="2">
            <a:schemeClr val="accent3">
              <a:shade val="50000"/>
            </a:schemeClr>
          </a:lnRef>
          <a:fillRef idx="1">
            <a:schemeClr val="accent3"/>
          </a:fillRef>
          <a:effectRef idx="0">
            <a:schemeClr val="accent3"/>
          </a:effectRef>
          <a:fontRef idx="minor">
            <a:schemeClr val="lt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a:r>
              <a:rPr lang="en-US" altLang="zh-CN" sz="3200" b="1" spc="50" dirty="0">
                <a:ln w="11430"/>
                <a:gradFill flip="none" rotWithShape="1">
                  <a:gsLst>
                    <a:gs pos="90000">
                      <a:srgbClr val="FF6600"/>
                    </a:gs>
                    <a:gs pos="37000">
                      <a:schemeClr val="tx2"/>
                    </a:gs>
                    <a:gs pos="12000">
                      <a:srgbClr val="FF6600"/>
                    </a:gs>
                  </a:gsLst>
                  <a:lin ang="10800000" scaled="1"/>
                  <a:tileRect/>
                </a:gradFill>
                <a:effectLst>
                  <a:glow rad="228600">
                    <a:schemeClr val="accent2">
                      <a:satMod val="175000"/>
                      <a:alpha val="40000"/>
                    </a:schemeClr>
                  </a:glow>
                  <a:outerShdw blurRad="76200" dist="50800" dir="5400000" algn="tl" rotWithShape="0">
                    <a:srgbClr val="000000">
                      <a:alpha val="65000"/>
                    </a:srgbClr>
                  </a:outerShdw>
                </a:effectLst>
                <a:latin typeface="Agency FB" pitchFamily="34" charset="0"/>
                <a:cs typeface="Times New Roman" pitchFamily="18" charset="0"/>
              </a:rPr>
              <a:t>www.nbjssc.org.cn</a:t>
            </a:r>
            <a:endParaRPr lang="zh-CN" altLang="en-US" sz="3200" b="1" spc="50" dirty="0">
              <a:ln w="11430"/>
              <a:gradFill flip="none" rotWithShape="1">
                <a:gsLst>
                  <a:gs pos="90000">
                    <a:srgbClr val="FF6600"/>
                  </a:gs>
                  <a:gs pos="37000">
                    <a:schemeClr val="tx2"/>
                  </a:gs>
                  <a:gs pos="12000">
                    <a:srgbClr val="FF6600"/>
                  </a:gs>
                </a:gsLst>
                <a:lin ang="10800000" scaled="1"/>
                <a:tileRect/>
              </a:gradFill>
              <a:effectLst>
                <a:glow rad="228600">
                  <a:schemeClr val="accent2">
                    <a:satMod val="175000"/>
                    <a:alpha val="40000"/>
                  </a:schemeClr>
                </a:glow>
                <a:outerShdw blurRad="76200" dist="50800" dir="5400000" algn="tl" rotWithShape="0">
                  <a:srgbClr val="000000">
                    <a:alpha val="65000"/>
                  </a:srgbClr>
                </a:outerShdw>
              </a:effectLst>
              <a:latin typeface="Agency FB" pitchFamily="34" charset="0"/>
            </a:endParaRPr>
          </a:p>
        </p:txBody>
      </p:sp>
    </p:spTree>
    <p:extLst>
      <p:ext uri="{BB962C8B-B14F-4D97-AF65-F5344CB8AC3E}">
        <p14:creationId xmlns:p14="http://schemas.microsoft.com/office/powerpoint/2010/main" val="143939337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3"/>
          <p:cNvSpPr txBox="1">
            <a:spLocks noChangeArrowheads="1"/>
          </p:cNvSpPr>
          <p:nvPr/>
        </p:nvSpPr>
        <p:spPr bwMode="auto">
          <a:xfrm>
            <a:off x="1660526" y="722313"/>
            <a:ext cx="184731" cy="369332"/>
          </a:xfrm>
          <a:prstGeom prst="rect">
            <a:avLst/>
          </a:prstGeom>
          <a:noFill/>
          <a:ln w="9525">
            <a:noFill/>
            <a:miter lim="800000"/>
            <a:headEnd/>
            <a:tailEnd/>
          </a:ln>
        </p:spPr>
        <p:txBody>
          <a:bodyPr wrap="none">
            <a:spAutoFit/>
          </a:bodyPr>
          <a:lstStyle/>
          <a:p>
            <a:endParaRPr lang="zh-CN" altLang="zh-CN"/>
          </a:p>
        </p:txBody>
      </p:sp>
      <p:pic>
        <p:nvPicPr>
          <p:cNvPr id="28675" name="Picture 24"/>
          <p:cNvPicPr>
            <a:picLocks noChangeAspect="1" noChangeArrowheads="1"/>
          </p:cNvPicPr>
          <p:nvPr/>
        </p:nvPicPr>
        <p:blipFill>
          <a:blip r:embed="rId3"/>
          <a:srcRect/>
          <a:stretch>
            <a:fillRect/>
          </a:stretch>
        </p:blipFill>
        <p:spPr bwMode="auto">
          <a:xfrm>
            <a:off x="0" y="119063"/>
            <a:ext cx="1143000" cy="366712"/>
          </a:xfrm>
          <a:prstGeom prst="rect">
            <a:avLst/>
          </a:prstGeom>
          <a:noFill/>
          <a:ln w="9525">
            <a:noFill/>
            <a:miter lim="800000"/>
            <a:headEnd/>
            <a:tailEnd/>
          </a:ln>
        </p:spPr>
      </p:pic>
      <p:pic>
        <p:nvPicPr>
          <p:cNvPr id="28676" name="图片 6"/>
          <p:cNvPicPr>
            <a:picLocks noChangeAspect="1"/>
          </p:cNvPicPr>
          <p:nvPr/>
        </p:nvPicPr>
        <p:blipFill>
          <a:blip r:embed="rId4"/>
          <a:srcRect/>
          <a:stretch>
            <a:fillRect/>
          </a:stretch>
        </p:blipFill>
        <p:spPr bwMode="auto">
          <a:xfrm>
            <a:off x="152400" y="457200"/>
            <a:ext cx="8839200" cy="762000"/>
          </a:xfrm>
          <a:prstGeom prst="rect">
            <a:avLst/>
          </a:prstGeom>
          <a:noFill/>
          <a:ln w="9525">
            <a:noFill/>
            <a:miter lim="800000"/>
            <a:headEnd/>
            <a:tailEnd/>
          </a:ln>
        </p:spPr>
      </p:pic>
      <p:pic>
        <p:nvPicPr>
          <p:cNvPr id="28677" name="图片 4"/>
          <p:cNvPicPr>
            <a:picLocks noChangeAspect="1"/>
          </p:cNvPicPr>
          <p:nvPr/>
        </p:nvPicPr>
        <p:blipFill>
          <a:blip r:embed="rId5"/>
          <a:srcRect/>
          <a:stretch>
            <a:fillRect/>
          </a:stretch>
        </p:blipFill>
        <p:spPr bwMode="auto">
          <a:xfrm>
            <a:off x="457200" y="1066801"/>
            <a:ext cx="8153400" cy="523875"/>
          </a:xfrm>
          <a:prstGeom prst="rect">
            <a:avLst/>
          </a:prstGeom>
          <a:noFill/>
          <a:ln w="9525">
            <a:noFill/>
            <a:miter lim="800000"/>
            <a:headEnd/>
            <a:tailEnd/>
          </a:ln>
        </p:spPr>
      </p:pic>
      <p:sp>
        <p:nvSpPr>
          <p:cNvPr id="28678" name="TextBox 1"/>
          <p:cNvSpPr txBox="1">
            <a:spLocks noChangeArrowheads="1"/>
          </p:cNvSpPr>
          <p:nvPr/>
        </p:nvSpPr>
        <p:spPr bwMode="auto">
          <a:xfrm>
            <a:off x="533400" y="1066801"/>
            <a:ext cx="5867400" cy="523220"/>
          </a:xfrm>
          <a:prstGeom prst="rect">
            <a:avLst/>
          </a:prstGeom>
          <a:noFill/>
          <a:ln w="9525">
            <a:noFill/>
            <a:miter lim="800000"/>
            <a:headEnd/>
            <a:tailEnd/>
          </a:ln>
        </p:spPr>
        <p:txBody>
          <a:bodyPr>
            <a:spAutoFit/>
          </a:bodyPr>
          <a:lstStyle/>
          <a:p>
            <a:r>
              <a:rPr lang="zh-CN" altLang="en-US" sz="2800" dirty="0">
                <a:solidFill>
                  <a:schemeClr val="bg1"/>
                </a:solidFill>
                <a:latin typeface="华文楷体"/>
                <a:ea typeface="华文楷体"/>
                <a:cs typeface="华文楷体"/>
              </a:rPr>
              <a:t>线</a:t>
            </a:r>
            <a:r>
              <a:rPr lang="zh-CN" altLang="en-US" sz="2800" dirty="0" smtClean="0">
                <a:solidFill>
                  <a:schemeClr val="bg1"/>
                </a:solidFill>
                <a:latin typeface="华文楷体"/>
                <a:ea typeface="华文楷体"/>
                <a:cs typeface="华文楷体"/>
              </a:rPr>
              <a:t>上平台框架和功能</a:t>
            </a:r>
            <a:endParaRPr lang="zh-CN" altLang="en-US" sz="2800" dirty="0">
              <a:solidFill>
                <a:schemeClr val="bg1"/>
              </a:solidFill>
              <a:latin typeface="华文楷体"/>
              <a:ea typeface="华文楷体"/>
              <a:cs typeface="华文楷体"/>
            </a:endParaRPr>
          </a:p>
        </p:txBody>
      </p:sp>
      <p:pic>
        <p:nvPicPr>
          <p:cNvPr id="28679" name="Picture 2"/>
          <p:cNvPicPr>
            <a:picLocks noChangeAspect="1" noChangeArrowheads="1"/>
          </p:cNvPicPr>
          <p:nvPr/>
        </p:nvPicPr>
        <p:blipFill>
          <a:blip r:embed="rId6"/>
          <a:srcRect/>
          <a:stretch>
            <a:fillRect/>
          </a:stretch>
        </p:blipFill>
        <p:spPr bwMode="auto">
          <a:xfrm>
            <a:off x="152400" y="76201"/>
            <a:ext cx="838200" cy="825500"/>
          </a:xfrm>
          <a:prstGeom prst="rect">
            <a:avLst/>
          </a:prstGeom>
          <a:noFill/>
          <a:ln w="9525">
            <a:noFill/>
            <a:miter lim="800000"/>
            <a:headEnd/>
            <a:tailEnd/>
          </a:ln>
        </p:spPr>
      </p:pic>
      <p:pic>
        <p:nvPicPr>
          <p:cNvPr id="28680" name="Picture 3"/>
          <p:cNvPicPr>
            <a:picLocks noChangeAspect="1" noChangeArrowheads="1"/>
          </p:cNvPicPr>
          <p:nvPr/>
        </p:nvPicPr>
        <p:blipFill>
          <a:blip r:embed="rId7"/>
          <a:srcRect/>
          <a:stretch>
            <a:fillRect/>
          </a:stretch>
        </p:blipFill>
        <p:spPr bwMode="auto">
          <a:xfrm>
            <a:off x="914400" y="76200"/>
            <a:ext cx="3505200" cy="795339"/>
          </a:xfrm>
          <a:prstGeom prst="rect">
            <a:avLst/>
          </a:prstGeom>
          <a:noFill/>
          <a:ln w="9525">
            <a:noFill/>
            <a:miter lim="800000"/>
            <a:headEnd/>
            <a:tailEnd/>
          </a:ln>
        </p:spPr>
      </p:pic>
      <p:sp>
        <p:nvSpPr>
          <p:cNvPr id="12" name="矩形 11"/>
          <p:cNvSpPr/>
          <p:nvPr/>
        </p:nvSpPr>
        <p:spPr>
          <a:xfrm>
            <a:off x="5539560" y="6095999"/>
            <a:ext cx="3491369" cy="584775"/>
          </a:xfrm>
          <a:prstGeom prst="rect">
            <a:avLst/>
          </a:prstGeom>
          <a:solidFill>
            <a:schemeClr val="bg1"/>
          </a:solidFill>
          <a:ln>
            <a:solidFill>
              <a:schemeClr val="bg1"/>
            </a:solidFill>
          </a:ln>
          <a:effectLst>
            <a:softEdge rad="635000"/>
          </a:effectLst>
        </p:spPr>
        <p:style>
          <a:lnRef idx="2">
            <a:schemeClr val="accent3">
              <a:shade val="50000"/>
            </a:schemeClr>
          </a:lnRef>
          <a:fillRef idx="1">
            <a:schemeClr val="accent3"/>
          </a:fillRef>
          <a:effectRef idx="0">
            <a:schemeClr val="accent3"/>
          </a:effectRef>
          <a:fontRef idx="minor">
            <a:schemeClr val="lt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a:r>
              <a:rPr lang="en-US" altLang="zh-CN" sz="3200" b="1" spc="50" dirty="0">
                <a:ln w="11430"/>
                <a:gradFill flip="none" rotWithShape="1">
                  <a:gsLst>
                    <a:gs pos="90000">
                      <a:srgbClr val="FF6600"/>
                    </a:gs>
                    <a:gs pos="37000">
                      <a:schemeClr val="tx2"/>
                    </a:gs>
                    <a:gs pos="12000">
                      <a:srgbClr val="FF6600"/>
                    </a:gs>
                  </a:gsLst>
                  <a:lin ang="10800000" scaled="1"/>
                  <a:tileRect/>
                </a:gradFill>
                <a:effectLst>
                  <a:glow rad="228600">
                    <a:schemeClr val="accent2">
                      <a:satMod val="175000"/>
                      <a:alpha val="40000"/>
                    </a:schemeClr>
                  </a:glow>
                  <a:outerShdw blurRad="76200" dist="50800" dir="5400000" algn="tl" rotWithShape="0">
                    <a:srgbClr val="000000">
                      <a:alpha val="65000"/>
                    </a:srgbClr>
                  </a:outerShdw>
                </a:effectLst>
                <a:latin typeface="Agency FB" pitchFamily="34" charset="0"/>
                <a:cs typeface="Times New Roman" pitchFamily="18" charset="0"/>
              </a:rPr>
              <a:t>www.nbjssc.org.cn</a:t>
            </a:r>
            <a:endParaRPr lang="zh-CN" altLang="en-US" sz="3200" b="1" spc="50" dirty="0">
              <a:ln w="11430"/>
              <a:gradFill flip="none" rotWithShape="1">
                <a:gsLst>
                  <a:gs pos="90000">
                    <a:srgbClr val="FF6600"/>
                  </a:gs>
                  <a:gs pos="37000">
                    <a:schemeClr val="tx2"/>
                  </a:gs>
                  <a:gs pos="12000">
                    <a:srgbClr val="FF6600"/>
                  </a:gs>
                </a:gsLst>
                <a:lin ang="10800000" scaled="1"/>
                <a:tileRect/>
              </a:gradFill>
              <a:effectLst>
                <a:glow rad="228600">
                  <a:schemeClr val="accent2">
                    <a:satMod val="175000"/>
                    <a:alpha val="40000"/>
                  </a:schemeClr>
                </a:glow>
                <a:outerShdw blurRad="76200" dist="50800" dir="5400000" algn="tl" rotWithShape="0">
                  <a:srgbClr val="000000">
                    <a:alpha val="65000"/>
                  </a:srgbClr>
                </a:outerShdw>
              </a:effectLst>
              <a:latin typeface="Agency FB" pitchFamily="34" charset="0"/>
            </a:endParaRPr>
          </a:p>
        </p:txBody>
      </p:sp>
      <p:sp>
        <p:nvSpPr>
          <p:cNvPr id="13" name="TextBox 12"/>
          <p:cNvSpPr txBox="1"/>
          <p:nvPr/>
        </p:nvSpPr>
        <p:spPr>
          <a:xfrm>
            <a:off x="442383" y="1590676"/>
            <a:ext cx="8153400" cy="553998"/>
          </a:xfrm>
          <a:prstGeom prst="rect">
            <a:avLst/>
          </a:prstGeom>
          <a:noFill/>
        </p:spPr>
        <p:txBody>
          <a:bodyPr wrap="square" rtlCol="0">
            <a:spAutoFit/>
          </a:bodyPr>
          <a:lstStyle/>
          <a:p>
            <a:r>
              <a:rPr lang="zh-CN" altLang="en-US" sz="3000" b="1" i="1" dirty="0" smtClean="0">
                <a:solidFill>
                  <a:srgbClr val="FF0000"/>
                </a:solidFill>
                <a:latin typeface="华文楷体" panose="02010600040101010101" pitchFamily="2" charset="-122"/>
                <a:ea typeface="华文楷体" panose="02010600040101010101" pitchFamily="2" charset="-122"/>
              </a:rPr>
              <a:t>全流程       多功能       多层级协作</a:t>
            </a:r>
            <a:endParaRPr lang="zh-CN" altLang="zh-CN" sz="3000" b="1" i="1" dirty="0">
              <a:solidFill>
                <a:srgbClr val="FF0000"/>
              </a:solidFill>
              <a:latin typeface="华文楷体" panose="02010600040101010101" pitchFamily="2" charset="-122"/>
              <a:ea typeface="华文楷体" panose="02010600040101010101" pitchFamily="2" charset="-122"/>
            </a:endParaRPr>
          </a:p>
        </p:txBody>
      </p:sp>
      <p:grpSp>
        <p:nvGrpSpPr>
          <p:cNvPr id="14" name="组合 13"/>
          <p:cNvGrpSpPr/>
          <p:nvPr/>
        </p:nvGrpSpPr>
        <p:grpSpPr>
          <a:xfrm>
            <a:off x="533400" y="2133600"/>
            <a:ext cx="7848600" cy="4707750"/>
            <a:chOff x="228600" y="1462088"/>
            <a:chExt cx="8305800" cy="5351462"/>
          </a:xfrm>
        </p:grpSpPr>
        <p:sp>
          <p:nvSpPr>
            <p:cNvPr id="15" name="AutoShape 29"/>
            <p:cNvSpPr>
              <a:spLocks noChangeArrowheads="1"/>
            </p:cNvSpPr>
            <p:nvPr/>
          </p:nvSpPr>
          <p:spPr bwMode="gray">
            <a:xfrm>
              <a:off x="412750" y="2611438"/>
              <a:ext cx="1860550" cy="4202112"/>
            </a:xfrm>
            <a:prstGeom prst="roundRect">
              <a:avLst>
                <a:gd name="adj" fmla="val 5329"/>
              </a:avLst>
            </a:prstGeom>
            <a:solidFill>
              <a:schemeClr val="folHlink">
                <a:alpha val="50195"/>
              </a:schemeClr>
            </a:solidFill>
            <a:ln w="38100" cmpd="dbl">
              <a:solidFill>
                <a:srgbClr val="F8F8F8"/>
              </a:solidFill>
              <a:round/>
              <a:headEnd/>
              <a:tailEnd/>
            </a:ln>
          </p:spPr>
          <p:txBody>
            <a:bodyPr wrap="none" anchor="ctr"/>
            <a:lstStyle/>
            <a:p>
              <a:pPr eaLnBrk="1" hangingPunct="1"/>
              <a:endParaRPr lang="zh-CN" altLang="en-US">
                <a:ea typeface="宋体" charset="-122"/>
              </a:endParaRPr>
            </a:p>
          </p:txBody>
        </p:sp>
        <p:grpSp>
          <p:nvGrpSpPr>
            <p:cNvPr id="16" name="Group 30"/>
            <p:cNvGrpSpPr>
              <a:grpSpLocks/>
            </p:cNvGrpSpPr>
            <p:nvPr/>
          </p:nvGrpSpPr>
          <p:grpSpPr bwMode="auto">
            <a:xfrm>
              <a:off x="463550" y="2392363"/>
              <a:ext cx="1770063" cy="407987"/>
              <a:chOff x="602" y="1625"/>
              <a:chExt cx="1096" cy="210"/>
            </a:xfrm>
          </p:grpSpPr>
          <p:sp>
            <p:nvSpPr>
              <p:cNvPr id="126" name="AutoShape 31"/>
              <p:cNvSpPr>
                <a:spLocks noChangeArrowheads="1"/>
              </p:cNvSpPr>
              <p:nvPr/>
            </p:nvSpPr>
            <p:spPr bwMode="gray">
              <a:xfrm>
                <a:off x="602" y="1625"/>
                <a:ext cx="1094" cy="210"/>
              </a:xfrm>
              <a:prstGeom prst="roundRect">
                <a:avLst>
                  <a:gd name="adj" fmla="val 41602"/>
                </a:avLst>
              </a:prstGeom>
              <a:gradFill rotWithShape="1">
                <a:gsLst>
                  <a:gs pos="0">
                    <a:schemeClr val="folHlink"/>
                  </a:gs>
                  <a:gs pos="100000">
                    <a:schemeClr val="folHlink">
                      <a:gamma/>
                      <a:shade val="47059"/>
                      <a:invGamma/>
                    </a:schemeClr>
                  </a:gs>
                </a:gsLst>
                <a:lin ang="5400000" scaled="1"/>
              </a:gradFill>
              <a:ln w="9525">
                <a:noFill/>
                <a:round/>
                <a:headEnd/>
                <a:tailEnd/>
              </a:ln>
              <a:effectLst>
                <a:outerShdw dist="35921" dir="2700000" algn="ctr" rotWithShape="0">
                  <a:srgbClr val="1C1C1C">
                    <a:alpha val="50000"/>
                  </a:srgbClr>
                </a:outerShdw>
              </a:effectLst>
            </p:spPr>
            <p:txBody>
              <a:bodyPr wrap="none" anchor="ctr"/>
              <a:lstStyle/>
              <a:p>
                <a:pPr eaLnBrk="1" hangingPunct="1">
                  <a:defRPr/>
                </a:pPr>
                <a:endParaRPr lang="zh-CN" altLang="en-US">
                  <a:ea typeface="宋体" charset="-122"/>
                </a:endParaRPr>
              </a:p>
            </p:txBody>
          </p:sp>
          <p:grpSp>
            <p:nvGrpSpPr>
              <p:cNvPr id="127" name="Group 32"/>
              <p:cNvGrpSpPr>
                <a:grpSpLocks/>
              </p:cNvGrpSpPr>
              <p:nvPr/>
            </p:nvGrpSpPr>
            <p:grpSpPr bwMode="auto">
              <a:xfrm>
                <a:off x="606" y="1656"/>
                <a:ext cx="45" cy="163"/>
                <a:chOff x="1016" y="1768"/>
                <a:chExt cx="68" cy="198"/>
              </a:xfrm>
            </p:grpSpPr>
            <p:sp>
              <p:nvSpPr>
                <p:cNvPr id="133" name="AutoShape 33"/>
                <p:cNvSpPr>
                  <a:spLocks noChangeArrowheads="1"/>
                </p:cNvSpPr>
                <p:nvPr/>
              </p:nvSpPr>
              <p:spPr bwMode="gray">
                <a:xfrm rot="21332465" flipV="1">
                  <a:off x="1016" y="1768"/>
                  <a:ext cx="68" cy="198"/>
                </a:xfrm>
                <a:prstGeom prst="moon">
                  <a:avLst>
                    <a:gd name="adj" fmla="val 20051"/>
                  </a:avLst>
                </a:prstGeom>
                <a:solidFill>
                  <a:srgbClr val="FFFFFF">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zh-CN" altLang="en-US">
                    <a:ea typeface="宋体" charset="-122"/>
                  </a:endParaRPr>
                </a:p>
              </p:txBody>
            </p:sp>
            <p:sp>
              <p:nvSpPr>
                <p:cNvPr id="134" name="AutoShape 34"/>
                <p:cNvSpPr>
                  <a:spLocks noChangeArrowheads="1"/>
                </p:cNvSpPr>
                <p:nvPr/>
              </p:nvSpPr>
              <p:spPr bwMode="gray">
                <a:xfrm rot="21332465" flipV="1">
                  <a:off x="1020" y="1783"/>
                  <a:ext cx="42" cy="167"/>
                </a:xfrm>
                <a:prstGeom prst="moon">
                  <a:avLst>
                    <a:gd name="adj" fmla="val 20051"/>
                  </a:avLst>
                </a:prstGeom>
                <a:solidFill>
                  <a:srgbClr val="FFFFFF">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zh-CN" altLang="en-US">
                    <a:ea typeface="宋体" charset="-122"/>
                  </a:endParaRPr>
                </a:p>
              </p:txBody>
            </p:sp>
            <p:sp>
              <p:nvSpPr>
                <p:cNvPr id="135" name="AutoShape 35"/>
                <p:cNvSpPr>
                  <a:spLocks noChangeArrowheads="1"/>
                </p:cNvSpPr>
                <p:nvPr/>
              </p:nvSpPr>
              <p:spPr bwMode="gray">
                <a:xfrm rot="21332465" flipV="1">
                  <a:off x="1018" y="1805"/>
                  <a:ext cx="27" cy="123"/>
                </a:xfrm>
                <a:prstGeom prst="moon">
                  <a:avLst>
                    <a:gd name="adj" fmla="val 20051"/>
                  </a:avLst>
                </a:prstGeom>
                <a:solidFill>
                  <a:srgbClr val="FFFFFF">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zh-CN" altLang="en-US">
                    <a:ea typeface="宋体" charset="-122"/>
                  </a:endParaRPr>
                </a:p>
              </p:txBody>
            </p:sp>
          </p:grpSp>
          <p:grpSp>
            <p:nvGrpSpPr>
              <p:cNvPr id="128" name="Group 36"/>
              <p:cNvGrpSpPr>
                <a:grpSpLocks/>
              </p:cNvGrpSpPr>
              <p:nvPr/>
            </p:nvGrpSpPr>
            <p:grpSpPr bwMode="auto">
              <a:xfrm>
                <a:off x="1649" y="1654"/>
                <a:ext cx="49" cy="172"/>
                <a:chOff x="2619" y="1771"/>
                <a:chExt cx="68" cy="198"/>
              </a:xfrm>
            </p:grpSpPr>
            <p:sp>
              <p:nvSpPr>
                <p:cNvPr id="130" name="AutoShape 37"/>
                <p:cNvSpPr>
                  <a:spLocks noChangeArrowheads="1"/>
                </p:cNvSpPr>
                <p:nvPr/>
              </p:nvSpPr>
              <p:spPr bwMode="gray">
                <a:xfrm rot="267535" flipH="1" flipV="1">
                  <a:off x="2619" y="1771"/>
                  <a:ext cx="68" cy="198"/>
                </a:xfrm>
                <a:prstGeom prst="moon">
                  <a:avLst>
                    <a:gd name="adj" fmla="val 20051"/>
                  </a:avLst>
                </a:prstGeom>
                <a:solidFill>
                  <a:srgbClr val="333333">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zh-CN" altLang="en-US">
                    <a:ea typeface="宋体" charset="-122"/>
                  </a:endParaRPr>
                </a:p>
              </p:txBody>
            </p:sp>
            <p:sp>
              <p:nvSpPr>
                <p:cNvPr id="131" name="AutoShape 38"/>
                <p:cNvSpPr>
                  <a:spLocks noChangeArrowheads="1"/>
                </p:cNvSpPr>
                <p:nvPr/>
              </p:nvSpPr>
              <p:spPr bwMode="gray">
                <a:xfrm rot="267535" flipH="1" flipV="1">
                  <a:off x="2641" y="1786"/>
                  <a:ext cx="42" cy="167"/>
                </a:xfrm>
                <a:prstGeom prst="moon">
                  <a:avLst>
                    <a:gd name="adj" fmla="val 20051"/>
                  </a:avLst>
                </a:prstGeom>
                <a:solidFill>
                  <a:srgbClr val="333333">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zh-CN" altLang="en-US">
                    <a:ea typeface="宋体" charset="-122"/>
                  </a:endParaRPr>
                </a:p>
              </p:txBody>
            </p:sp>
            <p:sp>
              <p:nvSpPr>
                <p:cNvPr id="132" name="AutoShape 39"/>
                <p:cNvSpPr>
                  <a:spLocks noChangeArrowheads="1"/>
                </p:cNvSpPr>
                <p:nvPr/>
              </p:nvSpPr>
              <p:spPr bwMode="gray">
                <a:xfrm rot="267535" flipH="1" flipV="1">
                  <a:off x="2658" y="1808"/>
                  <a:ext cx="27" cy="123"/>
                </a:xfrm>
                <a:prstGeom prst="moon">
                  <a:avLst>
                    <a:gd name="adj" fmla="val 29657"/>
                  </a:avLst>
                </a:prstGeom>
                <a:solidFill>
                  <a:srgbClr val="333333">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zh-CN" altLang="en-US">
                    <a:ea typeface="宋体" charset="-122"/>
                  </a:endParaRPr>
                </a:p>
              </p:txBody>
            </p:sp>
          </p:grpSp>
          <p:pic>
            <p:nvPicPr>
              <p:cNvPr id="129" name="Picture 40" descr="high_line01"/>
              <p:cNvPicPr>
                <a:picLocks noChangeAspect="1" noChangeArrowheads="1"/>
              </p:cNvPicPr>
              <p:nvPr/>
            </p:nvPicPr>
            <p:blipFill>
              <a:blip r:embed="rId8">
                <a:extLst>
                  <a:ext uri="{28A0092B-C50C-407E-A947-70E740481C1C}">
                    <a14:useLocalDpi xmlns:a14="http://schemas.microsoft.com/office/drawing/2010/main" val="0"/>
                  </a:ext>
                </a:extLst>
              </a:blip>
              <a:srcRect t="8891" r="58304" b="12320"/>
              <a:stretch>
                <a:fillRect/>
              </a:stretch>
            </p:blipFill>
            <p:spPr bwMode="gray">
              <a:xfrm rot="-5400000">
                <a:off x="1079" y="1194"/>
                <a:ext cx="130" cy="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7" name="AutoShape 87"/>
            <p:cNvCxnSpPr>
              <a:cxnSpLocks noChangeShapeType="1"/>
              <a:stCxn id="116" idx="2"/>
              <a:endCxn id="25" idx="0"/>
            </p:cNvCxnSpPr>
            <p:nvPr/>
          </p:nvCxnSpPr>
          <p:spPr bwMode="black">
            <a:xfrm rot="5400000">
              <a:off x="2573518" y="604660"/>
              <a:ext cx="577851" cy="3022958"/>
            </a:xfrm>
            <a:prstGeom prst="bentConnector3">
              <a:avLst>
                <a:gd name="adj1" fmla="val 50000"/>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18" name="AutoShape 88"/>
            <p:cNvCxnSpPr>
              <a:cxnSpLocks noChangeShapeType="1"/>
              <a:stCxn id="116" idx="2"/>
              <a:endCxn id="26" idx="0"/>
            </p:cNvCxnSpPr>
            <p:nvPr/>
          </p:nvCxnSpPr>
          <p:spPr bwMode="black">
            <a:xfrm rot="5400000">
              <a:off x="3598689" y="1598080"/>
              <a:ext cx="546100" cy="1004367"/>
            </a:xfrm>
            <a:prstGeom prst="bentConnector3">
              <a:avLst>
                <a:gd name="adj1" fmla="val 50000"/>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grpSp>
          <p:nvGrpSpPr>
            <p:cNvPr id="19" name="Group 89"/>
            <p:cNvGrpSpPr>
              <a:grpSpLocks/>
            </p:cNvGrpSpPr>
            <p:nvPr/>
          </p:nvGrpSpPr>
          <p:grpSpPr bwMode="auto">
            <a:xfrm>
              <a:off x="228600" y="1462088"/>
              <a:ext cx="8305800" cy="365125"/>
              <a:chOff x="602" y="1625"/>
              <a:chExt cx="1096" cy="210"/>
            </a:xfrm>
          </p:grpSpPr>
          <p:sp>
            <p:nvSpPr>
              <p:cNvPr id="116" name="AutoShape 90"/>
              <p:cNvSpPr>
                <a:spLocks noChangeArrowheads="1"/>
              </p:cNvSpPr>
              <p:nvPr/>
            </p:nvSpPr>
            <p:spPr bwMode="gray">
              <a:xfrm>
                <a:off x="602" y="1625"/>
                <a:ext cx="1094" cy="210"/>
              </a:xfrm>
              <a:prstGeom prst="roundRect">
                <a:avLst>
                  <a:gd name="adj" fmla="val 41602"/>
                </a:avLst>
              </a:prstGeom>
              <a:gradFill rotWithShape="1">
                <a:gsLst>
                  <a:gs pos="0">
                    <a:schemeClr val="folHlink"/>
                  </a:gs>
                  <a:gs pos="100000">
                    <a:schemeClr val="folHlink">
                      <a:gamma/>
                      <a:shade val="47059"/>
                      <a:invGamma/>
                    </a:schemeClr>
                  </a:gs>
                </a:gsLst>
                <a:lin ang="5400000" scaled="1"/>
              </a:gradFill>
              <a:ln w="9525">
                <a:noFill/>
                <a:round/>
                <a:headEnd/>
                <a:tailEnd/>
              </a:ln>
              <a:effectLst>
                <a:outerShdw dist="35921" dir="2700000" algn="ctr" rotWithShape="0">
                  <a:srgbClr val="1C1C1C">
                    <a:alpha val="50000"/>
                  </a:srgbClr>
                </a:outerShdw>
              </a:effectLst>
            </p:spPr>
            <p:txBody>
              <a:bodyPr wrap="none" anchor="ctr"/>
              <a:lstStyle/>
              <a:p>
                <a:pPr eaLnBrk="1" hangingPunct="1">
                  <a:defRPr/>
                </a:pPr>
                <a:endParaRPr lang="zh-CN" altLang="en-US">
                  <a:ea typeface="宋体" charset="-122"/>
                </a:endParaRPr>
              </a:p>
            </p:txBody>
          </p:sp>
          <p:grpSp>
            <p:nvGrpSpPr>
              <p:cNvPr id="117" name="Group 91"/>
              <p:cNvGrpSpPr>
                <a:grpSpLocks/>
              </p:cNvGrpSpPr>
              <p:nvPr/>
            </p:nvGrpSpPr>
            <p:grpSpPr bwMode="auto">
              <a:xfrm>
                <a:off x="606" y="1656"/>
                <a:ext cx="45" cy="163"/>
                <a:chOff x="1016" y="1768"/>
                <a:chExt cx="68" cy="198"/>
              </a:xfrm>
            </p:grpSpPr>
            <p:sp>
              <p:nvSpPr>
                <p:cNvPr id="123" name="AutoShape 92"/>
                <p:cNvSpPr>
                  <a:spLocks noChangeArrowheads="1"/>
                </p:cNvSpPr>
                <p:nvPr/>
              </p:nvSpPr>
              <p:spPr bwMode="gray">
                <a:xfrm rot="21332465" flipV="1">
                  <a:off x="1016" y="1768"/>
                  <a:ext cx="68" cy="198"/>
                </a:xfrm>
                <a:prstGeom prst="moon">
                  <a:avLst>
                    <a:gd name="adj" fmla="val 20051"/>
                  </a:avLst>
                </a:prstGeom>
                <a:solidFill>
                  <a:srgbClr val="FFFFFF">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zh-CN" altLang="en-US">
                    <a:ea typeface="宋体" charset="-122"/>
                  </a:endParaRPr>
                </a:p>
              </p:txBody>
            </p:sp>
            <p:sp>
              <p:nvSpPr>
                <p:cNvPr id="124" name="AutoShape 93"/>
                <p:cNvSpPr>
                  <a:spLocks noChangeArrowheads="1"/>
                </p:cNvSpPr>
                <p:nvPr/>
              </p:nvSpPr>
              <p:spPr bwMode="gray">
                <a:xfrm rot="21332465" flipV="1">
                  <a:off x="1020" y="1783"/>
                  <a:ext cx="42" cy="167"/>
                </a:xfrm>
                <a:prstGeom prst="moon">
                  <a:avLst>
                    <a:gd name="adj" fmla="val 20051"/>
                  </a:avLst>
                </a:prstGeom>
                <a:solidFill>
                  <a:srgbClr val="FFFFFF">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zh-CN" altLang="en-US">
                    <a:ea typeface="宋体" charset="-122"/>
                  </a:endParaRPr>
                </a:p>
              </p:txBody>
            </p:sp>
            <p:sp>
              <p:nvSpPr>
                <p:cNvPr id="125" name="AutoShape 94"/>
                <p:cNvSpPr>
                  <a:spLocks noChangeArrowheads="1"/>
                </p:cNvSpPr>
                <p:nvPr/>
              </p:nvSpPr>
              <p:spPr bwMode="gray">
                <a:xfrm rot="21332465" flipV="1">
                  <a:off x="1018" y="1805"/>
                  <a:ext cx="27" cy="123"/>
                </a:xfrm>
                <a:prstGeom prst="moon">
                  <a:avLst>
                    <a:gd name="adj" fmla="val 20051"/>
                  </a:avLst>
                </a:prstGeom>
                <a:solidFill>
                  <a:srgbClr val="FFFFFF">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zh-CN" altLang="en-US">
                    <a:ea typeface="宋体" charset="-122"/>
                  </a:endParaRPr>
                </a:p>
              </p:txBody>
            </p:sp>
          </p:grpSp>
          <p:grpSp>
            <p:nvGrpSpPr>
              <p:cNvPr id="118" name="Group 95"/>
              <p:cNvGrpSpPr>
                <a:grpSpLocks/>
              </p:cNvGrpSpPr>
              <p:nvPr/>
            </p:nvGrpSpPr>
            <p:grpSpPr bwMode="auto">
              <a:xfrm>
                <a:off x="1649" y="1654"/>
                <a:ext cx="49" cy="172"/>
                <a:chOff x="2619" y="1771"/>
                <a:chExt cx="68" cy="198"/>
              </a:xfrm>
            </p:grpSpPr>
            <p:sp>
              <p:nvSpPr>
                <p:cNvPr id="120" name="AutoShape 96"/>
                <p:cNvSpPr>
                  <a:spLocks noChangeArrowheads="1"/>
                </p:cNvSpPr>
                <p:nvPr/>
              </p:nvSpPr>
              <p:spPr bwMode="gray">
                <a:xfrm rot="267535" flipH="1" flipV="1">
                  <a:off x="2619" y="1771"/>
                  <a:ext cx="68" cy="198"/>
                </a:xfrm>
                <a:prstGeom prst="moon">
                  <a:avLst>
                    <a:gd name="adj" fmla="val 20051"/>
                  </a:avLst>
                </a:prstGeom>
                <a:solidFill>
                  <a:srgbClr val="333333">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zh-CN" altLang="en-US">
                    <a:ea typeface="宋体" charset="-122"/>
                  </a:endParaRPr>
                </a:p>
              </p:txBody>
            </p:sp>
            <p:sp>
              <p:nvSpPr>
                <p:cNvPr id="121" name="AutoShape 97"/>
                <p:cNvSpPr>
                  <a:spLocks noChangeArrowheads="1"/>
                </p:cNvSpPr>
                <p:nvPr/>
              </p:nvSpPr>
              <p:spPr bwMode="gray">
                <a:xfrm rot="267535" flipH="1" flipV="1">
                  <a:off x="2641" y="1786"/>
                  <a:ext cx="42" cy="167"/>
                </a:xfrm>
                <a:prstGeom prst="moon">
                  <a:avLst>
                    <a:gd name="adj" fmla="val 20051"/>
                  </a:avLst>
                </a:prstGeom>
                <a:solidFill>
                  <a:srgbClr val="333333">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zh-CN" altLang="en-US">
                    <a:ea typeface="宋体" charset="-122"/>
                  </a:endParaRPr>
                </a:p>
              </p:txBody>
            </p:sp>
            <p:sp>
              <p:nvSpPr>
                <p:cNvPr id="122" name="AutoShape 98"/>
                <p:cNvSpPr>
                  <a:spLocks noChangeArrowheads="1"/>
                </p:cNvSpPr>
                <p:nvPr/>
              </p:nvSpPr>
              <p:spPr bwMode="gray">
                <a:xfrm rot="267535" flipH="1" flipV="1">
                  <a:off x="2658" y="1808"/>
                  <a:ext cx="27" cy="123"/>
                </a:xfrm>
                <a:prstGeom prst="moon">
                  <a:avLst>
                    <a:gd name="adj" fmla="val 29657"/>
                  </a:avLst>
                </a:prstGeom>
                <a:solidFill>
                  <a:srgbClr val="333333">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zh-CN" altLang="en-US">
                    <a:ea typeface="宋体" charset="-122"/>
                  </a:endParaRPr>
                </a:p>
              </p:txBody>
            </p:sp>
          </p:grpSp>
          <p:pic>
            <p:nvPicPr>
              <p:cNvPr id="119" name="Picture 99" descr="high_line01"/>
              <p:cNvPicPr>
                <a:picLocks noChangeAspect="1" noChangeArrowheads="1"/>
              </p:cNvPicPr>
              <p:nvPr/>
            </p:nvPicPr>
            <p:blipFill>
              <a:blip r:embed="rId8">
                <a:extLst>
                  <a:ext uri="{28A0092B-C50C-407E-A947-70E740481C1C}">
                    <a14:useLocalDpi xmlns:a14="http://schemas.microsoft.com/office/drawing/2010/main" val="0"/>
                  </a:ext>
                </a:extLst>
              </a:blip>
              <a:srcRect t="8891" r="58304" b="12320"/>
              <a:stretch>
                <a:fillRect/>
              </a:stretch>
            </p:blipFill>
            <p:spPr bwMode="gray">
              <a:xfrm rot="-5400000">
                <a:off x="1079" y="1194"/>
                <a:ext cx="130" cy="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 name="AutoShape 115"/>
            <p:cNvSpPr>
              <a:spLocks noChangeArrowheads="1"/>
            </p:cNvSpPr>
            <p:nvPr/>
          </p:nvSpPr>
          <p:spPr bwMode="gray">
            <a:xfrm>
              <a:off x="509588" y="2987675"/>
              <a:ext cx="1660525" cy="336550"/>
            </a:xfrm>
            <a:prstGeom prst="roundRect">
              <a:avLst>
                <a:gd name="adj" fmla="val 32838"/>
              </a:avLst>
            </a:prstGeom>
            <a:solidFill>
              <a:srgbClr val="F8F8F8"/>
            </a:solidFill>
            <a:ln w="9525">
              <a:solidFill>
                <a:schemeClr val="folHlink"/>
              </a:solidFill>
              <a:round/>
              <a:headEnd/>
              <a:tailEnd/>
            </a:ln>
          </p:spPr>
          <p:txBody>
            <a:bodyPr wrap="none" anchor="ctr"/>
            <a:lstStyle/>
            <a:p>
              <a:pPr eaLnBrk="1" hangingPunct="1"/>
              <a:endParaRPr lang="zh-CN" altLang="en-US">
                <a:ea typeface="宋体" charset="-122"/>
              </a:endParaRPr>
            </a:p>
          </p:txBody>
        </p:sp>
        <p:sp>
          <p:nvSpPr>
            <p:cNvPr id="21" name="AutoShape 116"/>
            <p:cNvSpPr>
              <a:spLocks noChangeArrowheads="1"/>
            </p:cNvSpPr>
            <p:nvPr/>
          </p:nvSpPr>
          <p:spPr bwMode="gray">
            <a:xfrm>
              <a:off x="509588" y="3389313"/>
              <a:ext cx="1660525" cy="336550"/>
            </a:xfrm>
            <a:prstGeom prst="roundRect">
              <a:avLst>
                <a:gd name="adj" fmla="val 32838"/>
              </a:avLst>
            </a:prstGeom>
            <a:solidFill>
              <a:srgbClr val="F8F8F8"/>
            </a:solidFill>
            <a:ln w="9525">
              <a:solidFill>
                <a:schemeClr val="folHlink"/>
              </a:solidFill>
              <a:round/>
              <a:headEnd/>
              <a:tailEnd/>
            </a:ln>
          </p:spPr>
          <p:txBody>
            <a:bodyPr wrap="none" anchor="ctr"/>
            <a:lstStyle/>
            <a:p>
              <a:pPr eaLnBrk="1" hangingPunct="1"/>
              <a:endParaRPr lang="zh-CN" altLang="en-US">
                <a:ea typeface="宋体" charset="-122"/>
              </a:endParaRPr>
            </a:p>
          </p:txBody>
        </p:sp>
        <p:sp>
          <p:nvSpPr>
            <p:cNvPr id="22" name="AutoShape 117"/>
            <p:cNvSpPr>
              <a:spLocks noChangeArrowheads="1"/>
            </p:cNvSpPr>
            <p:nvPr/>
          </p:nvSpPr>
          <p:spPr bwMode="gray">
            <a:xfrm>
              <a:off x="509588" y="3790950"/>
              <a:ext cx="1660525" cy="336550"/>
            </a:xfrm>
            <a:prstGeom prst="roundRect">
              <a:avLst>
                <a:gd name="adj" fmla="val 32838"/>
              </a:avLst>
            </a:prstGeom>
            <a:solidFill>
              <a:srgbClr val="F8F8F8"/>
            </a:solidFill>
            <a:ln w="9525">
              <a:solidFill>
                <a:schemeClr val="folHlink"/>
              </a:solidFill>
              <a:round/>
              <a:headEnd/>
              <a:tailEnd/>
            </a:ln>
          </p:spPr>
          <p:txBody>
            <a:bodyPr wrap="none" anchor="ctr"/>
            <a:lstStyle/>
            <a:p>
              <a:pPr eaLnBrk="1" hangingPunct="1"/>
              <a:endParaRPr lang="zh-CN" altLang="en-US">
                <a:ea typeface="宋体" charset="-122"/>
              </a:endParaRPr>
            </a:p>
          </p:txBody>
        </p:sp>
        <p:sp>
          <p:nvSpPr>
            <p:cNvPr id="23" name="AutoShape 118"/>
            <p:cNvSpPr>
              <a:spLocks noChangeArrowheads="1"/>
            </p:cNvSpPr>
            <p:nvPr/>
          </p:nvSpPr>
          <p:spPr bwMode="gray">
            <a:xfrm>
              <a:off x="509588" y="4194175"/>
              <a:ext cx="1660525" cy="336550"/>
            </a:xfrm>
            <a:prstGeom prst="roundRect">
              <a:avLst>
                <a:gd name="adj" fmla="val 32838"/>
              </a:avLst>
            </a:prstGeom>
            <a:solidFill>
              <a:srgbClr val="F8F8F8"/>
            </a:solidFill>
            <a:ln w="9525">
              <a:solidFill>
                <a:schemeClr val="folHlink"/>
              </a:solidFill>
              <a:round/>
              <a:headEnd/>
              <a:tailEnd/>
            </a:ln>
          </p:spPr>
          <p:txBody>
            <a:bodyPr wrap="none" anchor="ctr"/>
            <a:lstStyle/>
            <a:p>
              <a:pPr eaLnBrk="1" hangingPunct="1"/>
              <a:endParaRPr lang="zh-CN" altLang="en-US">
                <a:ea typeface="宋体" charset="-122"/>
              </a:endParaRPr>
            </a:p>
          </p:txBody>
        </p:sp>
        <p:sp>
          <p:nvSpPr>
            <p:cNvPr id="24" name="Rectangle 125"/>
            <p:cNvSpPr>
              <a:spLocks noChangeArrowheads="1"/>
            </p:cNvSpPr>
            <p:nvPr/>
          </p:nvSpPr>
          <p:spPr bwMode="gray">
            <a:xfrm>
              <a:off x="3557588" y="1462088"/>
              <a:ext cx="2073815" cy="37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zh-CN" altLang="en-US" b="1" dirty="0">
                  <a:solidFill>
                    <a:srgbClr val="FEFFFF"/>
                  </a:solidFill>
                  <a:ea typeface="宋体" charset="-122"/>
                </a:rPr>
                <a:t>宁波技术交易网</a:t>
              </a:r>
              <a:endParaRPr lang="en-US" altLang="zh-CN" b="1" dirty="0">
                <a:solidFill>
                  <a:srgbClr val="FEFFFF"/>
                </a:solidFill>
                <a:ea typeface="宋体" charset="-122"/>
              </a:endParaRPr>
            </a:p>
          </p:txBody>
        </p:sp>
        <p:sp>
          <p:nvSpPr>
            <p:cNvPr id="25" name="Rectangle 127"/>
            <p:cNvSpPr>
              <a:spLocks noChangeArrowheads="1"/>
            </p:cNvSpPr>
            <p:nvPr/>
          </p:nvSpPr>
          <p:spPr bwMode="gray">
            <a:xfrm>
              <a:off x="761301" y="2405064"/>
              <a:ext cx="1179325" cy="37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zh-CN" altLang="en-US" b="1">
                  <a:solidFill>
                    <a:srgbClr val="FEFFFF"/>
                  </a:solidFill>
                  <a:ea typeface="宋体" charset="-122"/>
                </a:rPr>
                <a:t>资源中心</a:t>
              </a:r>
              <a:endParaRPr lang="en-US" altLang="zh-CN" b="1">
                <a:solidFill>
                  <a:srgbClr val="FEFFFF"/>
                </a:solidFill>
                <a:ea typeface="宋体" charset="-122"/>
              </a:endParaRPr>
            </a:p>
          </p:txBody>
        </p:sp>
        <p:sp>
          <p:nvSpPr>
            <p:cNvPr id="26" name="Rectangle 128"/>
            <p:cNvSpPr>
              <a:spLocks noChangeArrowheads="1"/>
            </p:cNvSpPr>
            <p:nvPr/>
          </p:nvSpPr>
          <p:spPr bwMode="gray">
            <a:xfrm>
              <a:off x="2595563" y="2373313"/>
              <a:ext cx="1547983" cy="37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zh-CN" b="1">
                  <a:solidFill>
                    <a:srgbClr val="FEFFFF"/>
                  </a:solidFill>
                  <a:ea typeface="宋体" charset="-122"/>
                </a:rPr>
                <a:t>Text in here</a:t>
              </a:r>
            </a:p>
          </p:txBody>
        </p:sp>
        <p:sp>
          <p:nvSpPr>
            <p:cNvPr id="27" name="Rectangle 131"/>
            <p:cNvSpPr>
              <a:spLocks noChangeArrowheads="1"/>
            </p:cNvSpPr>
            <p:nvPr/>
          </p:nvSpPr>
          <p:spPr bwMode="gray">
            <a:xfrm>
              <a:off x="679450" y="2982912"/>
              <a:ext cx="1508422" cy="34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CN" altLang="en-US" sz="1600" b="1">
                  <a:solidFill>
                    <a:srgbClr val="000000"/>
                  </a:solidFill>
                  <a:ea typeface="宋体" charset="-122"/>
                </a:rPr>
                <a:t>技术难题发布</a:t>
              </a:r>
              <a:endParaRPr lang="en-US" altLang="zh-CN" sz="1600" b="1">
                <a:solidFill>
                  <a:srgbClr val="000000"/>
                </a:solidFill>
                <a:ea typeface="宋体" charset="-122"/>
              </a:endParaRPr>
            </a:p>
          </p:txBody>
        </p:sp>
        <p:sp>
          <p:nvSpPr>
            <p:cNvPr id="28" name="Rectangle 132"/>
            <p:cNvSpPr>
              <a:spLocks noChangeArrowheads="1"/>
            </p:cNvSpPr>
            <p:nvPr/>
          </p:nvSpPr>
          <p:spPr bwMode="auto">
            <a:xfrm>
              <a:off x="679450" y="3390900"/>
              <a:ext cx="1508422" cy="34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CN" altLang="en-US" sz="1600" b="1">
                  <a:solidFill>
                    <a:srgbClr val="000000"/>
                  </a:solidFill>
                  <a:ea typeface="宋体" charset="-122"/>
                </a:rPr>
                <a:t>科技成果发布</a:t>
              </a:r>
              <a:endParaRPr lang="en-US" altLang="zh-CN" sz="1600" b="1">
                <a:solidFill>
                  <a:srgbClr val="000000"/>
                </a:solidFill>
                <a:ea typeface="宋体" charset="-122"/>
              </a:endParaRPr>
            </a:p>
          </p:txBody>
        </p:sp>
        <p:sp>
          <p:nvSpPr>
            <p:cNvPr id="29" name="Rectangle 133"/>
            <p:cNvSpPr>
              <a:spLocks noChangeArrowheads="1"/>
            </p:cNvSpPr>
            <p:nvPr/>
          </p:nvSpPr>
          <p:spPr bwMode="auto">
            <a:xfrm>
              <a:off x="679450" y="3781425"/>
              <a:ext cx="1508422" cy="34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CN" altLang="en-US" sz="1600" b="1">
                  <a:solidFill>
                    <a:srgbClr val="000000"/>
                  </a:solidFill>
                  <a:ea typeface="宋体" charset="-122"/>
                </a:rPr>
                <a:t>成果引进发布</a:t>
              </a:r>
              <a:endParaRPr lang="en-US" altLang="zh-CN" sz="1600" b="1">
                <a:solidFill>
                  <a:srgbClr val="000000"/>
                </a:solidFill>
                <a:ea typeface="宋体" charset="-122"/>
              </a:endParaRPr>
            </a:p>
          </p:txBody>
        </p:sp>
        <p:sp>
          <p:nvSpPr>
            <p:cNvPr id="30" name="Rectangle 134"/>
            <p:cNvSpPr>
              <a:spLocks noChangeArrowheads="1"/>
            </p:cNvSpPr>
            <p:nvPr/>
          </p:nvSpPr>
          <p:spPr bwMode="auto">
            <a:xfrm>
              <a:off x="679450" y="4200524"/>
              <a:ext cx="1727256" cy="34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CN" altLang="en-US" sz="1600" b="1">
                  <a:solidFill>
                    <a:srgbClr val="000000"/>
                  </a:solidFill>
                  <a:ea typeface="宋体" charset="-122"/>
                </a:rPr>
                <a:t>企业库、专家库</a:t>
              </a:r>
              <a:endParaRPr lang="en-US" altLang="zh-CN" sz="1600" b="1">
                <a:solidFill>
                  <a:srgbClr val="000000"/>
                </a:solidFill>
                <a:ea typeface="宋体" charset="-122"/>
              </a:endParaRPr>
            </a:p>
          </p:txBody>
        </p:sp>
        <p:sp>
          <p:nvSpPr>
            <p:cNvPr id="31" name="AutoShape 20"/>
            <p:cNvSpPr>
              <a:spLocks noChangeArrowheads="1"/>
            </p:cNvSpPr>
            <p:nvPr/>
          </p:nvSpPr>
          <p:spPr bwMode="gray">
            <a:xfrm>
              <a:off x="6465888" y="2606675"/>
              <a:ext cx="1860550" cy="4175125"/>
            </a:xfrm>
            <a:prstGeom prst="roundRect">
              <a:avLst>
                <a:gd name="adj" fmla="val 5329"/>
              </a:avLst>
            </a:prstGeom>
            <a:solidFill>
              <a:schemeClr val="hlink">
                <a:alpha val="50195"/>
              </a:schemeClr>
            </a:solidFill>
            <a:ln w="38100" cmpd="dbl">
              <a:solidFill>
                <a:srgbClr val="F8F8F8"/>
              </a:solidFill>
              <a:round/>
              <a:headEnd/>
              <a:tailEnd/>
            </a:ln>
          </p:spPr>
          <p:txBody>
            <a:bodyPr wrap="none" anchor="ctr"/>
            <a:lstStyle/>
            <a:p>
              <a:pPr eaLnBrk="1" hangingPunct="1"/>
              <a:endParaRPr lang="zh-CN" altLang="en-US">
                <a:ea typeface="宋体" charset="-122"/>
              </a:endParaRPr>
            </a:p>
          </p:txBody>
        </p:sp>
        <p:sp>
          <p:nvSpPr>
            <p:cNvPr id="32" name="AutoShape 21"/>
            <p:cNvSpPr>
              <a:spLocks noChangeArrowheads="1"/>
            </p:cNvSpPr>
            <p:nvPr/>
          </p:nvSpPr>
          <p:spPr bwMode="gray">
            <a:xfrm>
              <a:off x="6564313" y="2982913"/>
              <a:ext cx="1658937" cy="336550"/>
            </a:xfrm>
            <a:prstGeom prst="roundRect">
              <a:avLst>
                <a:gd name="adj" fmla="val 32838"/>
              </a:avLst>
            </a:prstGeom>
            <a:solidFill>
              <a:srgbClr val="F8F8F8"/>
            </a:solidFill>
            <a:ln w="9525">
              <a:solidFill>
                <a:schemeClr val="hlink"/>
              </a:solidFill>
              <a:round/>
              <a:headEnd/>
              <a:tailEnd/>
            </a:ln>
          </p:spPr>
          <p:txBody>
            <a:bodyPr wrap="none" anchor="ctr"/>
            <a:lstStyle/>
            <a:p>
              <a:pPr eaLnBrk="1" hangingPunct="1"/>
              <a:endParaRPr lang="zh-CN" altLang="en-US">
                <a:ea typeface="宋体" charset="-122"/>
              </a:endParaRPr>
            </a:p>
          </p:txBody>
        </p:sp>
        <p:sp>
          <p:nvSpPr>
            <p:cNvPr id="33" name="AutoShape 22"/>
            <p:cNvSpPr>
              <a:spLocks noChangeArrowheads="1"/>
            </p:cNvSpPr>
            <p:nvPr/>
          </p:nvSpPr>
          <p:spPr bwMode="gray">
            <a:xfrm>
              <a:off x="6564313" y="3384550"/>
              <a:ext cx="1658937" cy="336550"/>
            </a:xfrm>
            <a:prstGeom prst="roundRect">
              <a:avLst>
                <a:gd name="adj" fmla="val 32838"/>
              </a:avLst>
            </a:prstGeom>
            <a:solidFill>
              <a:srgbClr val="F8F8F8"/>
            </a:solidFill>
            <a:ln w="9525">
              <a:solidFill>
                <a:schemeClr val="hlink"/>
              </a:solidFill>
              <a:round/>
              <a:headEnd/>
              <a:tailEnd/>
            </a:ln>
          </p:spPr>
          <p:txBody>
            <a:bodyPr wrap="none" anchor="ctr"/>
            <a:lstStyle/>
            <a:p>
              <a:pPr eaLnBrk="1" hangingPunct="1"/>
              <a:endParaRPr lang="zh-CN" altLang="en-US">
                <a:ea typeface="宋体" charset="-122"/>
              </a:endParaRPr>
            </a:p>
          </p:txBody>
        </p:sp>
        <p:sp>
          <p:nvSpPr>
            <p:cNvPr id="34" name="AutoShape 23"/>
            <p:cNvSpPr>
              <a:spLocks noChangeArrowheads="1"/>
            </p:cNvSpPr>
            <p:nvPr/>
          </p:nvSpPr>
          <p:spPr bwMode="gray">
            <a:xfrm>
              <a:off x="6564313" y="3786188"/>
              <a:ext cx="1658937" cy="336550"/>
            </a:xfrm>
            <a:prstGeom prst="roundRect">
              <a:avLst>
                <a:gd name="adj" fmla="val 32838"/>
              </a:avLst>
            </a:prstGeom>
            <a:solidFill>
              <a:srgbClr val="F8F8F8"/>
            </a:solidFill>
            <a:ln w="9525">
              <a:solidFill>
                <a:schemeClr val="hlink"/>
              </a:solidFill>
              <a:round/>
              <a:headEnd/>
              <a:tailEnd/>
            </a:ln>
          </p:spPr>
          <p:txBody>
            <a:bodyPr wrap="none" anchor="ctr"/>
            <a:lstStyle/>
            <a:p>
              <a:pPr eaLnBrk="1" hangingPunct="1"/>
              <a:endParaRPr lang="zh-CN" altLang="en-US">
                <a:ea typeface="宋体" charset="-122"/>
              </a:endParaRPr>
            </a:p>
          </p:txBody>
        </p:sp>
        <p:grpSp>
          <p:nvGrpSpPr>
            <p:cNvPr id="35" name="Group 41"/>
            <p:cNvGrpSpPr>
              <a:grpSpLocks/>
            </p:cNvGrpSpPr>
            <p:nvPr/>
          </p:nvGrpSpPr>
          <p:grpSpPr bwMode="auto">
            <a:xfrm>
              <a:off x="6511925" y="2387600"/>
              <a:ext cx="1768475" cy="407988"/>
              <a:chOff x="602" y="1625"/>
              <a:chExt cx="1096" cy="210"/>
            </a:xfrm>
          </p:grpSpPr>
          <p:sp>
            <p:nvSpPr>
              <p:cNvPr id="106" name="AutoShape 42"/>
              <p:cNvSpPr>
                <a:spLocks noChangeArrowheads="1"/>
              </p:cNvSpPr>
              <p:nvPr/>
            </p:nvSpPr>
            <p:spPr bwMode="gray">
              <a:xfrm>
                <a:off x="602" y="1625"/>
                <a:ext cx="1094" cy="210"/>
              </a:xfrm>
              <a:prstGeom prst="roundRect">
                <a:avLst>
                  <a:gd name="adj" fmla="val 41602"/>
                </a:avLst>
              </a:prstGeom>
              <a:gradFill rotWithShape="1">
                <a:gsLst>
                  <a:gs pos="0">
                    <a:schemeClr val="hlink"/>
                  </a:gs>
                  <a:gs pos="100000">
                    <a:schemeClr val="hlink">
                      <a:gamma/>
                      <a:shade val="57255"/>
                      <a:invGamma/>
                    </a:schemeClr>
                  </a:gs>
                </a:gsLst>
                <a:lin ang="5400000" scaled="1"/>
              </a:gradFill>
              <a:ln w="9525">
                <a:noFill/>
                <a:round/>
                <a:headEnd/>
                <a:tailEnd/>
              </a:ln>
              <a:effectLst>
                <a:outerShdw dist="35921" dir="2700000" algn="ctr" rotWithShape="0">
                  <a:srgbClr val="1C1C1C">
                    <a:alpha val="50000"/>
                  </a:srgbClr>
                </a:outerShdw>
              </a:effectLst>
            </p:spPr>
            <p:txBody>
              <a:bodyPr wrap="none" anchor="ctr"/>
              <a:lstStyle/>
              <a:p>
                <a:pPr algn="ctr" eaLnBrk="1" hangingPunct="1">
                  <a:defRPr/>
                </a:pPr>
                <a:endParaRPr lang="zh-CN" altLang="en-US" dirty="0">
                  <a:ea typeface="宋体" charset="-122"/>
                </a:endParaRPr>
              </a:p>
            </p:txBody>
          </p:sp>
          <p:grpSp>
            <p:nvGrpSpPr>
              <p:cNvPr id="107" name="Group 43"/>
              <p:cNvGrpSpPr>
                <a:grpSpLocks/>
              </p:cNvGrpSpPr>
              <p:nvPr/>
            </p:nvGrpSpPr>
            <p:grpSpPr bwMode="auto">
              <a:xfrm>
                <a:off x="606" y="1656"/>
                <a:ext cx="45" cy="163"/>
                <a:chOff x="1016" y="1768"/>
                <a:chExt cx="68" cy="198"/>
              </a:xfrm>
            </p:grpSpPr>
            <p:sp>
              <p:nvSpPr>
                <p:cNvPr id="113" name="AutoShape 44"/>
                <p:cNvSpPr>
                  <a:spLocks noChangeArrowheads="1"/>
                </p:cNvSpPr>
                <p:nvPr/>
              </p:nvSpPr>
              <p:spPr bwMode="gray">
                <a:xfrm rot="21332465" flipV="1">
                  <a:off x="1016" y="1768"/>
                  <a:ext cx="68" cy="198"/>
                </a:xfrm>
                <a:prstGeom prst="moon">
                  <a:avLst>
                    <a:gd name="adj" fmla="val 20051"/>
                  </a:avLst>
                </a:prstGeom>
                <a:solidFill>
                  <a:srgbClr val="FFFFFF">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zh-CN" altLang="en-US">
                    <a:ea typeface="宋体" charset="-122"/>
                  </a:endParaRPr>
                </a:p>
              </p:txBody>
            </p:sp>
            <p:sp>
              <p:nvSpPr>
                <p:cNvPr id="114" name="AutoShape 45"/>
                <p:cNvSpPr>
                  <a:spLocks noChangeArrowheads="1"/>
                </p:cNvSpPr>
                <p:nvPr/>
              </p:nvSpPr>
              <p:spPr bwMode="gray">
                <a:xfrm rot="21332465" flipV="1">
                  <a:off x="1020" y="1783"/>
                  <a:ext cx="42" cy="167"/>
                </a:xfrm>
                <a:prstGeom prst="moon">
                  <a:avLst>
                    <a:gd name="adj" fmla="val 20051"/>
                  </a:avLst>
                </a:prstGeom>
                <a:solidFill>
                  <a:srgbClr val="FFFFFF">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zh-CN" altLang="en-US">
                    <a:ea typeface="宋体" charset="-122"/>
                  </a:endParaRPr>
                </a:p>
              </p:txBody>
            </p:sp>
            <p:sp>
              <p:nvSpPr>
                <p:cNvPr id="115" name="AutoShape 46"/>
                <p:cNvSpPr>
                  <a:spLocks noChangeArrowheads="1"/>
                </p:cNvSpPr>
                <p:nvPr/>
              </p:nvSpPr>
              <p:spPr bwMode="gray">
                <a:xfrm rot="21332465" flipV="1">
                  <a:off x="1018" y="1805"/>
                  <a:ext cx="27" cy="123"/>
                </a:xfrm>
                <a:prstGeom prst="moon">
                  <a:avLst>
                    <a:gd name="adj" fmla="val 20051"/>
                  </a:avLst>
                </a:prstGeom>
                <a:solidFill>
                  <a:srgbClr val="FFFFFF">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zh-CN" altLang="en-US">
                    <a:ea typeface="宋体" charset="-122"/>
                  </a:endParaRPr>
                </a:p>
              </p:txBody>
            </p:sp>
          </p:grpSp>
          <p:grpSp>
            <p:nvGrpSpPr>
              <p:cNvPr id="108" name="Group 47"/>
              <p:cNvGrpSpPr>
                <a:grpSpLocks/>
              </p:cNvGrpSpPr>
              <p:nvPr/>
            </p:nvGrpSpPr>
            <p:grpSpPr bwMode="auto">
              <a:xfrm>
                <a:off x="1649" y="1654"/>
                <a:ext cx="49" cy="172"/>
                <a:chOff x="2619" y="1771"/>
                <a:chExt cx="68" cy="198"/>
              </a:xfrm>
            </p:grpSpPr>
            <p:sp>
              <p:nvSpPr>
                <p:cNvPr id="110" name="AutoShape 48"/>
                <p:cNvSpPr>
                  <a:spLocks noChangeArrowheads="1"/>
                </p:cNvSpPr>
                <p:nvPr/>
              </p:nvSpPr>
              <p:spPr bwMode="gray">
                <a:xfrm rot="267535" flipH="1" flipV="1">
                  <a:off x="2619" y="1771"/>
                  <a:ext cx="68" cy="198"/>
                </a:xfrm>
                <a:prstGeom prst="moon">
                  <a:avLst>
                    <a:gd name="adj" fmla="val 20051"/>
                  </a:avLst>
                </a:prstGeom>
                <a:solidFill>
                  <a:srgbClr val="333333">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zh-CN" altLang="en-US">
                    <a:ea typeface="宋体" charset="-122"/>
                  </a:endParaRPr>
                </a:p>
              </p:txBody>
            </p:sp>
            <p:sp>
              <p:nvSpPr>
                <p:cNvPr id="111" name="AutoShape 49"/>
                <p:cNvSpPr>
                  <a:spLocks noChangeArrowheads="1"/>
                </p:cNvSpPr>
                <p:nvPr/>
              </p:nvSpPr>
              <p:spPr bwMode="gray">
                <a:xfrm rot="267535" flipH="1" flipV="1">
                  <a:off x="2641" y="1786"/>
                  <a:ext cx="42" cy="167"/>
                </a:xfrm>
                <a:prstGeom prst="moon">
                  <a:avLst>
                    <a:gd name="adj" fmla="val 20051"/>
                  </a:avLst>
                </a:prstGeom>
                <a:solidFill>
                  <a:srgbClr val="333333">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zh-CN" altLang="en-US">
                    <a:ea typeface="宋体" charset="-122"/>
                  </a:endParaRPr>
                </a:p>
              </p:txBody>
            </p:sp>
            <p:sp>
              <p:nvSpPr>
                <p:cNvPr id="112" name="AutoShape 50"/>
                <p:cNvSpPr>
                  <a:spLocks noChangeArrowheads="1"/>
                </p:cNvSpPr>
                <p:nvPr/>
              </p:nvSpPr>
              <p:spPr bwMode="gray">
                <a:xfrm rot="267535" flipH="1" flipV="1">
                  <a:off x="2658" y="1808"/>
                  <a:ext cx="27" cy="123"/>
                </a:xfrm>
                <a:prstGeom prst="moon">
                  <a:avLst>
                    <a:gd name="adj" fmla="val 29657"/>
                  </a:avLst>
                </a:prstGeom>
                <a:solidFill>
                  <a:srgbClr val="333333">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zh-CN" altLang="en-US">
                    <a:ea typeface="宋体" charset="-122"/>
                  </a:endParaRPr>
                </a:p>
              </p:txBody>
            </p:sp>
          </p:grpSp>
          <p:pic>
            <p:nvPicPr>
              <p:cNvPr id="109" name="Picture 51" descr="high_line01"/>
              <p:cNvPicPr>
                <a:picLocks noChangeAspect="1" noChangeArrowheads="1"/>
              </p:cNvPicPr>
              <p:nvPr/>
            </p:nvPicPr>
            <p:blipFill>
              <a:blip r:embed="rId8">
                <a:extLst>
                  <a:ext uri="{28A0092B-C50C-407E-A947-70E740481C1C}">
                    <a14:useLocalDpi xmlns:a14="http://schemas.microsoft.com/office/drawing/2010/main" val="0"/>
                  </a:ext>
                </a:extLst>
              </a:blip>
              <a:srcRect t="8891" r="58304" b="12320"/>
              <a:stretch>
                <a:fillRect/>
              </a:stretch>
            </p:blipFill>
            <p:spPr bwMode="gray">
              <a:xfrm rot="-5400000">
                <a:off x="1079" y="1194"/>
                <a:ext cx="130" cy="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 name="Rectangle 129"/>
            <p:cNvSpPr>
              <a:spLocks noChangeArrowheads="1"/>
            </p:cNvSpPr>
            <p:nvPr/>
          </p:nvSpPr>
          <p:spPr bwMode="gray">
            <a:xfrm>
              <a:off x="6881813" y="2400300"/>
              <a:ext cx="1179325" cy="37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CN" altLang="en-US" b="1">
                  <a:solidFill>
                    <a:srgbClr val="FEFFFF"/>
                  </a:solidFill>
                  <a:ea typeface="宋体" charset="-122"/>
                </a:rPr>
                <a:t>综合管理</a:t>
              </a:r>
              <a:endParaRPr lang="en-US" altLang="zh-CN" b="1">
                <a:solidFill>
                  <a:srgbClr val="FEFFFF"/>
                </a:solidFill>
                <a:ea typeface="宋体" charset="-122"/>
              </a:endParaRPr>
            </a:p>
          </p:txBody>
        </p:sp>
        <p:sp>
          <p:nvSpPr>
            <p:cNvPr id="37" name="Rectangle 139"/>
            <p:cNvSpPr>
              <a:spLocks noChangeArrowheads="1"/>
            </p:cNvSpPr>
            <p:nvPr/>
          </p:nvSpPr>
          <p:spPr bwMode="gray">
            <a:xfrm>
              <a:off x="6753225" y="2978150"/>
              <a:ext cx="1508422" cy="34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CN" altLang="en-US" sz="1600" b="1" dirty="0">
                  <a:solidFill>
                    <a:srgbClr val="000000"/>
                  </a:solidFill>
                  <a:ea typeface="宋体" charset="-122"/>
                </a:rPr>
                <a:t>会员管理中心</a:t>
              </a:r>
              <a:endParaRPr lang="en-US" altLang="zh-CN" sz="1600" b="1" dirty="0">
                <a:solidFill>
                  <a:srgbClr val="000000"/>
                </a:solidFill>
                <a:ea typeface="宋体" charset="-122"/>
              </a:endParaRPr>
            </a:p>
          </p:txBody>
        </p:sp>
        <p:sp>
          <p:nvSpPr>
            <p:cNvPr id="38" name="Rectangle 140"/>
            <p:cNvSpPr>
              <a:spLocks noChangeArrowheads="1"/>
            </p:cNvSpPr>
            <p:nvPr/>
          </p:nvSpPr>
          <p:spPr bwMode="auto">
            <a:xfrm>
              <a:off x="6679707" y="3386139"/>
              <a:ext cx="1727256" cy="34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CN" altLang="en-US" sz="1600" b="1" dirty="0">
                  <a:solidFill>
                    <a:srgbClr val="000000"/>
                  </a:solidFill>
                  <a:ea typeface="宋体" charset="-122"/>
                </a:rPr>
                <a:t>云会员平台接口</a:t>
              </a:r>
              <a:endParaRPr lang="en-US" altLang="zh-CN" sz="1600" b="1" dirty="0">
                <a:solidFill>
                  <a:srgbClr val="000000"/>
                </a:solidFill>
                <a:ea typeface="宋体" charset="-122"/>
              </a:endParaRPr>
            </a:p>
          </p:txBody>
        </p:sp>
        <p:sp>
          <p:nvSpPr>
            <p:cNvPr id="39" name="Rectangle 141"/>
            <p:cNvSpPr>
              <a:spLocks noChangeArrowheads="1"/>
            </p:cNvSpPr>
            <p:nvPr/>
          </p:nvSpPr>
          <p:spPr bwMode="auto">
            <a:xfrm>
              <a:off x="6753225" y="3776664"/>
              <a:ext cx="1508422" cy="34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CN" altLang="en-US" sz="1600" b="1" dirty="0">
                  <a:solidFill>
                    <a:srgbClr val="000000"/>
                  </a:solidFill>
                  <a:ea typeface="宋体" charset="-122"/>
                </a:rPr>
                <a:t>数据统计</a:t>
              </a:r>
              <a:r>
                <a:rPr lang="zh-CN" altLang="en-US" sz="1600" b="1" dirty="0" smtClean="0">
                  <a:solidFill>
                    <a:srgbClr val="000000"/>
                  </a:solidFill>
                  <a:ea typeface="宋体" charset="-122"/>
                </a:rPr>
                <a:t>中心</a:t>
              </a:r>
              <a:endParaRPr lang="en-US" altLang="zh-CN" sz="1600" b="1" dirty="0">
                <a:solidFill>
                  <a:srgbClr val="000000"/>
                </a:solidFill>
                <a:ea typeface="宋体" charset="-122"/>
              </a:endParaRPr>
            </a:p>
          </p:txBody>
        </p:sp>
        <p:sp>
          <p:nvSpPr>
            <p:cNvPr id="40" name="AutoShape 15"/>
            <p:cNvSpPr>
              <a:spLocks noChangeArrowheads="1"/>
            </p:cNvSpPr>
            <p:nvPr/>
          </p:nvSpPr>
          <p:spPr bwMode="gray">
            <a:xfrm>
              <a:off x="2382838" y="2611438"/>
              <a:ext cx="1860550" cy="4138612"/>
            </a:xfrm>
            <a:prstGeom prst="roundRect">
              <a:avLst>
                <a:gd name="adj" fmla="val 5329"/>
              </a:avLst>
            </a:prstGeom>
            <a:solidFill>
              <a:schemeClr val="hlink">
                <a:alpha val="50195"/>
              </a:schemeClr>
            </a:solidFill>
            <a:ln w="38100" cmpd="dbl">
              <a:solidFill>
                <a:srgbClr val="F8F8F8"/>
              </a:solidFill>
              <a:round/>
              <a:headEnd/>
              <a:tailEnd/>
            </a:ln>
          </p:spPr>
          <p:txBody>
            <a:bodyPr wrap="none" anchor="ctr"/>
            <a:lstStyle/>
            <a:p>
              <a:pPr eaLnBrk="1" hangingPunct="1"/>
              <a:endParaRPr lang="zh-CN" altLang="en-US">
                <a:ea typeface="宋体" charset="-122"/>
              </a:endParaRPr>
            </a:p>
          </p:txBody>
        </p:sp>
        <p:sp>
          <p:nvSpPr>
            <p:cNvPr id="41" name="AutoShape 16"/>
            <p:cNvSpPr>
              <a:spLocks noChangeArrowheads="1"/>
            </p:cNvSpPr>
            <p:nvPr/>
          </p:nvSpPr>
          <p:spPr bwMode="gray">
            <a:xfrm>
              <a:off x="2481263" y="2987675"/>
              <a:ext cx="1658937" cy="336550"/>
            </a:xfrm>
            <a:prstGeom prst="roundRect">
              <a:avLst>
                <a:gd name="adj" fmla="val 32838"/>
              </a:avLst>
            </a:prstGeom>
            <a:solidFill>
              <a:srgbClr val="F8F8F8"/>
            </a:solidFill>
            <a:ln w="9525">
              <a:solidFill>
                <a:schemeClr val="hlink"/>
              </a:solidFill>
              <a:round/>
              <a:headEnd/>
              <a:tailEnd/>
            </a:ln>
          </p:spPr>
          <p:txBody>
            <a:bodyPr wrap="none" anchor="ctr"/>
            <a:lstStyle/>
            <a:p>
              <a:pPr eaLnBrk="1" hangingPunct="1"/>
              <a:endParaRPr lang="zh-CN" altLang="en-US">
                <a:ea typeface="宋体" charset="-122"/>
              </a:endParaRPr>
            </a:p>
          </p:txBody>
        </p:sp>
        <p:sp>
          <p:nvSpPr>
            <p:cNvPr id="42" name="AutoShape 17"/>
            <p:cNvSpPr>
              <a:spLocks noChangeArrowheads="1"/>
            </p:cNvSpPr>
            <p:nvPr/>
          </p:nvSpPr>
          <p:spPr bwMode="gray">
            <a:xfrm>
              <a:off x="2481263" y="3389313"/>
              <a:ext cx="1658937" cy="336550"/>
            </a:xfrm>
            <a:prstGeom prst="roundRect">
              <a:avLst>
                <a:gd name="adj" fmla="val 32838"/>
              </a:avLst>
            </a:prstGeom>
            <a:solidFill>
              <a:srgbClr val="F8F8F8"/>
            </a:solidFill>
            <a:ln w="9525">
              <a:solidFill>
                <a:schemeClr val="hlink"/>
              </a:solidFill>
              <a:round/>
              <a:headEnd/>
              <a:tailEnd/>
            </a:ln>
          </p:spPr>
          <p:txBody>
            <a:bodyPr wrap="none" anchor="ctr"/>
            <a:lstStyle/>
            <a:p>
              <a:pPr eaLnBrk="1" hangingPunct="1"/>
              <a:endParaRPr lang="zh-CN" altLang="en-US">
                <a:ea typeface="宋体" charset="-122"/>
              </a:endParaRPr>
            </a:p>
          </p:txBody>
        </p:sp>
        <p:sp>
          <p:nvSpPr>
            <p:cNvPr id="43" name="AutoShape 18"/>
            <p:cNvSpPr>
              <a:spLocks noChangeArrowheads="1"/>
            </p:cNvSpPr>
            <p:nvPr/>
          </p:nvSpPr>
          <p:spPr bwMode="gray">
            <a:xfrm>
              <a:off x="2481263" y="3790950"/>
              <a:ext cx="1658937" cy="336550"/>
            </a:xfrm>
            <a:prstGeom prst="roundRect">
              <a:avLst>
                <a:gd name="adj" fmla="val 32838"/>
              </a:avLst>
            </a:prstGeom>
            <a:solidFill>
              <a:srgbClr val="F8F8F8"/>
            </a:solidFill>
            <a:ln w="9525">
              <a:solidFill>
                <a:schemeClr val="hlink"/>
              </a:solidFill>
              <a:round/>
              <a:headEnd/>
              <a:tailEnd/>
            </a:ln>
          </p:spPr>
          <p:txBody>
            <a:bodyPr wrap="none" anchor="ctr"/>
            <a:lstStyle/>
            <a:p>
              <a:pPr eaLnBrk="1" hangingPunct="1"/>
              <a:endParaRPr lang="zh-CN" altLang="en-US">
                <a:ea typeface="宋体" charset="-122"/>
              </a:endParaRPr>
            </a:p>
          </p:txBody>
        </p:sp>
        <p:sp>
          <p:nvSpPr>
            <p:cNvPr id="44" name="AutoShape 19"/>
            <p:cNvSpPr>
              <a:spLocks noChangeArrowheads="1"/>
            </p:cNvSpPr>
            <p:nvPr/>
          </p:nvSpPr>
          <p:spPr bwMode="gray">
            <a:xfrm>
              <a:off x="2481263" y="4194175"/>
              <a:ext cx="1658937" cy="336550"/>
            </a:xfrm>
            <a:prstGeom prst="roundRect">
              <a:avLst>
                <a:gd name="adj" fmla="val 32838"/>
              </a:avLst>
            </a:prstGeom>
            <a:solidFill>
              <a:srgbClr val="F8F8F8"/>
            </a:solidFill>
            <a:ln w="9525">
              <a:solidFill>
                <a:schemeClr val="hlink"/>
              </a:solidFill>
              <a:round/>
              <a:headEnd/>
              <a:tailEnd/>
            </a:ln>
          </p:spPr>
          <p:txBody>
            <a:bodyPr wrap="none" anchor="ctr"/>
            <a:lstStyle/>
            <a:p>
              <a:pPr eaLnBrk="1" hangingPunct="1"/>
              <a:endParaRPr lang="zh-CN" altLang="en-US">
                <a:ea typeface="宋体" charset="-122"/>
              </a:endParaRPr>
            </a:p>
          </p:txBody>
        </p:sp>
        <p:grpSp>
          <p:nvGrpSpPr>
            <p:cNvPr id="45" name="Group 52"/>
            <p:cNvGrpSpPr>
              <a:grpSpLocks/>
            </p:cNvGrpSpPr>
            <p:nvPr/>
          </p:nvGrpSpPr>
          <p:grpSpPr bwMode="auto">
            <a:xfrm>
              <a:off x="2413000" y="2392363"/>
              <a:ext cx="1770063" cy="407987"/>
              <a:chOff x="602" y="1625"/>
              <a:chExt cx="1096" cy="210"/>
            </a:xfrm>
          </p:grpSpPr>
          <p:sp>
            <p:nvSpPr>
              <p:cNvPr id="96" name="AutoShape 53"/>
              <p:cNvSpPr>
                <a:spLocks noChangeArrowheads="1"/>
              </p:cNvSpPr>
              <p:nvPr/>
            </p:nvSpPr>
            <p:spPr bwMode="gray">
              <a:xfrm>
                <a:off x="602" y="1625"/>
                <a:ext cx="1094" cy="210"/>
              </a:xfrm>
              <a:prstGeom prst="roundRect">
                <a:avLst>
                  <a:gd name="adj" fmla="val 41602"/>
                </a:avLst>
              </a:prstGeom>
              <a:gradFill rotWithShape="1">
                <a:gsLst>
                  <a:gs pos="0">
                    <a:schemeClr val="hlink"/>
                  </a:gs>
                  <a:gs pos="100000">
                    <a:schemeClr val="hlink">
                      <a:gamma/>
                      <a:shade val="57255"/>
                      <a:invGamma/>
                    </a:schemeClr>
                  </a:gs>
                </a:gsLst>
                <a:lin ang="5400000" scaled="1"/>
              </a:gradFill>
              <a:ln w="9525">
                <a:noFill/>
                <a:round/>
                <a:headEnd/>
                <a:tailEnd/>
              </a:ln>
              <a:effectLst>
                <a:outerShdw dist="35921" dir="2700000" algn="ctr" rotWithShape="0">
                  <a:srgbClr val="1C1C1C">
                    <a:alpha val="50000"/>
                  </a:srgbClr>
                </a:outerShdw>
              </a:effectLst>
            </p:spPr>
            <p:txBody>
              <a:bodyPr wrap="none" anchor="ctr"/>
              <a:lstStyle/>
              <a:p>
                <a:pPr eaLnBrk="1" hangingPunct="1">
                  <a:defRPr/>
                </a:pPr>
                <a:endParaRPr lang="zh-CN" altLang="en-US">
                  <a:ea typeface="宋体" charset="-122"/>
                </a:endParaRPr>
              </a:p>
            </p:txBody>
          </p:sp>
          <p:grpSp>
            <p:nvGrpSpPr>
              <p:cNvPr id="97" name="Group 54"/>
              <p:cNvGrpSpPr>
                <a:grpSpLocks/>
              </p:cNvGrpSpPr>
              <p:nvPr/>
            </p:nvGrpSpPr>
            <p:grpSpPr bwMode="auto">
              <a:xfrm>
                <a:off x="606" y="1656"/>
                <a:ext cx="45" cy="163"/>
                <a:chOff x="1016" y="1768"/>
                <a:chExt cx="68" cy="198"/>
              </a:xfrm>
            </p:grpSpPr>
            <p:sp>
              <p:nvSpPr>
                <p:cNvPr id="103" name="AutoShape 55"/>
                <p:cNvSpPr>
                  <a:spLocks noChangeArrowheads="1"/>
                </p:cNvSpPr>
                <p:nvPr/>
              </p:nvSpPr>
              <p:spPr bwMode="gray">
                <a:xfrm rot="21332465" flipV="1">
                  <a:off x="1016" y="1768"/>
                  <a:ext cx="68" cy="198"/>
                </a:xfrm>
                <a:prstGeom prst="moon">
                  <a:avLst>
                    <a:gd name="adj" fmla="val 20051"/>
                  </a:avLst>
                </a:prstGeom>
                <a:solidFill>
                  <a:srgbClr val="FFFFFF">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zh-CN" altLang="en-US">
                    <a:ea typeface="宋体" charset="-122"/>
                  </a:endParaRPr>
                </a:p>
              </p:txBody>
            </p:sp>
            <p:sp>
              <p:nvSpPr>
                <p:cNvPr id="104" name="AutoShape 56"/>
                <p:cNvSpPr>
                  <a:spLocks noChangeArrowheads="1"/>
                </p:cNvSpPr>
                <p:nvPr/>
              </p:nvSpPr>
              <p:spPr bwMode="gray">
                <a:xfrm rot="21332465" flipV="1">
                  <a:off x="1020" y="1783"/>
                  <a:ext cx="42" cy="167"/>
                </a:xfrm>
                <a:prstGeom prst="moon">
                  <a:avLst>
                    <a:gd name="adj" fmla="val 20051"/>
                  </a:avLst>
                </a:prstGeom>
                <a:solidFill>
                  <a:srgbClr val="FFFFFF">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zh-CN" altLang="en-US">
                    <a:ea typeface="宋体" charset="-122"/>
                  </a:endParaRPr>
                </a:p>
              </p:txBody>
            </p:sp>
            <p:sp>
              <p:nvSpPr>
                <p:cNvPr id="105" name="AutoShape 57"/>
                <p:cNvSpPr>
                  <a:spLocks noChangeArrowheads="1"/>
                </p:cNvSpPr>
                <p:nvPr/>
              </p:nvSpPr>
              <p:spPr bwMode="gray">
                <a:xfrm rot="21332465" flipV="1">
                  <a:off x="1018" y="1805"/>
                  <a:ext cx="27" cy="123"/>
                </a:xfrm>
                <a:prstGeom prst="moon">
                  <a:avLst>
                    <a:gd name="adj" fmla="val 20051"/>
                  </a:avLst>
                </a:prstGeom>
                <a:solidFill>
                  <a:srgbClr val="FFFFFF">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zh-CN" altLang="en-US">
                    <a:ea typeface="宋体" charset="-122"/>
                  </a:endParaRPr>
                </a:p>
              </p:txBody>
            </p:sp>
          </p:grpSp>
          <p:grpSp>
            <p:nvGrpSpPr>
              <p:cNvPr id="98" name="Group 58"/>
              <p:cNvGrpSpPr>
                <a:grpSpLocks/>
              </p:cNvGrpSpPr>
              <p:nvPr/>
            </p:nvGrpSpPr>
            <p:grpSpPr bwMode="auto">
              <a:xfrm>
                <a:off x="1649" y="1654"/>
                <a:ext cx="49" cy="172"/>
                <a:chOff x="2619" y="1771"/>
                <a:chExt cx="68" cy="198"/>
              </a:xfrm>
            </p:grpSpPr>
            <p:sp>
              <p:nvSpPr>
                <p:cNvPr id="100" name="AutoShape 59"/>
                <p:cNvSpPr>
                  <a:spLocks noChangeArrowheads="1"/>
                </p:cNvSpPr>
                <p:nvPr/>
              </p:nvSpPr>
              <p:spPr bwMode="gray">
                <a:xfrm rot="267535" flipH="1" flipV="1">
                  <a:off x="2619" y="1771"/>
                  <a:ext cx="68" cy="198"/>
                </a:xfrm>
                <a:prstGeom prst="moon">
                  <a:avLst>
                    <a:gd name="adj" fmla="val 20051"/>
                  </a:avLst>
                </a:prstGeom>
                <a:solidFill>
                  <a:srgbClr val="333333">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zh-CN" altLang="en-US">
                    <a:ea typeface="宋体" charset="-122"/>
                  </a:endParaRPr>
                </a:p>
              </p:txBody>
            </p:sp>
            <p:sp>
              <p:nvSpPr>
                <p:cNvPr id="101" name="AutoShape 60"/>
                <p:cNvSpPr>
                  <a:spLocks noChangeArrowheads="1"/>
                </p:cNvSpPr>
                <p:nvPr/>
              </p:nvSpPr>
              <p:spPr bwMode="gray">
                <a:xfrm rot="267535" flipH="1" flipV="1">
                  <a:off x="2641" y="1786"/>
                  <a:ext cx="42" cy="167"/>
                </a:xfrm>
                <a:prstGeom prst="moon">
                  <a:avLst>
                    <a:gd name="adj" fmla="val 20051"/>
                  </a:avLst>
                </a:prstGeom>
                <a:solidFill>
                  <a:srgbClr val="333333">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zh-CN" altLang="en-US">
                    <a:ea typeface="宋体" charset="-122"/>
                  </a:endParaRPr>
                </a:p>
              </p:txBody>
            </p:sp>
            <p:sp>
              <p:nvSpPr>
                <p:cNvPr id="102" name="AutoShape 61"/>
                <p:cNvSpPr>
                  <a:spLocks noChangeArrowheads="1"/>
                </p:cNvSpPr>
                <p:nvPr/>
              </p:nvSpPr>
              <p:spPr bwMode="gray">
                <a:xfrm rot="267535" flipH="1" flipV="1">
                  <a:off x="2658" y="1808"/>
                  <a:ext cx="27" cy="123"/>
                </a:xfrm>
                <a:prstGeom prst="moon">
                  <a:avLst>
                    <a:gd name="adj" fmla="val 29657"/>
                  </a:avLst>
                </a:prstGeom>
                <a:solidFill>
                  <a:srgbClr val="333333">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zh-CN" altLang="en-US">
                    <a:ea typeface="宋体" charset="-122"/>
                  </a:endParaRPr>
                </a:p>
              </p:txBody>
            </p:sp>
          </p:grpSp>
          <p:pic>
            <p:nvPicPr>
              <p:cNvPr id="99" name="Picture 62" descr="high_line01"/>
              <p:cNvPicPr>
                <a:picLocks noChangeAspect="1" noChangeArrowheads="1"/>
              </p:cNvPicPr>
              <p:nvPr/>
            </p:nvPicPr>
            <p:blipFill>
              <a:blip r:embed="rId8">
                <a:extLst>
                  <a:ext uri="{28A0092B-C50C-407E-A947-70E740481C1C}">
                    <a14:useLocalDpi xmlns:a14="http://schemas.microsoft.com/office/drawing/2010/main" val="0"/>
                  </a:ext>
                </a:extLst>
              </a:blip>
              <a:srcRect t="8891" r="58304" b="12320"/>
              <a:stretch>
                <a:fillRect/>
              </a:stretch>
            </p:blipFill>
            <p:spPr bwMode="gray">
              <a:xfrm rot="-5400000">
                <a:off x="1079" y="1194"/>
                <a:ext cx="130" cy="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 name="Rectangle 130"/>
            <p:cNvSpPr>
              <a:spLocks noChangeArrowheads="1"/>
            </p:cNvSpPr>
            <p:nvPr/>
          </p:nvSpPr>
          <p:spPr bwMode="gray">
            <a:xfrm>
              <a:off x="2800350" y="2405064"/>
              <a:ext cx="1179325" cy="37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CN" altLang="en-US" b="1" dirty="0">
                  <a:solidFill>
                    <a:srgbClr val="FEFFFF"/>
                  </a:solidFill>
                  <a:ea typeface="宋体" charset="-122"/>
                </a:rPr>
                <a:t>交易中心</a:t>
              </a:r>
              <a:endParaRPr lang="en-US" altLang="zh-CN" b="1" dirty="0">
                <a:solidFill>
                  <a:srgbClr val="FEFFFF"/>
                </a:solidFill>
                <a:ea typeface="宋体" charset="-122"/>
              </a:endParaRPr>
            </a:p>
          </p:txBody>
        </p:sp>
        <p:sp>
          <p:nvSpPr>
            <p:cNvPr id="47" name="Rectangle 143"/>
            <p:cNvSpPr>
              <a:spLocks noChangeArrowheads="1"/>
            </p:cNvSpPr>
            <p:nvPr/>
          </p:nvSpPr>
          <p:spPr bwMode="auto">
            <a:xfrm>
              <a:off x="2660650" y="2982912"/>
              <a:ext cx="1508422" cy="34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CN" altLang="en-US" sz="1600" b="1">
                  <a:solidFill>
                    <a:srgbClr val="000000"/>
                  </a:solidFill>
                  <a:ea typeface="宋体" charset="-122"/>
                </a:rPr>
                <a:t>撮合交易系统</a:t>
              </a:r>
              <a:endParaRPr lang="en-US" altLang="zh-CN" sz="1600" b="1">
                <a:solidFill>
                  <a:srgbClr val="000000"/>
                </a:solidFill>
                <a:ea typeface="宋体" charset="-122"/>
              </a:endParaRPr>
            </a:p>
          </p:txBody>
        </p:sp>
        <p:sp>
          <p:nvSpPr>
            <p:cNvPr id="48" name="Rectangle 144"/>
            <p:cNvSpPr>
              <a:spLocks noChangeArrowheads="1"/>
            </p:cNvSpPr>
            <p:nvPr/>
          </p:nvSpPr>
          <p:spPr bwMode="auto">
            <a:xfrm>
              <a:off x="2660650" y="3390900"/>
              <a:ext cx="1508422" cy="34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CN" altLang="en-US" sz="1600" b="1">
                  <a:solidFill>
                    <a:srgbClr val="000000"/>
                  </a:solidFill>
                  <a:ea typeface="宋体" charset="-122"/>
                </a:rPr>
                <a:t>技术成果竞价</a:t>
              </a:r>
              <a:endParaRPr lang="en-US" altLang="zh-CN" sz="1600" b="1">
                <a:solidFill>
                  <a:srgbClr val="000000"/>
                </a:solidFill>
                <a:ea typeface="宋体" charset="-122"/>
              </a:endParaRPr>
            </a:p>
          </p:txBody>
        </p:sp>
        <p:sp>
          <p:nvSpPr>
            <p:cNvPr id="49" name="Rectangle 145"/>
            <p:cNvSpPr>
              <a:spLocks noChangeArrowheads="1"/>
            </p:cNvSpPr>
            <p:nvPr/>
          </p:nvSpPr>
          <p:spPr bwMode="auto">
            <a:xfrm>
              <a:off x="2660650" y="3781425"/>
              <a:ext cx="1508422" cy="34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CN" altLang="en-US" sz="1600" b="1">
                  <a:solidFill>
                    <a:srgbClr val="000000"/>
                  </a:solidFill>
                  <a:ea typeface="宋体" charset="-122"/>
                </a:rPr>
                <a:t>技术难题竞标</a:t>
              </a:r>
              <a:endParaRPr lang="en-US" altLang="zh-CN" sz="1600" b="1">
                <a:solidFill>
                  <a:srgbClr val="000000"/>
                </a:solidFill>
                <a:ea typeface="宋体" charset="-122"/>
              </a:endParaRPr>
            </a:p>
          </p:txBody>
        </p:sp>
        <p:sp>
          <p:nvSpPr>
            <p:cNvPr id="50" name="Rectangle 146"/>
            <p:cNvSpPr>
              <a:spLocks noChangeArrowheads="1"/>
            </p:cNvSpPr>
            <p:nvPr/>
          </p:nvSpPr>
          <p:spPr bwMode="auto">
            <a:xfrm>
              <a:off x="2660650" y="4200524"/>
              <a:ext cx="1070756" cy="34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CN" altLang="en-US" sz="1600" b="1">
                  <a:solidFill>
                    <a:srgbClr val="000000"/>
                  </a:solidFill>
                  <a:ea typeface="宋体" charset="-122"/>
                </a:rPr>
                <a:t>在线展会</a:t>
              </a:r>
              <a:endParaRPr lang="en-US" altLang="zh-CN" sz="1600" b="1">
                <a:solidFill>
                  <a:srgbClr val="000000"/>
                </a:solidFill>
                <a:ea typeface="宋体" charset="-122"/>
              </a:endParaRPr>
            </a:p>
          </p:txBody>
        </p:sp>
        <p:sp>
          <p:nvSpPr>
            <p:cNvPr id="51" name="AutoShape 118"/>
            <p:cNvSpPr>
              <a:spLocks noChangeArrowheads="1"/>
            </p:cNvSpPr>
            <p:nvPr/>
          </p:nvSpPr>
          <p:spPr bwMode="gray">
            <a:xfrm>
              <a:off x="488950" y="4633913"/>
              <a:ext cx="1660525" cy="336550"/>
            </a:xfrm>
            <a:prstGeom prst="roundRect">
              <a:avLst>
                <a:gd name="adj" fmla="val 32838"/>
              </a:avLst>
            </a:prstGeom>
            <a:solidFill>
              <a:srgbClr val="F8F8F8"/>
            </a:solidFill>
            <a:ln w="9525">
              <a:solidFill>
                <a:schemeClr val="folHlink"/>
              </a:solidFill>
              <a:round/>
              <a:headEnd/>
              <a:tailEnd/>
            </a:ln>
          </p:spPr>
          <p:txBody>
            <a:bodyPr wrap="none" anchor="ctr"/>
            <a:lstStyle/>
            <a:p>
              <a:pPr eaLnBrk="1" hangingPunct="1"/>
              <a:endParaRPr lang="zh-CN" altLang="en-US">
                <a:ea typeface="宋体" charset="-122"/>
              </a:endParaRPr>
            </a:p>
          </p:txBody>
        </p:sp>
        <p:sp>
          <p:nvSpPr>
            <p:cNvPr id="52" name="Rectangle 134"/>
            <p:cNvSpPr>
              <a:spLocks noChangeArrowheads="1"/>
            </p:cNvSpPr>
            <p:nvPr/>
          </p:nvSpPr>
          <p:spPr bwMode="auto">
            <a:xfrm>
              <a:off x="641350" y="4665664"/>
              <a:ext cx="1070756" cy="34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CN" altLang="en-US" sz="1600" b="1">
                  <a:solidFill>
                    <a:srgbClr val="000000"/>
                  </a:solidFill>
                  <a:ea typeface="宋体" charset="-122"/>
                </a:rPr>
                <a:t>高校院所</a:t>
              </a:r>
              <a:endParaRPr lang="en-US" altLang="zh-CN" sz="1600" b="1">
                <a:solidFill>
                  <a:srgbClr val="000000"/>
                </a:solidFill>
                <a:ea typeface="宋体" charset="-122"/>
              </a:endParaRPr>
            </a:p>
          </p:txBody>
        </p:sp>
        <p:sp>
          <p:nvSpPr>
            <p:cNvPr id="53" name="AutoShape 118"/>
            <p:cNvSpPr>
              <a:spLocks noChangeArrowheads="1"/>
            </p:cNvSpPr>
            <p:nvPr/>
          </p:nvSpPr>
          <p:spPr bwMode="gray">
            <a:xfrm>
              <a:off x="488950" y="5091113"/>
              <a:ext cx="1660525" cy="336550"/>
            </a:xfrm>
            <a:prstGeom prst="roundRect">
              <a:avLst>
                <a:gd name="adj" fmla="val 32838"/>
              </a:avLst>
            </a:prstGeom>
            <a:solidFill>
              <a:srgbClr val="F8F8F8"/>
            </a:solidFill>
            <a:ln w="9525">
              <a:solidFill>
                <a:schemeClr val="folHlink"/>
              </a:solidFill>
              <a:round/>
              <a:headEnd/>
              <a:tailEnd/>
            </a:ln>
          </p:spPr>
          <p:txBody>
            <a:bodyPr wrap="none" anchor="ctr"/>
            <a:lstStyle/>
            <a:p>
              <a:pPr eaLnBrk="1" hangingPunct="1"/>
              <a:endParaRPr lang="zh-CN" altLang="en-US">
                <a:ea typeface="宋体" charset="-122"/>
              </a:endParaRPr>
            </a:p>
          </p:txBody>
        </p:sp>
        <p:sp>
          <p:nvSpPr>
            <p:cNvPr id="54" name="Rectangle 134"/>
            <p:cNvSpPr>
              <a:spLocks noChangeArrowheads="1"/>
            </p:cNvSpPr>
            <p:nvPr/>
          </p:nvSpPr>
          <p:spPr bwMode="auto">
            <a:xfrm>
              <a:off x="646113" y="5102226"/>
              <a:ext cx="1070756" cy="34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CN" altLang="en-US" sz="1600" b="1">
                  <a:solidFill>
                    <a:srgbClr val="000000"/>
                  </a:solidFill>
                  <a:ea typeface="宋体" charset="-122"/>
                </a:rPr>
                <a:t>中介机构</a:t>
              </a:r>
              <a:endParaRPr lang="en-US" altLang="zh-CN" sz="1600" b="1">
                <a:solidFill>
                  <a:srgbClr val="000000"/>
                </a:solidFill>
                <a:ea typeface="宋体" charset="-122"/>
              </a:endParaRPr>
            </a:p>
          </p:txBody>
        </p:sp>
        <p:sp>
          <p:nvSpPr>
            <p:cNvPr id="55" name="AutoShape 118"/>
            <p:cNvSpPr>
              <a:spLocks noChangeArrowheads="1"/>
            </p:cNvSpPr>
            <p:nvPr/>
          </p:nvSpPr>
          <p:spPr bwMode="gray">
            <a:xfrm>
              <a:off x="504825" y="5549900"/>
              <a:ext cx="1660525" cy="336550"/>
            </a:xfrm>
            <a:prstGeom prst="roundRect">
              <a:avLst>
                <a:gd name="adj" fmla="val 32838"/>
              </a:avLst>
            </a:prstGeom>
            <a:solidFill>
              <a:srgbClr val="F8F8F8"/>
            </a:solidFill>
            <a:ln w="9525">
              <a:solidFill>
                <a:schemeClr val="folHlink"/>
              </a:solidFill>
              <a:round/>
              <a:headEnd/>
              <a:tailEnd/>
            </a:ln>
          </p:spPr>
          <p:txBody>
            <a:bodyPr wrap="none" anchor="ctr"/>
            <a:lstStyle/>
            <a:p>
              <a:pPr eaLnBrk="1" hangingPunct="1"/>
              <a:endParaRPr lang="zh-CN" altLang="en-US">
                <a:ea typeface="宋体" charset="-122"/>
              </a:endParaRPr>
            </a:p>
          </p:txBody>
        </p:sp>
        <p:sp>
          <p:nvSpPr>
            <p:cNvPr id="56" name="Rectangle 134"/>
            <p:cNvSpPr>
              <a:spLocks noChangeArrowheads="1"/>
            </p:cNvSpPr>
            <p:nvPr/>
          </p:nvSpPr>
          <p:spPr bwMode="auto">
            <a:xfrm>
              <a:off x="661988" y="5561013"/>
              <a:ext cx="1727256" cy="34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CN" altLang="en-US" sz="1600" b="1">
                  <a:solidFill>
                    <a:srgbClr val="000000"/>
                  </a:solidFill>
                  <a:ea typeface="宋体" charset="-122"/>
                </a:rPr>
                <a:t>中介技术经纪人</a:t>
              </a:r>
              <a:endParaRPr lang="en-US" altLang="zh-CN" sz="1600" b="1">
                <a:solidFill>
                  <a:srgbClr val="000000"/>
                </a:solidFill>
                <a:ea typeface="宋体" charset="-122"/>
              </a:endParaRPr>
            </a:p>
          </p:txBody>
        </p:sp>
        <p:sp>
          <p:nvSpPr>
            <p:cNvPr id="57" name="AutoShape 118"/>
            <p:cNvSpPr>
              <a:spLocks noChangeArrowheads="1"/>
            </p:cNvSpPr>
            <p:nvPr/>
          </p:nvSpPr>
          <p:spPr bwMode="gray">
            <a:xfrm>
              <a:off x="530225" y="6007100"/>
              <a:ext cx="1660525" cy="336550"/>
            </a:xfrm>
            <a:prstGeom prst="roundRect">
              <a:avLst>
                <a:gd name="adj" fmla="val 32838"/>
              </a:avLst>
            </a:prstGeom>
            <a:solidFill>
              <a:srgbClr val="F8F8F8"/>
            </a:solidFill>
            <a:ln w="9525">
              <a:solidFill>
                <a:schemeClr val="folHlink"/>
              </a:solidFill>
              <a:round/>
              <a:headEnd/>
              <a:tailEnd/>
            </a:ln>
          </p:spPr>
          <p:txBody>
            <a:bodyPr wrap="none" anchor="ctr"/>
            <a:lstStyle/>
            <a:p>
              <a:pPr eaLnBrk="1" hangingPunct="1"/>
              <a:endParaRPr lang="zh-CN" altLang="en-US">
                <a:ea typeface="宋体" charset="-122"/>
              </a:endParaRPr>
            </a:p>
          </p:txBody>
        </p:sp>
        <p:sp>
          <p:nvSpPr>
            <p:cNvPr id="58" name="Rectangle 134"/>
            <p:cNvSpPr>
              <a:spLocks noChangeArrowheads="1"/>
            </p:cNvSpPr>
            <p:nvPr/>
          </p:nvSpPr>
          <p:spPr bwMode="auto">
            <a:xfrm>
              <a:off x="685800" y="6018213"/>
              <a:ext cx="1727256" cy="34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CN" altLang="en-US" sz="1600" b="1">
                  <a:solidFill>
                    <a:srgbClr val="000000"/>
                  </a:solidFill>
                  <a:ea typeface="宋体" charset="-122"/>
                </a:rPr>
                <a:t>个人技术经纪人</a:t>
              </a:r>
              <a:endParaRPr lang="en-US" altLang="zh-CN" sz="1600" b="1">
                <a:solidFill>
                  <a:srgbClr val="000000"/>
                </a:solidFill>
                <a:ea typeface="宋体" charset="-122"/>
              </a:endParaRPr>
            </a:p>
          </p:txBody>
        </p:sp>
        <p:sp>
          <p:nvSpPr>
            <p:cNvPr id="59" name="AutoShape 118"/>
            <p:cNvSpPr>
              <a:spLocks noChangeArrowheads="1"/>
            </p:cNvSpPr>
            <p:nvPr/>
          </p:nvSpPr>
          <p:spPr bwMode="gray">
            <a:xfrm>
              <a:off x="544513" y="6445250"/>
              <a:ext cx="1660525" cy="336550"/>
            </a:xfrm>
            <a:prstGeom prst="roundRect">
              <a:avLst>
                <a:gd name="adj" fmla="val 32838"/>
              </a:avLst>
            </a:prstGeom>
            <a:solidFill>
              <a:srgbClr val="F8F8F8"/>
            </a:solidFill>
            <a:ln w="9525">
              <a:solidFill>
                <a:schemeClr val="folHlink"/>
              </a:solidFill>
              <a:round/>
              <a:headEnd/>
              <a:tailEnd/>
            </a:ln>
          </p:spPr>
          <p:txBody>
            <a:bodyPr wrap="none" anchor="ctr"/>
            <a:lstStyle/>
            <a:p>
              <a:pPr eaLnBrk="1" hangingPunct="1"/>
              <a:endParaRPr lang="zh-CN" altLang="en-US">
                <a:ea typeface="宋体" charset="-122"/>
              </a:endParaRPr>
            </a:p>
          </p:txBody>
        </p:sp>
        <p:sp>
          <p:nvSpPr>
            <p:cNvPr id="60" name="Rectangle 134"/>
            <p:cNvSpPr>
              <a:spLocks noChangeArrowheads="1"/>
            </p:cNvSpPr>
            <p:nvPr/>
          </p:nvSpPr>
          <p:spPr bwMode="auto">
            <a:xfrm>
              <a:off x="701675" y="6454775"/>
              <a:ext cx="1070756" cy="34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CN" altLang="en-US" sz="1600" b="1">
                  <a:solidFill>
                    <a:srgbClr val="000000"/>
                  </a:solidFill>
                  <a:ea typeface="宋体" charset="-122"/>
                </a:rPr>
                <a:t>科技专员</a:t>
              </a:r>
              <a:endParaRPr lang="en-US" altLang="zh-CN" sz="1600" b="1">
                <a:solidFill>
                  <a:srgbClr val="000000"/>
                </a:solidFill>
                <a:ea typeface="宋体" charset="-122"/>
              </a:endParaRPr>
            </a:p>
          </p:txBody>
        </p:sp>
        <p:sp>
          <p:nvSpPr>
            <p:cNvPr id="61" name="AutoShape 19"/>
            <p:cNvSpPr>
              <a:spLocks noChangeArrowheads="1"/>
            </p:cNvSpPr>
            <p:nvPr/>
          </p:nvSpPr>
          <p:spPr bwMode="gray">
            <a:xfrm>
              <a:off x="2455863" y="4608513"/>
              <a:ext cx="1658937" cy="336550"/>
            </a:xfrm>
            <a:prstGeom prst="roundRect">
              <a:avLst>
                <a:gd name="adj" fmla="val 32838"/>
              </a:avLst>
            </a:prstGeom>
            <a:solidFill>
              <a:srgbClr val="F8F8F8"/>
            </a:solidFill>
            <a:ln w="9525">
              <a:solidFill>
                <a:schemeClr val="hlink"/>
              </a:solidFill>
              <a:round/>
              <a:headEnd/>
              <a:tailEnd/>
            </a:ln>
          </p:spPr>
          <p:txBody>
            <a:bodyPr wrap="none" anchor="ctr"/>
            <a:lstStyle/>
            <a:p>
              <a:pPr eaLnBrk="1" hangingPunct="1"/>
              <a:endParaRPr lang="zh-CN" altLang="en-US">
                <a:ea typeface="宋体" charset="-122"/>
              </a:endParaRPr>
            </a:p>
          </p:txBody>
        </p:sp>
        <p:sp>
          <p:nvSpPr>
            <p:cNvPr id="62" name="Rectangle 146"/>
            <p:cNvSpPr>
              <a:spLocks noChangeArrowheads="1"/>
            </p:cNvSpPr>
            <p:nvPr/>
          </p:nvSpPr>
          <p:spPr bwMode="auto">
            <a:xfrm>
              <a:off x="2635250" y="4614863"/>
              <a:ext cx="1070756" cy="34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CN" altLang="en-US" sz="1600" b="1">
                  <a:solidFill>
                    <a:srgbClr val="000000"/>
                  </a:solidFill>
                  <a:ea typeface="宋体" charset="-122"/>
                </a:rPr>
                <a:t>科技商城</a:t>
              </a:r>
              <a:endParaRPr lang="en-US" altLang="zh-CN" sz="1600" b="1">
                <a:solidFill>
                  <a:srgbClr val="000000"/>
                </a:solidFill>
                <a:ea typeface="宋体" charset="-122"/>
              </a:endParaRPr>
            </a:p>
          </p:txBody>
        </p:sp>
        <p:sp>
          <p:nvSpPr>
            <p:cNvPr id="63" name="AutoShape 29"/>
            <p:cNvSpPr>
              <a:spLocks noChangeArrowheads="1"/>
            </p:cNvSpPr>
            <p:nvPr/>
          </p:nvSpPr>
          <p:spPr bwMode="gray">
            <a:xfrm>
              <a:off x="4400550" y="2579688"/>
              <a:ext cx="1860550" cy="4202112"/>
            </a:xfrm>
            <a:prstGeom prst="roundRect">
              <a:avLst>
                <a:gd name="adj" fmla="val 5329"/>
              </a:avLst>
            </a:prstGeom>
            <a:solidFill>
              <a:schemeClr val="folHlink">
                <a:alpha val="50195"/>
              </a:schemeClr>
            </a:solidFill>
            <a:ln w="38100" cmpd="dbl">
              <a:solidFill>
                <a:srgbClr val="F8F8F8"/>
              </a:solidFill>
              <a:round/>
              <a:headEnd/>
              <a:tailEnd/>
            </a:ln>
          </p:spPr>
          <p:txBody>
            <a:bodyPr wrap="none" anchor="ctr"/>
            <a:lstStyle/>
            <a:p>
              <a:pPr eaLnBrk="1" hangingPunct="1"/>
              <a:endParaRPr lang="zh-CN" altLang="en-US">
                <a:ea typeface="宋体" charset="-122"/>
              </a:endParaRPr>
            </a:p>
          </p:txBody>
        </p:sp>
        <p:grpSp>
          <p:nvGrpSpPr>
            <p:cNvPr id="64" name="Group 30"/>
            <p:cNvGrpSpPr>
              <a:grpSpLocks/>
            </p:cNvGrpSpPr>
            <p:nvPr/>
          </p:nvGrpSpPr>
          <p:grpSpPr bwMode="auto">
            <a:xfrm>
              <a:off x="4451350" y="2360613"/>
              <a:ext cx="1770063" cy="407987"/>
              <a:chOff x="602" y="1625"/>
              <a:chExt cx="1096" cy="210"/>
            </a:xfrm>
          </p:grpSpPr>
          <p:sp>
            <p:nvSpPr>
              <p:cNvPr id="86" name="AutoShape 31"/>
              <p:cNvSpPr>
                <a:spLocks noChangeArrowheads="1"/>
              </p:cNvSpPr>
              <p:nvPr/>
            </p:nvSpPr>
            <p:spPr bwMode="gray">
              <a:xfrm>
                <a:off x="602" y="1625"/>
                <a:ext cx="1094" cy="210"/>
              </a:xfrm>
              <a:prstGeom prst="roundRect">
                <a:avLst>
                  <a:gd name="adj" fmla="val 41602"/>
                </a:avLst>
              </a:prstGeom>
              <a:gradFill rotWithShape="1">
                <a:gsLst>
                  <a:gs pos="0">
                    <a:schemeClr val="folHlink"/>
                  </a:gs>
                  <a:gs pos="100000">
                    <a:schemeClr val="folHlink">
                      <a:gamma/>
                      <a:shade val="47059"/>
                      <a:invGamma/>
                    </a:schemeClr>
                  </a:gs>
                </a:gsLst>
                <a:lin ang="5400000" scaled="1"/>
              </a:gradFill>
              <a:ln w="9525">
                <a:noFill/>
                <a:round/>
                <a:headEnd/>
                <a:tailEnd/>
              </a:ln>
              <a:effectLst>
                <a:outerShdw dist="35921" dir="2700000" algn="ctr" rotWithShape="0">
                  <a:srgbClr val="1C1C1C">
                    <a:alpha val="50000"/>
                  </a:srgbClr>
                </a:outerShdw>
              </a:effectLst>
            </p:spPr>
            <p:txBody>
              <a:bodyPr wrap="none" anchor="ctr"/>
              <a:lstStyle/>
              <a:p>
                <a:pPr eaLnBrk="1" hangingPunct="1">
                  <a:defRPr/>
                </a:pPr>
                <a:endParaRPr lang="zh-CN" altLang="en-US">
                  <a:ea typeface="宋体" charset="-122"/>
                </a:endParaRPr>
              </a:p>
            </p:txBody>
          </p:sp>
          <p:grpSp>
            <p:nvGrpSpPr>
              <p:cNvPr id="87" name="Group 32"/>
              <p:cNvGrpSpPr>
                <a:grpSpLocks/>
              </p:cNvGrpSpPr>
              <p:nvPr/>
            </p:nvGrpSpPr>
            <p:grpSpPr bwMode="auto">
              <a:xfrm>
                <a:off x="606" y="1656"/>
                <a:ext cx="45" cy="163"/>
                <a:chOff x="1016" y="1768"/>
                <a:chExt cx="68" cy="198"/>
              </a:xfrm>
            </p:grpSpPr>
            <p:sp>
              <p:nvSpPr>
                <p:cNvPr id="93" name="AutoShape 33"/>
                <p:cNvSpPr>
                  <a:spLocks noChangeArrowheads="1"/>
                </p:cNvSpPr>
                <p:nvPr/>
              </p:nvSpPr>
              <p:spPr bwMode="gray">
                <a:xfrm rot="21332465" flipV="1">
                  <a:off x="1016" y="1768"/>
                  <a:ext cx="68" cy="198"/>
                </a:xfrm>
                <a:prstGeom prst="moon">
                  <a:avLst>
                    <a:gd name="adj" fmla="val 20051"/>
                  </a:avLst>
                </a:prstGeom>
                <a:solidFill>
                  <a:srgbClr val="FFFFFF">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zh-CN" altLang="en-US">
                    <a:ea typeface="宋体" charset="-122"/>
                  </a:endParaRPr>
                </a:p>
              </p:txBody>
            </p:sp>
            <p:sp>
              <p:nvSpPr>
                <p:cNvPr id="94" name="AutoShape 34"/>
                <p:cNvSpPr>
                  <a:spLocks noChangeArrowheads="1"/>
                </p:cNvSpPr>
                <p:nvPr/>
              </p:nvSpPr>
              <p:spPr bwMode="gray">
                <a:xfrm rot="21332465" flipV="1">
                  <a:off x="1020" y="1783"/>
                  <a:ext cx="42" cy="167"/>
                </a:xfrm>
                <a:prstGeom prst="moon">
                  <a:avLst>
                    <a:gd name="adj" fmla="val 20051"/>
                  </a:avLst>
                </a:prstGeom>
                <a:solidFill>
                  <a:srgbClr val="FFFFFF">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zh-CN" altLang="en-US">
                    <a:ea typeface="宋体" charset="-122"/>
                  </a:endParaRPr>
                </a:p>
              </p:txBody>
            </p:sp>
            <p:sp>
              <p:nvSpPr>
                <p:cNvPr id="95" name="AutoShape 35"/>
                <p:cNvSpPr>
                  <a:spLocks noChangeArrowheads="1"/>
                </p:cNvSpPr>
                <p:nvPr/>
              </p:nvSpPr>
              <p:spPr bwMode="gray">
                <a:xfrm rot="21332465" flipV="1">
                  <a:off x="1018" y="1805"/>
                  <a:ext cx="27" cy="123"/>
                </a:xfrm>
                <a:prstGeom prst="moon">
                  <a:avLst>
                    <a:gd name="adj" fmla="val 20051"/>
                  </a:avLst>
                </a:prstGeom>
                <a:solidFill>
                  <a:srgbClr val="FFFFFF">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zh-CN" altLang="en-US">
                    <a:ea typeface="宋体" charset="-122"/>
                  </a:endParaRPr>
                </a:p>
              </p:txBody>
            </p:sp>
          </p:grpSp>
          <p:grpSp>
            <p:nvGrpSpPr>
              <p:cNvPr id="88" name="Group 36"/>
              <p:cNvGrpSpPr>
                <a:grpSpLocks/>
              </p:cNvGrpSpPr>
              <p:nvPr/>
            </p:nvGrpSpPr>
            <p:grpSpPr bwMode="auto">
              <a:xfrm>
                <a:off x="1649" y="1654"/>
                <a:ext cx="49" cy="172"/>
                <a:chOff x="2619" y="1771"/>
                <a:chExt cx="68" cy="198"/>
              </a:xfrm>
            </p:grpSpPr>
            <p:sp>
              <p:nvSpPr>
                <p:cNvPr id="90" name="AutoShape 37"/>
                <p:cNvSpPr>
                  <a:spLocks noChangeArrowheads="1"/>
                </p:cNvSpPr>
                <p:nvPr/>
              </p:nvSpPr>
              <p:spPr bwMode="gray">
                <a:xfrm rot="267535" flipH="1" flipV="1">
                  <a:off x="2619" y="1771"/>
                  <a:ext cx="68" cy="198"/>
                </a:xfrm>
                <a:prstGeom prst="moon">
                  <a:avLst>
                    <a:gd name="adj" fmla="val 20051"/>
                  </a:avLst>
                </a:prstGeom>
                <a:solidFill>
                  <a:srgbClr val="333333">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zh-CN" altLang="en-US">
                    <a:ea typeface="宋体" charset="-122"/>
                  </a:endParaRPr>
                </a:p>
              </p:txBody>
            </p:sp>
            <p:sp>
              <p:nvSpPr>
                <p:cNvPr id="91" name="AutoShape 38"/>
                <p:cNvSpPr>
                  <a:spLocks noChangeArrowheads="1"/>
                </p:cNvSpPr>
                <p:nvPr/>
              </p:nvSpPr>
              <p:spPr bwMode="gray">
                <a:xfrm rot="267535" flipH="1" flipV="1">
                  <a:off x="2641" y="1786"/>
                  <a:ext cx="42" cy="167"/>
                </a:xfrm>
                <a:prstGeom prst="moon">
                  <a:avLst>
                    <a:gd name="adj" fmla="val 20051"/>
                  </a:avLst>
                </a:prstGeom>
                <a:solidFill>
                  <a:srgbClr val="333333">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zh-CN" altLang="en-US">
                    <a:ea typeface="宋体" charset="-122"/>
                  </a:endParaRPr>
                </a:p>
              </p:txBody>
            </p:sp>
            <p:sp>
              <p:nvSpPr>
                <p:cNvPr id="92" name="AutoShape 39"/>
                <p:cNvSpPr>
                  <a:spLocks noChangeArrowheads="1"/>
                </p:cNvSpPr>
                <p:nvPr/>
              </p:nvSpPr>
              <p:spPr bwMode="gray">
                <a:xfrm rot="267535" flipH="1" flipV="1">
                  <a:off x="2658" y="1808"/>
                  <a:ext cx="27" cy="123"/>
                </a:xfrm>
                <a:prstGeom prst="moon">
                  <a:avLst>
                    <a:gd name="adj" fmla="val 29657"/>
                  </a:avLst>
                </a:prstGeom>
                <a:solidFill>
                  <a:srgbClr val="333333">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zh-CN" altLang="en-US">
                    <a:ea typeface="宋体" charset="-122"/>
                  </a:endParaRPr>
                </a:p>
              </p:txBody>
            </p:sp>
          </p:grpSp>
          <p:pic>
            <p:nvPicPr>
              <p:cNvPr id="89" name="Picture 40" descr="high_line01"/>
              <p:cNvPicPr>
                <a:picLocks noChangeAspect="1" noChangeArrowheads="1"/>
              </p:cNvPicPr>
              <p:nvPr/>
            </p:nvPicPr>
            <p:blipFill>
              <a:blip r:embed="rId8">
                <a:extLst>
                  <a:ext uri="{28A0092B-C50C-407E-A947-70E740481C1C}">
                    <a14:useLocalDpi xmlns:a14="http://schemas.microsoft.com/office/drawing/2010/main" val="0"/>
                  </a:ext>
                </a:extLst>
              </a:blip>
              <a:srcRect t="8891" r="58304" b="12320"/>
              <a:stretch>
                <a:fillRect/>
              </a:stretch>
            </p:blipFill>
            <p:spPr bwMode="gray">
              <a:xfrm rot="-5400000">
                <a:off x="1079" y="1194"/>
                <a:ext cx="130" cy="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5" name="AutoShape 115"/>
            <p:cNvSpPr>
              <a:spLocks noChangeArrowheads="1"/>
            </p:cNvSpPr>
            <p:nvPr/>
          </p:nvSpPr>
          <p:spPr bwMode="gray">
            <a:xfrm>
              <a:off x="4497388" y="2955925"/>
              <a:ext cx="1660525" cy="336550"/>
            </a:xfrm>
            <a:prstGeom prst="roundRect">
              <a:avLst>
                <a:gd name="adj" fmla="val 32838"/>
              </a:avLst>
            </a:prstGeom>
            <a:solidFill>
              <a:srgbClr val="F8F8F8"/>
            </a:solidFill>
            <a:ln w="9525">
              <a:solidFill>
                <a:schemeClr val="folHlink"/>
              </a:solidFill>
              <a:round/>
              <a:headEnd/>
              <a:tailEnd/>
            </a:ln>
          </p:spPr>
          <p:txBody>
            <a:bodyPr wrap="none" anchor="ctr"/>
            <a:lstStyle/>
            <a:p>
              <a:pPr eaLnBrk="1" hangingPunct="1"/>
              <a:endParaRPr lang="zh-CN" altLang="en-US">
                <a:ea typeface="宋体" charset="-122"/>
              </a:endParaRPr>
            </a:p>
          </p:txBody>
        </p:sp>
        <p:sp>
          <p:nvSpPr>
            <p:cNvPr id="66" name="AutoShape 116"/>
            <p:cNvSpPr>
              <a:spLocks noChangeArrowheads="1"/>
            </p:cNvSpPr>
            <p:nvPr/>
          </p:nvSpPr>
          <p:spPr bwMode="gray">
            <a:xfrm>
              <a:off x="4497388" y="3357563"/>
              <a:ext cx="1660525" cy="336550"/>
            </a:xfrm>
            <a:prstGeom prst="roundRect">
              <a:avLst>
                <a:gd name="adj" fmla="val 32838"/>
              </a:avLst>
            </a:prstGeom>
            <a:solidFill>
              <a:srgbClr val="F8F8F8"/>
            </a:solidFill>
            <a:ln w="9525">
              <a:solidFill>
                <a:schemeClr val="folHlink"/>
              </a:solidFill>
              <a:round/>
              <a:headEnd/>
              <a:tailEnd/>
            </a:ln>
          </p:spPr>
          <p:txBody>
            <a:bodyPr wrap="none" anchor="ctr"/>
            <a:lstStyle/>
            <a:p>
              <a:pPr eaLnBrk="1" hangingPunct="1"/>
              <a:endParaRPr lang="zh-CN" altLang="en-US">
                <a:ea typeface="宋体" charset="-122"/>
              </a:endParaRPr>
            </a:p>
          </p:txBody>
        </p:sp>
        <p:sp>
          <p:nvSpPr>
            <p:cNvPr id="67" name="AutoShape 117"/>
            <p:cNvSpPr>
              <a:spLocks noChangeArrowheads="1"/>
            </p:cNvSpPr>
            <p:nvPr/>
          </p:nvSpPr>
          <p:spPr bwMode="gray">
            <a:xfrm>
              <a:off x="4497388" y="3759200"/>
              <a:ext cx="1660525" cy="336550"/>
            </a:xfrm>
            <a:prstGeom prst="roundRect">
              <a:avLst>
                <a:gd name="adj" fmla="val 32838"/>
              </a:avLst>
            </a:prstGeom>
            <a:solidFill>
              <a:srgbClr val="F8F8F8"/>
            </a:solidFill>
            <a:ln w="9525">
              <a:solidFill>
                <a:schemeClr val="folHlink"/>
              </a:solidFill>
              <a:round/>
              <a:headEnd/>
              <a:tailEnd/>
            </a:ln>
          </p:spPr>
          <p:txBody>
            <a:bodyPr wrap="none" anchor="ctr"/>
            <a:lstStyle/>
            <a:p>
              <a:pPr eaLnBrk="1" hangingPunct="1"/>
              <a:endParaRPr lang="zh-CN" altLang="en-US">
                <a:ea typeface="宋体" charset="-122"/>
              </a:endParaRPr>
            </a:p>
          </p:txBody>
        </p:sp>
        <p:sp>
          <p:nvSpPr>
            <p:cNvPr id="68" name="AutoShape 118"/>
            <p:cNvSpPr>
              <a:spLocks noChangeArrowheads="1"/>
            </p:cNvSpPr>
            <p:nvPr/>
          </p:nvSpPr>
          <p:spPr bwMode="gray">
            <a:xfrm>
              <a:off x="4497388" y="4162425"/>
              <a:ext cx="1660525" cy="336550"/>
            </a:xfrm>
            <a:prstGeom prst="roundRect">
              <a:avLst>
                <a:gd name="adj" fmla="val 32838"/>
              </a:avLst>
            </a:prstGeom>
            <a:solidFill>
              <a:srgbClr val="F8F8F8"/>
            </a:solidFill>
            <a:ln w="9525">
              <a:solidFill>
                <a:schemeClr val="folHlink"/>
              </a:solidFill>
              <a:round/>
              <a:headEnd/>
              <a:tailEnd/>
            </a:ln>
          </p:spPr>
          <p:txBody>
            <a:bodyPr wrap="none" anchor="ctr"/>
            <a:lstStyle/>
            <a:p>
              <a:pPr eaLnBrk="1" hangingPunct="1"/>
              <a:endParaRPr lang="zh-CN" altLang="en-US">
                <a:ea typeface="宋体" charset="-122"/>
              </a:endParaRPr>
            </a:p>
          </p:txBody>
        </p:sp>
        <p:sp>
          <p:nvSpPr>
            <p:cNvPr id="69" name="Rectangle 127"/>
            <p:cNvSpPr>
              <a:spLocks noChangeArrowheads="1"/>
            </p:cNvSpPr>
            <p:nvPr/>
          </p:nvSpPr>
          <p:spPr bwMode="gray">
            <a:xfrm>
              <a:off x="4626113" y="2373313"/>
              <a:ext cx="1425301" cy="37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zh-CN" altLang="en-US" b="1">
                  <a:solidFill>
                    <a:srgbClr val="FEFFFF"/>
                  </a:solidFill>
                  <a:ea typeface="宋体" charset="-122"/>
                </a:rPr>
                <a:t>协议与支付</a:t>
              </a:r>
              <a:endParaRPr lang="en-US" altLang="zh-CN" b="1">
                <a:solidFill>
                  <a:srgbClr val="FEFFFF"/>
                </a:solidFill>
                <a:ea typeface="宋体" charset="-122"/>
              </a:endParaRPr>
            </a:p>
          </p:txBody>
        </p:sp>
        <p:sp>
          <p:nvSpPr>
            <p:cNvPr id="70" name="Rectangle 131"/>
            <p:cNvSpPr>
              <a:spLocks noChangeArrowheads="1"/>
            </p:cNvSpPr>
            <p:nvPr/>
          </p:nvSpPr>
          <p:spPr bwMode="gray">
            <a:xfrm>
              <a:off x="4502458" y="2951163"/>
              <a:ext cx="1569492" cy="34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CN" altLang="en-US" sz="1600" b="1">
                  <a:solidFill>
                    <a:srgbClr val="000000"/>
                  </a:solidFill>
                  <a:ea typeface="宋体" charset="-122"/>
                </a:rPr>
                <a:t>协议</a:t>
              </a:r>
              <a:r>
                <a:rPr lang="en-US" altLang="zh-CN" sz="1600" b="1">
                  <a:solidFill>
                    <a:srgbClr val="000000"/>
                  </a:solidFill>
                  <a:ea typeface="宋体" charset="-122"/>
                </a:rPr>
                <a:t>/</a:t>
              </a:r>
              <a:r>
                <a:rPr lang="zh-CN" altLang="en-US" sz="1600" b="1">
                  <a:solidFill>
                    <a:srgbClr val="000000"/>
                  </a:solidFill>
                  <a:ea typeface="宋体" charset="-122"/>
                </a:rPr>
                <a:t>合同管理</a:t>
              </a:r>
              <a:endParaRPr lang="en-US" altLang="zh-CN" sz="1600" b="1">
                <a:solidFill>
                  <a:srgbClr val="000000"/>
                </a:solidFill>
                <a:ea typeface="宋体" charset="-122"/>
              </a:endParaRPr>
            </a:p>
          </p:txBody>
        </p:sp>
        <p:sp>
          <p:nvSpPr>
            <p:cNvPr id="71" name="Rectangle 132"/>
            <p:cNvSpPr>
              <a:spLocks noChangeArrowheads="1"/>
            </p:cNvSpPr>
            <p:nvPr/>
          </p:nvSpPr>
          <p:spPr bwMode="auto">
            <a:xfrm>
              <a:off x="4421819" y="3359150"/>
              <a:ext cx="2164923" cy="34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CN" altLang="en-US" sz="1600" b="1" dirty="0" smtClean="0">
                  <a:solidFill>
                    <a:srgbClr val="000000"/>
                  </a:solidFill>
                  <a:ea typeface="宋体" charset="-122"/>
                </a:rPr>
                <a:t>技术交易费支付</a:t>
              </a:r>
              <a:r>
                <a:rPr lang="zh-CN" altLang="en-US" sz="1600" b="1" dirty="0">
                  <a:solidFill>
                    <a:srgbClr val="000000"/>
                  </a:solidFill>
                  <a:ea typeface="宋体" charset="-122"/>
                </a:rPr>
                <a:t>接口</a:t>
              </a:r>
              <a:endParaRPr lang="en-US" altLang="zh-CN" sz="1600" b="1" dirty="0">
                <a:solidFill>
                  <a:srgbClr val="000000"/>
                </a:solidFill>
                <a:ea typeface="宋体" charset="-122"/>
              </a:endParaRPr>
            </a:p>
          </p:txBody>
        </p:sp>
        <p:sp>
          <p:nvSpPr>
            <p:cNvPr id="72" name="Rectangle 133"/>
            <p:cNvSpPr>
              <a:spLocks noChangeArrowheads="1"/>
            </p:cNvSpPr>
            <p:nvPr/>
          </p:nvSpPr>
          <p:spPr bwMode="auto">
            <a:xfrm>
              <a:off x="4502458" y="3749675"/>
              <a:ext cx="1727256" cy="34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CN" altLang="en-US" sz="1600" b="1" dirty="0">
                  <a:solidFill>
                    <a:srgbClr val="000000"/>
                  </a:solidFill>
                  <a:ea typeface="宋体" charset="-122"/>
                </a:rPr>
                <a:t>保证金支付接口</a:t>
              </a:r>
              <a:endParaRPr lang="en-US" altLang="zh-CN" sz="1600" b="1" dirty="0">
                <a:solidFill>
                  <a:srgbClr val="000000"/>
                </a:solidFill>
                <a:ea typeface="宋体" charset="-122"/>
              </a:endParaRPr>
            </a:p>
          </p:txBody>
        </p:sp>
        <p:sp>
          <p:nvSpPr>
            <p:cNvPr id="73" name="Rectangle 134"/>
            <p:cNvSpPr>
              <a:spLocks noChangeArrowheads="1"/>
            </p:cNvSpPr>
            <p:nvPr/>
          </p:nvSpPr>
          <p:spPr bwMode="auto">
            <a:xfrm>
              <a:off x="4502458" y="4168775"/>
              <a:ext cx="1727256" cy="34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CN" altLang="en-US" sz="1600" b="1" dirty="0">
                  <a:solidFill>
                    <a:srgbClr val="000000"/>
                  </a:solidFill>
                  <a:ea typeface="宋体" charset="-122"/>
                </a:rPr>
                <a:t>支付类统计报表</a:t>
              </a:r>
              <a:endParaRPr lang="en-US" altLang="zh-CN" sz="1600" b="1" dirty="0">
                <a:solidFill>
                  <a:srgbClr val="000000"/>
                </a:solidFill>
                <a:ea typeface="宋体" charset="-122"/>
              </a:endParaRPr>
            </a:p>
          </p:txBody>
        </p:sp>
        <p:sp>
          <p:nvSpPr>
            <p:cNvPr id="74" name="AutoShape 23"/>
            <p:cNvSpPr>
              <a:spLocks noChangeArrowheads="1"/>
            </p:cNvSpPr>
            <p:nvPr/>
          </p:nvSpPr>
          <p:spPr bwMode="gray">
            <a:xfrm>
              <a:off x="6553200" y="4200525"/>
              <a:ext cx="1658938" cy="336550"/>
            </a:xfrm>
            <a:prstGeom prst="roundRect">
              <a:avLst>
                <a:gd name="adj" fmla="val 32838"/>
              </a:avLst>
            </a:prstGeom>
            <a:solidFill>
              <a:srgbClr val="F8F8F8"/>
            </a:solidFill>
            <a:ln w="9525">
              <a:solidFill>
                <a:schemeClr val="hlink"/>
              </a:solidFill>
              <a:round/>
              <a:headEnd/>
              <a:tailEnd/>
            </a:ln>
          </p:spPr>
          <p:txBody>
            <a:bodyPr wrap="none" anchor="ctr"/>
            <a:lstStyle/>
            <a:p>
              <a:pPr eaLnBrk="1" hangingPunct="1"/>
              <a:endParaRPr lang="zh-CN" altLang="en-US">
                <a:ea typeface="宋体" charset="-122"/>
              </a:endParaRPr>
            </a:p>
          </p:txBody>
        </p:sp>
        <p:sp>
          <p:nvSpPr>
            <p:cNvPr id="75" name="Rectangle 141"/>
            <p:cNvSpPr>
              <a:spLocks noChangeArrowheads="1"/>
            </p:cNvSpPr>
            <p:nvPr/>
          </p:nvSpPr>
          <p:spPr bwMode="auto">
            <a:xfrm>
              <a:off x="6437790" y="4219574"/>
              <a:ext cx="2090090" cy="34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r>
                <a:rPr lang="en-US" altLang="zh-CN" sz="1600" b="1" dirty="0">
                  <a:solidFill>
                    <a:srgbClr val="000000"/>
                  </a:solidFill>
                  <a:ea typeface="宋体" charset="-122"/>
                </a:rPr>
                <a:t>APP</a:t>
              </a:r>
              <a:r>
                <a:rPr lang="zh-CN" altLang="en-US" sz="1600" b="1" dirty="0">
                  <a:solidFill>
                    <a:srgbClr val="000000"/>
                  </a:solidFill>
                  <a:ea typeface="宋体" charset="-122"/>
                </a:rPr>
                <a:t>及微信公众号</a:t>
              </a:r>
              <a:endParaRPr lang="en-US" altLang="zh-CN" sz="2000" b="1" dirty="0">
                <a:solidFill>
                  <a:srgbClr val="000000"/>
                </a:solidFill>
                <a:ea typeface="宋体" charset="-122"/>
              </a:endParaRPr>
            </a:p>
          </p:txBody>
        </p:sp>
        <p:sp>
          <p:nvSpPr>
            <p:cNvPr id="76" name="AutoShape 23"/>
            <p:cNvSpPr>
              <a:spLocks noChangeArrowheads="1"/>
            </p:cNvSpPr>
            <p:nvPr/>
          </p:nvSpPr>
          <p:spPr bwMode="gray">
            <a:xfrm>
              <a:off x="6557963" y="4657725"/>
              <a:ext cx="1658937" cy="336550"/>
            </a:xfrm>
            <a:prstGeom prst="roundRect">
              <a:avLst>
                <a:gd name="adj" fmla="val 32838"/>
              </a:avLst>
            </a:prstGeom>
            <a:solidFill>
              <a:srgbClr val="F8F8F8"/>
            </a:solidFill>
            <a:ln w="9525">
              <a:solidFill>
                <a:schemeClr val="hlink"/>
              </a:solidFill>
              <a:round/>
              <a:headEnd/>
              <a:tailEnd/>
            </a:ln>
          </p:spPr>
          <p:txBody>
            <a:bodyPr wrap="none" anchor="ctr"/>
            <a:lstStyle/>
            <a:p>
              <a:pPr eaLnBrk="1" hangingPunct="1"/>
              <a:endParaRPr lang="zh-CN" altLang="en-US">
                <a:ea typeface="宋体" charset="-122"/>
              </a:endParaRPr>
            </a:p>
          </p:txBody>
        </p:sp>
        <p:sp>
          <p:nvSpPr>
            <p:cNvPr id="77" name="Rectangle 141"/>
            <p:cNvSpPr>
              <a:spLocks noChangeArrowheads="1"/>
            </p:cNvSpPr>
            <p:nvPr/>
          </p:nvSpPr>
          <p:spPr bwMode="auto">
            <a:xfrm>
              <a:off x="6599068" y="4648200"/>
              <a:ext cx="1508422" cy="34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CN" altLang="en-US" sz="1600" b="1" dirty="0">
                  <a:solidFill>
                    <a:srgbClr val="000000"/>
                  </a:solidFill>
                  <a:ea typeface="宋体" charset="-122"/>
                </a:rPr>
                <a:t>会员星级</a:t>
              </a:r>
              <a:r>
                <a:rPr lang="zh-CN" altLang="en-US" sz="1600" b="1" dirty="0" smtClean="0">
                  <a:solidFill>
                    <a:srgbClr val="000000"/>
                  </a:solidFill>
                  <a:ea typeface="宋体" charset="-122"/>
                </a:rPr>
                <a:t>管理</a:t>
              </a:r>
              <a:endParaRPr lang="en-US" altLang="zh-CN" sz="1600" b="1" dirty="0">
                <a:solidFill>
                  <a:srgbClr val="000000"/>
                </a:solidFill>
                <a:ea typeface="宋体" charset="-122"/>
              </a:endParaRPr>
            </a:p>
          </p:txBody>
        </p:sp>
        <p:cxnSp>
          <p:nvCxnSpPr>
            <p:cNvPr id="78" name="AutoShape 88"/>
            <p:cNvCxnSpPr>
              <a:cxnSpLocks noChangeShapeType="1"/>
              <a:stCxn id="116" idx="2"/>
              <a:endCxn id="86" idx="0"/>
            </p:cNvCxnSpPr>
            <p:nvPr/>
          </p:nvCxnSpPr>
          <p:spPr bwMode="black">
            <a:xfrm rot="16200000" flipH="1">
              <a:off x="4587082" y="1613694"/>
              <a:ext cx="533400" cy="960437"/>
            </a:xfrm>
            <a:prstGeom prst="bentConnector3">
              <a:avLst>
                <a:gd name="adj1" fmla="val 50000"/>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79" name="AutoShape 88"/>
            <p:cNvCxnSpPr>
              <a:cxnSpLocks noChangeShapeType="1"/>
              <a:stCxn id="116" idx="2"/>
              <a:endCxn id="106" idx="0"/>
            </p:cNvCxnSpPr>
            <p:nvPr/>
          </p:nvCxnSpPr>
          <p:spPr bwMode="black">
            <a:xfrm rot="16200000" flipH="1">
              <a:off x="5603875" y="596901"/>
              <a:ext cx="560387" cy="3021012"/>
            </a:xfrm>
            <a:prstGeom prst="bentConnector3">
              <a:avLst>
                <a:gd name="adj1" fmla="val 50000"/>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sp>
          <p:nvSpPr>
            <p:cNvPr id="80" name="AutoShape 19"/>
            <p:cNvSpPr>
              <a:spLocks noChangeArrowheads="1"/>
            </p:cNvSpPr>
            <p:nvPr/>
          </p:nvSpPr>
          <p:spPr bwMode="gray">
            <a:xfrm>
              <a:off x="6583363" y="5151438"/>
              <a:ext cx="1658937" cy="336550"/>
            </a:xfrm>
            <a:prstGeom prst="roundRect">
              <a:avLst>
                <a:gd name="adj" fmla="val 32838"/>
              </a:avLst>
            </a:prstGeom>
            <a:solidFill>
              <a:srgbClr val="F8F8F8"/>
            </a:solidFill>
            <a:ln w="9525">
              <a:solidFill>
                <a:schemeClr val="hlink"/>
              </a:solidFill>
              <a:round/>
              <a:headEnd/>
              <a:tailEnd/>
            </a:ln>
          </p:spPr>
          <p:txBody>
            <a:bodyPr wrap="none" anchor="ctr"/>
            <a:lstStyle/>
            <a:p>
              <a:pPr eaLnBrk="1" hangingPunct="1"/>
              <a:endParaRPr lang="zh-CN" altLang="en-US">
                <a:ea typeface="宋体" charset="-122"/>
              </a:endParaRPr>
            </a:p>
          </p:txBody>
        </p:sp>
        <p:sp>
          <p:nvSpPr>
            <p:cNvPr id="81" name="Rectangle 146"/>
            <p:cNvSpPr>
              <a:spLocks noChangeArrowheads="1"/>
            </p:cNvSpPr>
            <p:nvPr/>
          </p:nvSpPr>
          <p:spPr bwMode="auto">
            <a:xfrm>
              <a:off x="6762750" y="5157788"/>
              <a:ext cx="1070756" cy="34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CN" altLang="en-US" sz="1600" b="1">
                  <a:solidFill>
                    <a:srgbClr val="000000"/>
                  </a:solidFill>
                  <a:ea typeface="宋体" charset="-122"/>
                </a:rPr>
                <a:t>资讯大厅</a:t>
              </a:r>
              <a:endParaRPr lang="en-US" altLang="zh-CN" sz="1600" b="1">
                <a:solidFill>
                  <a:srgbClr val="000000"/>
                </a:solidFill>
                <a:ea typeface="宋体" charset="-122"/>
              </a:endParaRPr>
            </a:p>
          </p:txBody>
        </p:sp>
        <p:sp>
          <p:nvSpPr>
            <p:cNvPr id="82" name="AutoShape 19"/>
            <p:cNvSpPr>
              <a:spLocks noChangeArrowheads="1"/>
            </p:cNvSpPr>
            <p:nvPr/>
          </p:nvSpPr>
          <p:spPr bwMode="gray">
            <a:xfrm>
              <a:off x="6605588" y="5665788"/>
              <a:ext cx="1658937" cy="336550"/>
            </a:xfrm>
            <a:prstGeom prst="roundRect">
              <a:avLst>
                <a:gd name="adj" fmla="val 32838"/>
              </a:avLst>
            </a:prstGeom>
            <a:solidFill>
              <a:srgbClr val="F8F8F8"/>
            </a:solidFill>
            <a:ln w="9525">
              <a:solidFill>
                <a:schemeClr val="hlink"/>
              </a:solidFill>
              <a:round/>
              <a:headEnd/>
              <a:tailEnd/>
            </a:ln>
          </p:spPr>
          <p:txBody>
            <a:bodyPr wrap="none" anchor="ctr"/>
            <a:lstStyle/>
            <a:p>
              <a:pPr eaLnBrk="1" hangingPunct="1"/>
              <a:endParaRPr lang="zh-CN" altLang="en-US">
                <a:ea typeface="宋体" charset="-122"/>
              </a:endParaRPr>
            </a:p>
          </p:txBody>
        </p:sp>
        <p:sp>
          <p:nvSpPr>
            <p:cNvPr id="83" name="Rectangle 146"/>
            <p:cNvSpPr>
              <a:spLocks noChangeArrowheads="1"/>
            </p:cNvSpPr>
            <p:nvPr/>
          </p:nvSpPr>
          <p:spPr bwMode="auto">
            <a:xfrm>
              <a:off x="6784975" y="5672137"/>
              <a:ext cx="851924" cy="34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CN" altLang="en-US" sz="1600" b="1">
                  <a:solidFill>
                    <a:srgbClr val="000000"/>
                  </a:solidFill>
                  <a:ea typeface="宋体" charset="-122"/>
                </a:rPr>
                <a:t>分市场</a:t>
              </a:r>
              <a:endParaRPr lang="en-US" altLang="zh-CN" sz="1600" b="1">
                <a:solidFill>
                  <a:srgbClr val="000000"/>
                </a:solidFill>
                <a:ea typeface="宋体" charset="-122"/>
              </a:endParaRPr>
            </a:p>
          </p:txBody>
        </p:sp>
        <p:sp>
          <p:nvSpPr>
            <p:cNvPr id="84" name="AutoShape 118"/>
            <p:cNvSpPr>
              <a:spLocks noChangeArrowheads="1"/>
            </p:cNvSpPr>
            <p:nvPr/>
          </p:nvSpPr>
          <p:spPr bwMode="gray">
            <a:xfrm>
              <a:off x="4511675" y="4591050"/>
              <a:ext cx="1660525" cy="336550"/>
            </a:xfrm>
            <a:prstGeom prst="roundRect">
              <a:avLst>
                <a:gd name="adj" fmla="val 32838"/>
              </a:avLst>
            </a:prstGeom>
            <a:solidFill>
              <a:srgbClr val="F8F8F8"/>
            </a:solidFill>
            <a:ln w="9525">
              <a:solidFill>
                <a:schemeClr val="folHlink"/>
              </a:solidFill>
              <a:round/>
              <a:headEnd/>
              <a:tailEnd/>
            </a:ln>
          </p:spPr>
          <p:txBody>
            <a:bodyPr wrap="none" anchor="ctr"/>
            <a:lstStyle/>
            <a:p>
              <a:pPr eaLnBrk="1" hangingPunct="1"/>
              <a:r>
                <a:rPr lang="zh-CN" altLang="en-US" sz="1600" b="1">
                  <a:solidFill>
                    <a:srgbClr val="000000"/>
                  </a:solidFill>
                  <a:ea typeface="宋体" charset="-122"/>
                </a:rPr>
                <a:t>收款管理</a:t>
              </a:r>
            </a:p>
          </p:txBody>
        </p:sp>
        <p:sp>
          <p:nvSpPr>
            <p:cNvPr id="85" name="AutoShape 118"/>
            <p:cNvSpPr>
              <a:spLocks noChangeArrowheads="1"/>
            </p:cNvSpPr>
            <p:nvPr/>
          </p:nvSpPr>
          <p:spPr bwMode="gray">
            <a:xfrm>
              <a:off x="4511675" y="5003800"/>
              <a:ext cx="1660525" cy="336550"/>
            </a:xfrm>
            <a:prstGeom prst="roundRect">
              <a:avLst>
                <a:gd name="adj" fmla="val 32838"/>
              </a:avLst>
            </a:prstGeom>
            <a:solidFill>
              <a:srgbClr val="F8F8F8"/>
            </a:solidFill>
            <a:ln w="9525">
              <a:solidFill>
                <a:schemeClr val="folHlink"/>
              </a:solidFill>
              <a:round/>
              <a:headEnd/>
              <a:tailEnd/>
            </a:ln>
          </p:spPr>
          <p:txBody>
            <a:bodyPr wrap="none" anchor="ctr"/>
            <a:lstStyle/>
            <a:p>
              <a:pPr eaLnBrk="1" hangingPunct="1"/>
              <a:r>
                <a:rPr lang="zh-CN" altLang="en-US" sz="1600" b="1">
                  <a:solidFill>
                    <a:srgbClr val="000000"/>
                  </a:solidFill>
                  <a:ea typeface="宋体" charset="-122"/>
                </a:rPr>
                <a:t>付款管理</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8"/>
          <p:cNvPicPr>
            <a:picLocks noChangeAspect="1" noChangeArrowheads="1"/>
          </p:cNvPicPr>
          <p:nvPr/>
        </p:nvPicPr>
        <p:blipFill>
          <a:blip r:embed="rId3"/>
          <a:srcRect/>
          <a:stretch>
            <a:fillRect/>
          </a:stretch>
        </p:blipFill>
        <p:spPr bwMode="auto">
          <a:xfrm>
            <a:off x="152400" y="450851"/>
            <a:ext cx="8915400" cy="847725"/>
          </a:xfrm>
          <a:prstGeom prst="rect">
            <a:avLst/>
          </a:prstGeom>
          <a:noFill/>
          <a:ln w="9525">
            <a:noFill/>
            <a:miter lim="800000"/>
            <a:headEnd/>
            <a:tailEnd/>
          </a:ln>
        </p:spPr>
      </p:pic>
      <p:sp>
        <p:nvSpPr>
          <p:cNvPr id="26627" name="Text Box 3"/>
          <p:cNvSpPr txBox="1">
            <a:spLocks noChangeArrowheads="1"/>
          </p:cNvSpPr>
          <p:nvPr/>
        </p:nvSpPr>
        <p:spPr bwMode="auto">
          <a:xfrm>
            <a:off x="1660526" y="722313"/>
            <a:ext cx="184731" cy="369332"/>
          </a:xfrm>
          <a:prstGeom prst="rect">
            <a:avLst/>
          </a:prstGeom>
          <a:noFill/>
          <a:ln w="9525">
            <a:noFill/>
            <a:miter lim="800000"/>
            <a:headEnd/>
            <a:tailEnd/>
          </a:ln>
        </p:spPr>
        <p:txBody>
          <a:bodyPr wrap="none">
            <a:spAutoFit/>
          </a:bodyPr>
          <a:lstStyle/>
          <a:p>
            <a:endParaRPr lang="zh-CN" altLang="zh-CN"/>
          </a:p>
        </p:txBody>
      </p:sp>
      <p:pic>
        <p:nvPicPr>
          <p:cNvPr id="26628" name="Picture 24"/>
          <p:cNvPicPr>
            <a:picLocks noChangeAspect="1" noChangeArrowheads="1"/>
          </p:cNvPicPr>
          <p:nvPr/>
        </p:nvPicPr>
        <p:blipFill>
          <a:blip r:embed="rId4"/>
          <a:srcRect/>
          <a:stretch>
            <a:fillRect/>
          </a:stretch>
        </p:blipFill>
        <p:spPr bwMode="auto">
          <a:xfrm>
            <a:off x="0" y="119063"/>
            <a:ext cx="1143000" cy="366712"/>
          </a:xfrm>
          <a:prstGeom prst="rect">
            <a:avLst/>
          </a:prstGeom>
          <a:noFill/>
          <a:ln w="9525">
            <a:noFill/>
            <a:miter lim="800000"/>
            <a:headEnd/>
            <a:tailEnd/>
          </a:ln>
        </p:spPr>
      </p:pic>
      <p:sp>
        <p:nvSpPr>
          <p:cNvPr id="9" name="AutoShape 10"/>
          <p:cNvSpPr>
            <a:spLocks noChangeArrowheads="1"/>
          </p:cNvSpPr>
          <p:nvPr/>
        </p:nvSpPr>
        <p:spPr bwMode="gray">
          <a:xfrm>
            <a:off x="2209800" y="2819400"/>
            <a:ext cx="4954588" cy="903288"/>
          </a:xfrm>
          <a:prstGeom prst="roundRect">
            <a:avLst>
              <a:gd name="adj" fmla="val 16667"/>
            </a:avLst>
          </a:prstGeom>
          <a:gradFill rotWithShape="1">
            <a:gsLst>
              <a:gs pos="14000">
                <a:srgbClr val="FF6600">
                  <a:lumMod val="92000"/>
                </a:srgbClr>
              </a:gs>
              <a:gs pos="100000">
                <a:schemeClr val="bg1">
                  <a:lumMod val="95000"/>
                </a:schemeClr>
              </a:gs>
            </a:gsLst>
            <a:lin ang="5400000" scaled="1"/>
          </a:gradFill>
          <a:ln w="12700" algn="ctr">
            <a:solidFill>
              <a:schemeClr val="bg1"/>
            </a:solidFill>
            <a:round/>
            <a:headEnd/>
            <a:tailEnd/>
          </a:ln>
          <a:effectLst/>
          <a:extLst/>
        </p:spPr>
        <p:txBody>
          <a:bodyPr wrap="none" anchor="ctr"/>
          <a:lstStyle/>
          <a:p>
            <a:pPr algn="ctr">
              <a:defRPr/>
            </a:pPr>
            <a:r>
              <a:rPr lang="zh-CN" altLang="en-US" sz="2800" dirty="0">
                <a:solidFill>
                  <a:schemeClr val="bg1"/>
                </a:solidFill>
                <a:latin typeface="华文楷体" pitchFamily="2" charset="-122"/>
                <a:ea typeface="华文楷体" pitchFamily="2" charset="-122"/>
              </a:rPr>
              <a:t>五</a:t>
            </a:r>
            <a:r>
              <a:rPr lang="zh-CN" altLang="en-US" sz="2800" dirty="0" smtClean="0">
                <a:solidFill>
                  <a:schemeClr val="bg1"/>
                </a:solidFill>
                <a:latin typeface="华文楷体" pitchFamily="2" charset="-122"/>
                <a:ea typeface="华文楷体" pitchFamily="2" charset="-122"/>
              </a:rPr>
              <a:t>、大市场运营架构</a:t>
            </a:r>
            <a:endParaRPr lang="zh-CN" altLang="en-US" sz="2800" dirty="0">
              <a:solidFill>
                <a:schemeClr val="bg1"/>
              </a:solidFill>
              <a:latin typeface="华文楷体" pitchFamily="2" charset="-122"/>
              <a:ea typeface="华文楷体" pitchFamily="2" charset="-122"/>
            </a:endParaRPr>
          </a:p>
        </p:txBody>
      </p:sp>
      <p:sp>
        <p:nvSpPr>
          <p:cNvPr id="7" name="矩形 6"/>
          <p:cNvSpPr/>
          <p:nvPr/>
        </p:nvSpPr>
        <p:spPr>
          <a:xfrm>
            <a:off x="5539560" y="6095999"/>
            <a:ext cx="3491369" cy="584775"/>
          </a:xfrm>
          <a:prstGeom prst="rect">
            <a:avLst/>
          </a:prstGeom>
          <a:solidFill>
            <a:schemeClr val="bg1"/>
          </a:solidFill>
          <a:ln>
            <a:solidFill>
              <a:schemeClr val="bg1"/>
            </a:solidFill>
          </a:ln>
          <a:effectLst>
            <a:softEdge rad="635000"/>
          </a:effectLst>
        </p:spPr>
        <p:style>
          <a:lnRef idx="2">
            <a:schemeClr val="accent3">
              <a:shade val="50000"/>
            </a:schemeClr>
          </a:lnRef>
          <a:fillRef idx="1">
            <a:schemeClr val="accent3"/>
          </a:fillRef>
          <a:effectRef idx="0">
            <a:schemeClr val="accent3"/>
          </a:effectRef>
          <a:fontRef idx="minor">
            <a:schemeClr val="lt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a:r>
              <a:rPr lang="en-US" altLang="zh-CN" sz="3200" b="1" spc="50" dirty="0">
                <a:ln w="11430"/>
                <a:gradFill flip="none" rotWithShape="1">
                  <a:gsLst>
                    <a:gs pos="90000">
                      <a:srgbClr val="FF6600"/>
                    </a:gs>
                    <a:gs pos="37000">
                      <a:schemeClr val="tx2"/>
                    </a:gs>
                    <a:gs pos="12000">
                      <a:srgbClr val="FF6600"/>
                    </a:gs>
                  </a:gsLst>
                  <a:lin ang="10800000" scaled="1"/>
                  <a:tileRect/>
                </a:gradFill>
                <a:effectLst>
                  <a:glow rad="228600">
                    <a:schemeClr val="accent2">
                      <a:satMod val="175000"/>
                      <a:alpha val="40000"/>
                    </a:schemeClr>
                  </a:glow>
                  <a:outerShdw blurRad="76200" dist="50800" dir="5400000" algn="tl" rotWithShape="0">
                    <a:srgbClr val="000000">
                      <a:alpha val="65000"/>
                    </a:srgbClr>
                  </a:outerShdw>
                </a:effectLst>
                <a:latin typeface="Agency FB" pitchFamily="34" charset="0"/>
                <a:cs typeface="Times New Roman" pitchFamily="18" charset="0"/>
              </a:rPr>
              <a:t>www.nbjssc.org.cn</a:t>
            </a:r>
            <a:endParaRPr lang="zh-CN" altLang="en-US" sz="3200" b="1" spc="50" dirty="0">
              <a:ln w="11430"/>
              <a:gradFill flip="none" rotWithShape="1">
                <a:gsLst>
                  <a:gs pos="90000">
                    <a:srgbClr val="FF6600"/>
                  </a:gs>
                  <a:gs pos="37000">
                    <a:schemeClr val="tx2"/>
                  </a:gs>
                  <a:gs pos="12000">
                    <a:srgbClr val="FF6600"/>
                  </a:gs>
                </a:gsLst>
                <a:lin ang="10800000" scaled="1"/>
                <a:tileRect/>
              </a:gradFill>
              <a:effectLst>
                <a:glow rad="228600">
                  <a:schemeClr val="accent2">
                    <a:satMod val="175000"/>
                    <a:alpha val="40000"/>
                  </a:schemeClr>
                </a:glow>
                <a:outerShdw blurRad="76200" dist="50800" dir="5400000" algn="tl" rotWithShape="0">
                  <a:srgbClr val="000000">
                    <a:alpha val="65000"/>
                  </a:srgbClr>
                </a:outerShdw>
              </a:effectLst>
              <a:latin typeface="Agency FB" pitchFamily="34" charset="0"/>
            </a:endParaRPr>
          </a:p>
        </p:txBody>
      </p:sp>
    </p:spTree>
    <p:extLst>
      <p:ext uri="{BB962C8B-B14F-4D97-AF65-F5344CB8AC3E}">
        <p14:creationId xmlns:p14="http://schemas.microsoft.com/office/powerpoint/2010/main" val="2455791785"/>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1660526" y="722313"/>
            <a:ext cx="184731" cy="369332"/>
          </a:xfrm>
          <a:prstGeom prst="rect">
            <a:avLst/>
          </a:prstGeom>
          <a:noFill/>
          <a:ln w="9525">
            <a:noFill/>
            <a:miter lim="800000"/>
            <a:headEnd/>
            <a:tailEnd/>
          </a:ln>
        </p:spPr>
        <p:txBody>
          <a:bodyPr wrap="none">
            <a:spAutoFit/>
          </a:bodyPr>
          <a:lstStyle/>
          <a:p>
            <a:endParaRPr lang="zh-CN" altLang="zh-CN"/>
          </a:p>
        </p:txBody>
      </p:sp>
      <p:pic>
        <p:nvPicPr>
          <p:cNvPr id="22531" name="Picture 24"/>
          <p:cNvPicPr>
            <a:picLocks noChangeAspect="1" noChangeArrowheads="1"/>
          </p:cNvPicPr>
          <p:nvPr/>
        </p:nvPicPr>
        <p:blipFill>
          <a:blip r:embed="rId3"/>
          <a:srcRect/>
          <a:stretch>
            <a:fillRect/>
          </a:stretch>
        </p:blipFill>
        <p:spPr bwMode="auto">
          <a:xfrm>
            <a:off x="0" y="119063"/>
            <a:ext cx="1143000" cy="366712"/>
          </a:xfrm>
          <a:prstGeom prst="rect">
            <a:avLst/>
          </a:prstGeom>
          <a:noFill/>
          <a:ln w="9525">
            <a:noFill/>
            <a:miter lim="800000"/>
            <a:headEnd/>
            <a:tailEnd/>
          </a:ln>
        </p:spPr>
      </p:pic>
      <p:pic>
        <p:nvPicPr>
          <p:cNvPr id="22532" name="图片 6"/>
          <p:cNvPicPr>
            <a:picLocks noChangeAspect="1"/>
          </p:cNvPicPr>
          <p:nvPr/>
        </p:nvPicPr>
        <p:blipFill>
          <a:blip r:embed="rId4"/>
          <a:srcRect/>
          <a:stretch>
            <a:fillRect/>
          </a:stretch>
        </p:blipFill>
        <p:spPr bwMode="auto">
          <a:xfrm>
            <a:off x="152400" y="457200"/>
            <a:ext cx="8839200" cy="762000"/>
          </a:xfrm>
          <a:prstGeom prst="rect">
            <a:avLst/>
          </a:prstGeom>
          <a:noFill/>
          <a:ln w="9525">
            <a:noFill/>
            <a:miter lim="800000"/>
            <a:headEnd/>
            <a:tailEnd/>
          </a:ln>
        </p:spPr>
      </p:pic>
      <p:pic>
        <p:nvPicPr>
          <p:cNvPr id="22533" name="图片 4"/>
          <p:cNvPicPr>
            <a:picLocks noChangeAspect="1"/>
          </p:cNvPicPr>
          <p:nvPr/>
        </p:nvPicPr>
        <p:blipFill>
          <a:blip r:embed="rId5"/>
          <a:srcRect/>
          <a:stretch>
            <a:fillRect/>
          </a:stretch>
        </p:blipFill>
        <p:spPr bwMode="auto">
          <a:xfrm>
            <a:off x="457200" y="1066801"/>
            <a:ext cx="8153400" cy="523875"/>
          </a:xfrm>
          <a:prstGeom prst="rect">
            <a:avLst/>
          </a:prstGeom>
          <a:noFill/>
          <a:ln w="9525">
            <a:noFill/>
            <a:miter lim="800000"/>
            <a:headEnd/>
            <a:tailEnd/>
          </a:ln>
        </p:spPr>
      </p:pic>
      <p:sp>
        <p:nvSpPr>
          <p:cNvPr id="22534" name="TextBox 1"/>
          <p:cNvSpPr txBox="1">
            <a:spLocks noChangeArrowheads="1"/>
          </p:cNvSpPr>
          <p:nvPr/>
        </p:nvSpPr>
        <p:spPr bwMode="auto">
          <a:xfrm>
            <a:off x="533400" y="1066801"/>
            <a:ext cx="5867400" cy="523220"/>
          </a:xfrm>
          <a:prstGeom prst="rect">
            <a:avLst/>
          </a:prstGeom>
          <a:noFill/>
          <a:ln w="9525">
            <a:noFill/>
            <a:miter lim="800000"/>
            <a:headEnd/>
            <a:tailEnd/>
          </a:ln>
        </p:spPr>
        <p:txBody>
          <a:bodyPr>
            <a:spAutoFit/>
          </a:bodyPr>
          <a:lstStyle/>
          <a:p>
            <a:r>
              <a:rPr lang="zh-CN" altLang="en-US" sz="2800" dirty="0" smtClean="0">
                <a:solidFill>
                  <a:schemeClr val="bg1"/>
                </a:solidFill>
                <a:latin typeface="华文楷体"/>
                <a:ea typeface="华文楷体"/>
                <a:cs typeface="华文楷体"/>
              </a:rPr>
              <a:t>大市场运营架构</a:t>
            </a:r>
            <a:endParaRPr lang="zh-CN" altLang="en-US" sz="2800" dirty="0">
              <a:solidFill>
                <a:schemeClr val="bg1"/>
              </a:solidFill>
              <a:latin typeface="华文楷体"/>
              <a:ea typeface="华文楷体"/>
              <a:cs typeface="华文楷体"/>
            </a:endParaRPr>
          </a:p>
        </p:txBody>
      </p:sp>
      <p:pic>
        <p:nvPicPr>
          <p:cNvPr id="22535" name="Picture 2"/>
          <p:cNvPicPr>
            <a:picLocks noChangeAspect="1" noChangeArrowheads="1"/>
          </p:cNvPicPr>
          <p:nvPr/>
        </p:nvPicPr>
        <p:blipFill>
          <a:blip r:embed="rId6"/>
          <a:srcRect/>
          <a:stretch>
            <a:fillRect/>
          </a:stretch>
        </p:blipFill>
        <p:spPr bwMode="auto">
          <a:xfrm>
            <a:off x="152400" y="76201"/>
            <a:ext cx="838200" cy="825500"/>
          </a:xfrm>
          <a:prstGeom prst="rect">
            <a:avLst/>
          </a:prstGeom>
          <a:noFill/>
          <a:ln w="9525">
            <a:noFill/>
            <a:miter lim="800000"/>
            <a:headEnd/>
            <a:tailEnd/>
          </a:ln>
        </p:spPr>
      </p:pic>
      <p:pic>
        <p:nvPicPr>
          <p:cNvPr id="22536" name="Picture 3"/>
          <p:cNvPicPr>
            <a:picLocks noChangeAspect="1" noChangeArrowheads="1"/>
          </p:cNvPicPr>
          <p:nvPr/>
        </p:nvPicPr>
        <p:blipFill>
          <a:blip r:embed="rId7"/>
          <a:srcRect/>
          <a:stretch>
            <a:fillRect/>
          </a:stretch>
        </p:blipFill>
        <p:spPr bwMode="auto">
          <a:xfrm>
            <a:off x="914400" y="76200"/>
            <a:ext cx="3505200" cy="795339"/>
          </a:xfrm>
          <a:prstGeom prst="rect">
            <a:avLst/>
          </a:prstGeom>
          <a:noFill/>
          <a:ln w="9525">
            <a:noFill/>
            <a:miter lim="800000"/>
            <a:headEnd/>
            <a:tailEnd/>
          </a:ln>
        </p:spPr>
      </p:pic>
      <p:sp>
        <p:nvSpPr>
          <p:cNvPr id="12" name="矩形 11"/>
          <p:cNvSpPr/>
          <p:nvPr/>
        </p:nvSpPr>
        <p:spPr>
          <a:xfrm>
            <a:off x="5539560" y="6095999"/>
            <a:ext cx="3491369" cy="584775"/>
          </a:xfrm>
          <a:prstGeom prst="rect">
            <a:avLst/>
          </a:prstGeom>
          <a:solidFill>
            <a:schemeClr val="bg1"/>
          </a:solidFill>
          <a:ln>
            <a:solidFill>
              <a:schemeClr val="bg1"/>
            </a:solidFill>
          </a:ln>
          <a:effectLst>
            <a:softEdge rad="635000"/>
          </a:effectLst>
        </p:spPr>
        <p:style>
          <a:lnRef idx="2">
            <a:schemeClr val="accent3">
              <a:shade val="50000"/>
            </a:schemeClr>
          </a:lnRef>
          <a:fillRef idx="1">
            <a:schemeClr val="accent3"/>
          </a:fillRef>
          <a:effectRef idx="0">
            <a:schemeClr val="accent3"/>
          </a:effectRef>
          <a:fontRef idx="minor">
            <a:schemeClr val="lt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a:r>
              <a:rPr lang="en-US" altLang="zh-CN" sz="3200" b="1" spc="50" dirty="0">
                <a:ln w="11430"/>
                <a:gradFill flip="none" rotWithShape="1">
                  <a:gsLst>
                    <a:gs pos="90000">
                      <a:srgbClr val="FF6600"/>
                    </a:gs>
                    <a:gs pos="37000">
                      <a:schemeClr val="tx2"/>
                    </a:gs>
                    <a:gs pos="12000">
                      <a:srgbClr val="FF6600"/>
                    </a:gs>
                  </a:gsLst>
                  <a:lin ang="10800000" scaled="1"/>
                  <a:tileRect/>
                </a:gradFill>
                <a:effectLst>
                  <a:glow rad="228600">
                    <a:schemeClr val="accent2">
                      <a:satMod val="175000"/>
                      <a:alpha val="40000"/>
                    </a:schemeClr>
                  </a:glow>
                  <a:outerShdw blurRad="76200" dist="50800" dir="5400000" algn="tl" rotWithShape="0">
                    <a:srgbClr val="000000">
                      <a:alpha val="65000"/>
                    </a:srgbClr>
                  </a:outerShdw>
                </a:effectLst>
                <a:latin typeface="Agency FB" pitchFamily="34" charset="0"/>
                <a:cs typeface="Times New Roman" pitchFamily="18" charset="0"/>
              </a:rPr>
              <a:t>www.nbjssc.org.cn</a:t>
            </a:r>
            <a:endParaRPr lang="zh-CN" altLang="en-US" sz="3200" b="1" spc="50" dirty="0">
              <a:ln w="11430"/>
              <a:gradFill flip="none" rotWithShape="1">
                <a:gsLst>
                  <a:gs pos="90000">
                    <a:srgbClr val="FF6600"/>
                  </a:gs>
                  <a:gs pos="37000">
                    <a:schemeClr val="tx2"/>
                  </a:gs>
                  <a:gs pos="12000">
                    <a:srgbClr val="FF6600"/>
                  </a:gs>
                </a:gsLst>
                <a:lin ang="10800000" scaled="1"/>
                <a:tileRect/>
              </a:gradFill>
              <a:effectLst>
                <a:glow rad="228600">
                  <a:schemeClr val="accent2">
                    <a:satMod val="175000"/>
                    <a:alpha val="40000"/>
                  </a:schemeClr>
                </a:glow>
                <a:outerShdw blurRad="76200" dist="50800" dir="5400000" algn="tl" rotWithShape="0">
                  <a:srgbClr val="000000">
                    <a:alpha val="65000"/>
                  </a:srgbClr>
                </a:outerShdw>
              </a:effectLst>
              <a:latin typeface="Agency FB" pitchFamily="34" charset="0"/>
            </a:endParaRPr>
          </a:p>
        </p:txBody>
      </p:sp>
      <p:sp>
        <p:nvSpPr>
          <p:cNvPr id="13" name="TextBox 12"/>
          <p:cNvSpPr txBox="1"/>
          <p:nvPr/>
        </p:nvSpPr>
        <p:spPr>
          <a:xfrm>
            <a:off x="457200" y="1676400"/>
            <a:ext cx="8153400" cy="584775"/>
          </a:xfrm>
          <a:prstGeom prst="rect">
            <a:avLst/>
          </a:prstGeom>
          <a:noFill/>
        </p:spPr>
        <p:txBody>
          <a:bodyPr wrap="square" rtlCol="0">
            <a:spAutoFit/>
          </a:bodyPr>
          <a:lstStyle/>
          <a:p>
            <a:r>
              <a:rPr lang="en-US" altLang="zh-CN" sz="3200" dirty="0" smtClean="0">
                <a:latin typeface="黑体" panose="02010609060101010101" pitchFamily="49" charset="-122"/>
                <a:ea typeface="黑体" panose="02010609060101010101" pitchFamily="49" charset="-122"/>
              </a:rPr>
              <a:t>1</a:t>
            </a:r>
            <a:r>
              <a:rPr lang="zh-CN" altLang="en-US" sz="3200" dirty="0" smtClean="0">
                <a:latin typeface="黑体" panose="02010609060101010101" pitchFamily="49" charset="-122"/>
                <a:ea typeface="黑体" panose="02010609060101010101" pitchFamily="49" charset="-122"/>
              </a:rPr>
              <a:t>、运营团队</a:t>
            </a:r>
            <a:endParaRPr lang="en-US" altLang="zh-CN" sz="3200" dirty="0" smtClean="0">
              <a:latin typeface="黑体" panose="02010609060101010101" pitchFamily="49" charset="-122"/>
              <a:ea typeface="黑体" panose="02010609060101010101" pitchFamily="49" charset="-122"/>
            </a:endParaRPr>
          </a:p>
        </p:txBody>
      </p:sp>
      <p:sp>
        <p:nvSpPr>
          <p:cNvPr id="14" name="TextBox 13"/>
          <p:cNvSpPr txBox="1"/>
          <p:nvPr/>
        </p:nvSpPr>
        <p:spPr>
          <a:xfrm>
            <a:off x="609600" y="2438400"/>
            <a:ext cx="8153400" cy="2862322"/>
          </a:xfrm>
          <a:prstGeom prst="rect">
            <a:avLst/>
          </a:prstGeom>
          <a:noFill/>
        </p:spPr>
        <p:txBody>
          <a:bodyPr wrap="square" rtlCol="0">
            <a:spAutoFit/>
          </a:bodyPr>
          <a:lstStyle/>
          <a:p>
            <a:pPr marL="457200" lvl="0" indent="-457200">
              <a:buFont typeface="Wingdings" panose="05000000000000000000" pitchFamily="2" charset="2"/>
              <a:buChar char="Ø"/>
            </a:pPr>
            <a:r>
              <a:rPr lang="zh-CN" altLang="zh-CN" sz="3000" dirty="0" smtClean="0">
                <a:latin typeface="华文楷体" panose="02010600040101010101" pitchFamily="2" charset="-122"/>
                <a:ea typeface="华文楷体" panose="02010600040101010101" pitchFamily="2" charset="-122"/>
              </a:rPr>
              <a:t>核心</a:t>
            </a:r>
            <a:r>
              <a:rPr lang="zh-CN" altLang="zh-CN" sz="3000" dirty="0">
                <a:latin typeface="华文楷体" panose="02010600040101010101" pitchFamily="2" charset="-122"/>
                <a:ea typeface="华文楷体" panose="02010600040101010101" pitchFamily="2" charset="-122"/>
              </a:rPr>
              <a:t>团队</a:t>
            </a:r>
            <a:r>
              <a:rPr lang="zh-CN" altLang="zh-CN" sz="3000" dirty="0" smtClean="0">
                <a:latin typeface="华文楷体" panose="02010600040101010101" pitchFamily="2" charset="-122"/>
                <a:ea typeface="华文楷体" panose="02010600040101010101" pitchFamily="2" charset="-122"/>
              </a:rPr>
              <a:t>。</a:t>
            </a:r>
            <a:endParaRPr lang="en-US" altLang="zh-CN" sz="3000" dirty="0" smtClean="0">
              <a:latin typeface="华文楷体" panose="02010600040101010101" pitchFamily="2" charset="-122"/>
              <a:ea typeface="华文楷体" panose="02010600040101010101" pitchFamily="2" charset="-122"/>
            </a:endParaRPr>
          </a:p>
          <a:p>
            <a:pPr lvl="0"/>
            <a:r>
              <a:rPr lang="zh-CN" altLang="zh-CN" sz="3000" dirty="0" smtClean="0">
                <a:latin typeface="华文楷体" panose="02010600040101010101" pitchFamily="2" charset="-122"/>
                <a:ea typeface="华文楷体" panose="02010600040101010101" pitchFamily="2" charset="-122"/>
              </a:rPr>
              <a:t>以</a:t>
            </a:r>
            <a:r>
              <a:rPr lang="zh-CN" altLang="en-US" sz="3000" dirty="0" smtClean="0">
                <a:latin typeface="华文楷体" panose="02010600040101010101" pitchFamily="2" charset="-122"/>
                <a:ea typeface="华文楷体" panose="02010600040101010101" pitchFamily="2" charset="-122"/>
              </a:rPr>
              <a:t>“</a:t>
            </a:r>
            <a:r>
              <a:rPr lang="zh-CN" altLang="zh-CN" sz="3000" dirty="0">
                <a:latin typeface="华文楷体" panose="02010600040101010101" pitchFamily="2" charset="-122"/>
                <a:ea typeface="华文楷体" panose="02010600040101010101" pitchFamily="2" charset="-122"/>
              </a:rPr>
              <a:t>宁波生力科技服务中心</a:t>
            </a:r>
            <a:r>
              <a:rPr lang="zh-CN" altLang="en-US" sz="3000" dirty="0" smtClean="0">
                <a:latin typeface="华文楷体" panose="02010600040101010101" pitchFamily="2" charset="-122"/>
                <a:ea typeface="华文楷体" panose="02010600040101010101" pitchFamily="2" charset="-122"/>
              </a:rPr>
              <a:t>”</a:t>
            </a:r>
            <a:r>
              <a:rPr lang="zh-CN" altLang="zh-CN" sz="3000" dirty="0" smtClean="0">
                <a:latin typeface="华文楷体" panose="02010600040101010101" pitchFamily="2" charset="-122"/>
                <a:ea typeface="华文楷体" panose="02010600040101010101" pitchFamily="2" charset="-122"/>
              </a:rPr>
              <a:t> 为</a:t>
            </a:r>
            <a:r>
              <a:rPr lang="zh-CN" altLang="zh-CN" sz="3000" dirty="0">
                <a:latin typeface="华文楷体" panose="02010600040101010101" pitchFamily="2" charset="-122"/>
                <a:ea typeface="华文楷体" panose="02010600040101010101" pitchFamily="2" charset="-122"/>
              </a:rPr>
              <a:t>核心，联合</a:t>
            </a:r>
            <a:r>
              <a:rPr lang="en-US" altLang="zh-CN" sz="3000" dirty="0">
                <a:latin typeface="华文楷体" panose="02010600040101010101" pitchFamily="2" charset="-122"/>
                <a:ea typeface="华文楷体" panose="02010600040101010101" pitchFamily="2" charset="-122"/>
              </a:rPr>
              <a:t>12</a:t>
            </a:r>
            <a:r>
              <a:rPr lang="zh-CN" altLang="zh-CN" sz="3000" dirty="0">
                <a:latin typeface="华文楷体" panose="02010600040101010101" pitchFamily="2" charset="-122"/>
                <a:ea typeface="华文楷体" panose="02010600040101010101" pitchFamily="2" charset="-122"/>
              </a:rPr>
              <a:t>个县（市）区分市场，</a:t>
            </a:r>
            <a:r>
              <a:rPr lang="en-US" altLang="zh-CN" sz="3000" dirty="0">
                <a:latin typeface="华文楷体" panose="02010600040101010101" pitchFamily="2" charset="-122"/>
                <a:ea typeface="华文楷体" panose="02010600040101010101" pitchFamily="2" charset="-122"/>
              </a:rPr>
              <a:t>8</a:t>
            </a:r>
            <a:r>
              <a:rPr lang="zh-CN" altLang="zh-CN" sz="3000" dirty="0">
                <a:latin typeface="华文楷体" panose="02010600040101010101" pitchFamily="2" charset="-122"/>
                <a:ea typeface="华文楷体" panose="02010600040101010101" pitchFamily="2" charset="-122"/>
              </a:rPr>
              <a:t>个行业协会（中介机构）等合作伙伴，</a:t>
            </a:r>
            <a:r>
              <a:rPr lang="en-US" altLang="zh-CN" sz="3000" dirty="0">
                <a:latin typeface="华文楷体" panose="02010600040101010101" pitchFamily="2" charset="-122"/>
                <a:ea typeface="华文楷体" panose="02010600040101010101" pitchFamily="2" charset="-122"/>
              </a:rPr>
              <a:t>N</a:t>
            </a:r>
            <a:r>
              <a:rPr lang="zh-CN" altLang="zh-CN" sz="3000" dirty="0">
                <a:latin typeface="华文楷体" panose="02010600040101010101" pitchFamily="2" charset="-122"/>
                <a:ea typeface="华文楷体" panose="02010600040101010101" pitchFamily="2" charset="-122"/>
              </a:rPr>
              <a:t>家技术转移团队，搭建“</a:t>
            </a:r>
            <a:r>
              <a:rPr lang="en-US" altLang="zh-CN" sz="3000" dirty="0">
                <a:latin typeface="华文楷体" panose="02010600040101010101" pitchFamily="2" charset="-122"/>
                <a:ea typeface="华文楷体" panose="02010600040101010101" pitchFamily="2" charset="-122"/>
              </a:rPr>
              <a:t>1+12+8+N</a:t>
            </a:r>
            <a:r>
              <a:rPr lang="zh-CN" altLang="zh-CN" sz="3000" dirty="0">
                <a:latin typeface="华文楷体" panose="02010600040101010101" pitchFamily="2" charset="-122"/>
                <a:ea typeface="华文楷体" panose="02010600040101010101" pitchFamily="2" charset="-122"/>
              </a:rPr>
              <a:t>”联管模式，为企业提供精准的对接服务。</a:t>
            </a:r>
            <a:endParaRPr lang="en-US" altLang="zh-CN" sz="3000" dirty="0">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7175845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1660526" y="722313"/>
            <a:ext cx="184731" cy="369332"/>
          </a:xfrm>
          <a:prstGeom prst="rect">
            <a:avLst/>
          </a:prstGeom>
          <a:noFill/>
          <a:ln w="9525">
            <a:noFill/>
            <a:miter lim="800000"/>
            <a:headEnd/>
            <a:tailEnd/>
          </a:ln>
        </p:spPr>
        <p:txBody>
          <a:bodyPr wrap="none">
            <a:spAutoFit/>
          </a:bodyPr>
          <a:lstStyle/>
          <a:p>
            <a:endParaRPr lang="zh-CN" altLang="zh-CN"/>
          </a:p>
        </p:txBody>
      </p:sp>
      <p:pic>
        <p:nvPicPr>
          <p:cNvPr id="22531" name="Picture 24"/>
          <p:cNvPicPr>
            <a:picLocks noChangeAspect="1" noChangeArrowheads="1"/>
          </p:cNvPicPr>
          <p:nvPr/>
        </p:nvPicPr>
        <p:blipFill>
          <a:blip r:embed="rId3"/>
          <a:srcRect/>
          <a:stretch>
            <a:fillRect/>
          </a:stretch>
        </p:blipFill>
        <p:spPr bwMode="auto">
          <a:xfrm>
            <a:off x="0" y="119063"/>
            <a:ext cx="1143000" cy="366712"/>
          </a:xfrm>
          <a:prstGeom prst="rect">
            <a:avLst/>
          </a:prstGeom>
          <a:noFill/>
          <a:ln w="9525">
            <a:noFill/>
            <a:miter lim="800000"/>
            <a:headEnd/>
            <a:tailEnd/>
          </a:ln>
        </p:spPr>
      </p:pic>
      <p:pic>
        <p:nvPicPr>
          <p:cNvPr id="22532" name="图片 6"/>
          <p:cNvPicPr>
            <a:picLocks noChangeAspect="1"/>
          </p:cNvPicPr>
          <p:nvPr/>
        </p:nvPicPr>
        <p:blipFill>
          <a:blip r:embed="rId4"/>
          <a:srcRect/>
          <a:stretch>
            <a:fillRect/>
          </a:stretch>
        </p:blipFill>
        <p:spPr bwMode="auto">
          <a:xfrm>
            <a:off x="152400" y="457200"/>
            <a:ext cx="8839200" cy="762000"/>
          </a:xfrm>
          <a:prstGeom prst="rect">
            <a:avLst/>
          </a:prstGeom>
          <a:noFill/>
          <a:ln w="9525">
            <a:noFill/>
            <a:miter lim="800000"/>
            <a:headEnd/>
            <a:tailEnd/>
          </a:ln>
        </p:spPr>
      </p:pic>
      <p:pic>
        <p:nvPicPr>
          <p:cNvPr id="22533" name="图片 4"/>
          <p:cNvPicPr>
            <a:picLocks noChangeAspect="1"/>
          </p:cNvPicPr>
          <p:nvPr/>
        </p:nvPicPr>
        <p:blipFill>
          <a:blip r:embed="rId5"/>
          <a:srcRect/>
          <a:stretch>
            <a:fillRect/>
          </a:stretch>
        </p:blipFill>
        <p:spPr bwMode="auto">
          <a:xfrm>
            <a:off x="457200" y="1066801"/>
            <a:ext cx="8153400" cy="523875"/>
          </a:xfrm>
          <a:prstGeom prst="rect">
            <a:avLst/>
          </a:prstGeom>
          <a:noFill/>
          <a:ln w="9525">
            <a:noFill/>
            <a:miter lim="800000"/>
            <a:headEnd/>
            <a:tailEnd/>
          </a:ln>
        </p:spPr>
      </p:pic>
      <p:sp>
        <p:nvSpPr>
          <p:cNvPr id="22534" name="TextBox 1"/>
          <p:cNvSpPr txBox="1">
            <a:spLocks noChangeArrowheads="1"/>
          </p:cNvSpPr>
          <p:nvPr/>
        </p:nvSpPr>
        <p:spPr bwMode="auto">
          <a:xfrm>
            <a:off x="533400" y="1066801"/>
            <a:ext cx="5867400" cy="523220"/>
          </a:xfrm>
          <a:prstGeom prst="rect">
            <a:avLst/>
          </a:prstGeom>
          <a:noFill/>
          <a:ln w="9525">
            <a:noFill/>
            <a:miter lim="800000"/>
            <a:headEnd/>
            <a:tailEnd/>
          </a:ln>
        </p:spPr>
        <p:txBody>
          <a:bodyPr>
            <a:spAutoFit/>
          </a:bodyPr>
          <a:lstStyle/>
          <a:p>
            <a:r>
              <a:rPr lang="zh-CN" altLang="en-US" sz="2800" dirty="0" smtClean="0">
                <a:solidFill>
                  <a:schemeClr val="bg1"/>
                </a:solidFill>
                <a:latin typeface="华文楷体"/>
                <a:ea typeface="华文楷体"/>
                <a:cs typeface="华文楷体"/>
              </a:rPr>
              <a:t>大市场运营架构</a:t>
            </a:r>
            <a:endParaRPr lang="zh-CN" altLang="en-US" sz="2800" dirty="0">
              <a:solidFill>
                <a:schemeClr val="bg1"/>
              </a:solidFill>
              <a:latin typeface="华文楷体"/>
              <a:ea typeface="华文楷体"/>
              <a:cs typeface="华文楷体"/>
            </a:endParaRPr>
          </a:p>
        </p:txBody>
      </p:sp>
      <p:pic>
        <p:nvPicPr>
          <p:cNvPr id="22535" name="Picture 2"/>
          <p:cNvPicPr>
            <a:picLocks noChangeAspect="1" noChangeArrowheads="1"/>
          </p:cNvPicPr>
          <p:nvPr/>
        </p:nvPicPr>
        <p:blipFill>
          <a:blip r:embed="rId6"/>
          <a:srcRect/>
          <a:stretch>
            <a:fillRect/>
          </a:stretch>
        </p:blipFill>
        <p:spPr bwMode="auto">
          <a:xfrm>
            <a:off x="152400" y="76201"/>
            <a:ext cx="838200" cy="825500"/>
          </a:xfrm>
          <a:prstGeom prst="rect">
            <a:avLst/>
          </a:prstGeom>
          <a:noFill/>
          <a:ln w="9525">
            <a:noFill/>
            <a:miter lim="800000"/>
            <a:headEnd/>
            <a:tailEnd/>
          </a:ln>
        </p:spPr>
      </p:pic>
      <p:pic>
        <p:nvPicPr>
          <p:cNvPr id="22536" name="Picture 3"/>
          <p:cNvPicPr>
            <a:picLocks noChangeAspect="1" noChangeArrowheads="1"/>
          </p:cNvPicPr>
          <p:nvPr/>
        </p:nvPicPr>
        <p:blipFill>
          <a:blip r:embed="rId7"/>
          <a:srcRect/>
          <a:stretch>
            <a:fillRect/>
          </a:stretch>
        </p:blipFill>
        <p:spPr bwMode="auto">
          <a:xfrm>
            <a:off x="914400" y="76200"/>
            <a:ext cx="3505200" cy="795339"/>
          </a:xfrm>
          <a:prstGeom prst="rect">
            <a:avLst/>
          </a:prstGeom>
          <a:noFill/>
          <a:ln w="9525">
            <a:noFill/>
            <a:miter lim="800000"/>
            <a:headEnd/>
            <a:tailEnd/>
          </a:ln>
        </p:spPr>
      </p:pic>
      <p:sp>
        <p:nvSpPr>
          <p:cNvPr id="12" name="矩形 11"/>
          <p:cNvSpPr/>
          <p:nvPr/>
        </p:nvSpPr>
        <p:spPr>
          <a:xfrm>
            <a:off x="5539560" y="6095999"/>
            <a:ext cx="3491369" cy="584775"/>
          </a:xfrm>
          <a:prstGeom prst="rect">
            <a:avLst/>
          </a:prstGeom>
          <a:solidFill>
            <a:schemeClr val="bg1"/>
          </a:solidFill>
          <a:ln>
            <a:solidFill>
              <a:schemeClr val="bg1"/>
            </a:solidFill>
          </a:ln>
          <a:effectLst>
            <a:softEdge rad="635000"/>
          </a:effectLst>
        </p:spPr>
        <p:style>
          <a:lnRef idx="2">
            <a:schemeClr val="accent3">
              <a:shade val="50000"/>
            </a:schemeClr>
          </a:lnRef>
          <a:fillRef idx="1">
            <a:schemeClr val="accent3"/>
          </a:fillRef>
          <a:effectRef idx="0">
            <a:schemeClr val="accent3"/>
          </a:effectRef>
          <a:fontRef idx="minor">
            <a:schemeClr val="lt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a:r>
              <a:rPr lang="en-US" altLang="zh-CN" sz="3200" b="1" spc="50" dirty="0">
                <a:ln w="11430"/>
                <a:gradFill flip="none" rotWithShape="1">
                  <a:gsLst>
                    <a:gs pos="90000">
                      <a:srgbClr val="FF6600"/>
                    </a:gs>
                    <a:gs pos="37000">
                      <a:schemeClr val="tx2"/>
                    </a:gs>
                    <a:gs pos="12000">
                      <a:srgbClr val="FF6600"/>
                    </a:gs>
                  </a:gsLst>
                  <a:lin ang="10800000" scaled="1"/>
                  <a:tileRect/>
                </a:gradFill>
                <a:effectLst>
                  <a:glow rad="228600">
                    <a:schemeClr val="accent2">
                      <a:satMod val="175000"/>
                      <a:alpha val="40000"/>
                    </a:schemeClr>
                  </a:glow>
                  <a:outerShdw blurRad="76200" dist="50800" dir="5400000" algn="tl" rotWithShape="0">
                    <a:srgbClr val="000000">
                      <a:alpha val="65000"/>
                    </a:srgbClr>
                  </a:outerShdw>
                </a:effectLst>
                <a:latin typeface="Agency FB" pitchFamily="34" charset="0"/>
                <a:cs typeface="Times New Roman" pitchFamily="18" charset="0"/>
              </a:rPr>
              <a:t>www.nbjssc.org.cn</a:t>
            </a:r>
            <a:endParaRPr lang="zh-CN" altLang="en-US" sz="3200" b="1" spc="50" dirty="0">
              <a:ln w="11430"/>
              <a:gradFill flip="none" rotWithShape="1">
                <a:gsLst>
                  <a:gs pos="90000">
                    <a:srgbClr val="FF6600"/>
                  </a:gs>
                  <a:gs pos="37000">
                    <a:schemeClr val="tx2"/>
                  </a:gs>
                  <a:gs pos="12000">
                    <a:srgbClr val="FF6600"/>
                  </a:gs>
                </a:gsLst>
                <a:lin ang="10800000" scaled="1"/>
                <a:tileRect/>
              </a:gradFill>
              <a:effectLst>
                <a:glow rad="228600">
                  <a:schemeClr val="accent2">
                    <a:satMod val="175000"/>
                    <a:alpha val="40000"/>
                  </a:schemeClr>
                </a:glow>
                <a:outerShdw blurRad="76200" dist="50800" dir="5400000" algn="tl" rotWithShape="0">
                  <a:srgbClr val="000000">
                    <a:alpha val="65000"/>
                  </a:srgbClr>
                </a:outerShdw>
              </a:effectLst>
              <a:latin typeface="Agency FB" pitchFamily="34" charset="0"/>
            </a:endParaRPr>
          </a:p>
        </p:txBody>
      </p:sp>
      <p:pic>
        <p:nvPicPr>
          <p:cNvPr id="16" name="Picture 2"/>
          <p:cNvPicPr>
            <a:picLocks noChangeAspect="1" noChangeArrowheads="1"/>
          </p:cNvPicPr>
          <p:nvPr/>
        </p:nvPicPr>
        <p:blipFill>
          <a:blip r:embed="rId8"/>
          <a:srcRect/>
          <a:stretch>
            <a:fillRect/>
          </a:stretch>
        </p:blipFill>
        <p:spPr bwMode="auto">
          <a:xfrm>
            <a:off x="2819400" y="1676400"/>
            <a:ext cx="6019800" cy="4724400"/>
          </a:xfrm>
          <a:prstGeom prst="rect">
            <a:avLst/>
          </a:prstGeom>
          <a:noFill/>
          <a:ln w="9525">
            <a:noFill/>
            <a:miter lim="800000"/>
            <a:headEnd/>
            <a:tailEnd/>
          </a:ln>
        </p:spPr>
      </p:pic>
      <p:sp>
        <p:nvSpPr>
          <p:cNvPr id="15" name="TextBox 14"/>
          <p:cNvSpPr txBox="1"/>
          <p:nvPr/>
        </p:nvSpPr>
        <p:spPr>
          <a:xfrm>
            <a:off x="495300" y="1676400"/>
            <a:ext cx="8153400" cy="553998"/>
          </a:xfrm>
          <a:prstGeom prst="rect">
            <a:avLst/>
          </a:prstGeom>
          <a:noFill/>
        </p:spPr>
        <p:txBody>
          <a:bodyPr wrap="square" rtlCol="0">
            <a:spAutoFit/>
          </a:bodyPr>
          <a:lstStyle/>
          <a:p>
            <a:pPr marL="457200" lvl="0" indent="-457200">
              <a:buFont typeface="Wingdings" panose="05000000000000000000" pitchFamily="2" charset="2"/>
              <a:buChar char="Ø"/>
            </a:pPr>
            <a:r>
              <a:rPr lang="zh-CN" altLang="en-US" sz="3000" dirty="0" smtClean="0">
                <a:latin typeface="华文楷体" panose="02010600040101010101" pitchFamily="2" charset="-122"/>
                <a:ea typeface="华文楷体" panose="02010600040101010101" pitchFamily="2" charset="-122"/>
              </a:rPr>
              <a:t>技术转移联盟</a:t>
            </a:r>
            <a:endParaRPr lang="en-US" altLang="zh-CN" sz="3000" dirty="0">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2864858571"/>
      </p:ext>
    </p:extLst>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8"/>
          <p:cNvPicPr>
            <a:picLocks noChangeAspect="1" noChangeArrowheads="1"/>
          </p:cNvPicPr>
          <p:nvPr/>
        </p:nvPicPr>
        <p:blipFill>
          <a:blip r:embed="rId3"/>
          <a:srcRect/>
          <a:stretch>
            <a:fillRect/>
          </a:stretch>
        </p:blipFill>
        <p:spPr bwMode="auto">
          <a:xfrm>
            <a:off x="152400" y="450851"/>
            <a:ext cx="8915400" cy="847725"/>
          </a:xfrm>
          <a:prstGeom prst="rect">
            <a:avLst/>
          </a:prstGeom>
          <a:noFill/>
          <a:ln w="9525">
            <a:noFill/>
            <a:miter lim="800000"/>
            <a:headEnd/>
            <a:tailEnd/>
          </a:ln>
        </p:spPr>
      </p:pic>
      <p:sp>
        <p:nvSpPr>
          <p:cNvPr id="18435" name="Text Box 3"/>
          <p:cNvSpPr txBox="1">
            <a:spLocks noChangeArrowheads="1"/>
          </p:cNvSpPr>
          <p:nvPr/>
        </p:nvSpPr>
        <p:spPr bwMode="auto">
          <a:xfrm>
            <a:off x="1660526" y="722313"/>
            <a:ext cx="184731" cy="369332"/>
          </a:xfrm>
          <a:prstGeom prst="rect">
            <a:avLst/>
          </a:prstGeom>
          <a:noFill/>
          <a:ln w="9525">
            <a:noFill/>
            <a:miter lim="800000"/>
            <a:headEnd/>
            <a:tailEnd/>
          </a:ln>
        </p:spPr>
        <p:txBody>
          <a:bodyPr wrap="none">
            <a:spAutoFit/>
          </a:bodyPr>
          <a:lstStyle/>
          <a:p>
            <a:endParaRPr lang="zh-CN" altLang="zh-CN"/>
          </a:p>
        </p:txBody>
      </p:sp>
      <p:grpSp>
        <p:nvGrpSpPr>
          <p:cNvPr id="18436" name="组合 7"/>
          <p:cNvGrpSpPr>
            <a:grpSpLocks/>
          </p:cNvGrpSpPr>
          <p:nvPr/>
        </p:nvGrpSpPr>
        <p:grpSpPr bwMode="auto">
          <a:xfrm>
            <a:off x="2209800" y="2724149"/>
            <a:ext cx="4954588" cy="998539"/>
            <a:chOff x="2473411" y="2724150"/>
            <a:chExt cx="4419600" cy="998538"/>
          </a:xfrm>
        </p:grpSpPr>
        <p:sp>
          <p:nvSpPr>
            <p:cNvPr id="79877" name="AutoShape 5"/>
            <p:cNvSpPr>
              <a:spLocks noChangeArrowheads="1"/>
            </p:cNvSpPr>
            <p:nvPr/>
          </p:nvSpPr>
          <p:spPr bwMode="gray">
            <a:xfrm>
              <a:off x="2473411" y="2724150"/>
              <a:ext cx="4419600" cy="998538"/>
            </a:xfrm>
            <a:prstGeom prst="roundRect">
              <a:avLst>
                <a:gd name="adj" fmla="val 16667"/>
              </a:avLst>
            </a:prstGeom>
            <a:gradFill flip="none" rotWithShape="1">
              <a:gsLst>
                <a:gs pos="18000">
                  <a:schemeClr val="accent2"/>
                </a:gs>
                <a:gs pos="100000">
                  <a:schemeClr val="accent2">
                    <a:gamma/>
                    <a:tint val="21176"/>
                    <a:invGamma/>
                  </a:schemeClr>
                </a:gs>
                <a:gs pos="100000">
                  <a:schemeClr val="accent2"/>
                </a:gs>
              </a:gsLst>
              <a:lin ang="5400000" scaled="1"/>
              <a:tileRect/>
            </a:gradFill>
            <a:ln w="12700" algn="ctr">
              <a:solidFill>
                <a:schemeClr val="bg1"/>
              </a:solidFill>
              <a:round/>
              <a:headEnd/>
              <a:tailEnd/>
            </a:ln>
            <a:effectLst/>
            <a:extLst/>
          </p:spPr>
          <p:txBody>
            <a:bodyPr wrap="none" anchor="ctr"/>
            <a:lstStyle/>
            <a:p>
              <a:pPr>
                <a:defRPr/>
              </a:pPr>
              <a:endParaRPr lang="zh-CN" altLang="en-US"/>
            </a:p>
          </p:txBody>
        </p:sp>
        <p:sp>
          <p:nvSpPr>
            <p:cNvPr id="18439" name="Text Box 7"/>
            <p:cNvSpPr txBox="1">
              <a:spLocks noChangeArrowheads="1"/>
            </p:cNvSpPr>
            <p:nvPr/>
          </p:nvSpPr>
          <p:spPr bwMode="gray">
            <a:xfrm>
              <a:off x="2621693" y="2937737"/>
              <a:ext cx="4065373" cy="523219"/>
            </a:xfrm>
            <a:prstGeom prst="rect">
              <a:avLst/>
            </a:prstGeom>
            <a:noFill/>
            <a:ln w="9525">
              <a:noFill/>
              <a:miter lim="800000"/>
              <a:headEnd/>
              <a:tailEnd/>
            </a:ln>
          </p:spPr>
          <p:txBody>
            <a:bodyPr>
              <a:spAutoFit/>
            </a:bodyPr>
            <a:lstStyle/>
            <a:p>
              <a:pPr algn="ctr" eaLnBrk="0" hangingPunct="0"/>
              <a:r>
                <a:rPr lang="zh-CN" altLang="en-US" sz="2800" b="1">
                  <a:solidFill>
                    <a:schemeClr val="bg1"/>
                  </a:solidFill>
                  <a:latin typeface="华文楷体"/>
                  <a:ea typeface="华文楷体"/>
                  <a:cs typeface="华文楷体"/>
                </a:rPr>
                <a:t>一、科技大市场建设背景</a:t>
              </a:r>
              <a:endParaRPr lang="en-US" altLang="zh-CN" sz="2800" b="1">
                <a:solidFill>
                  <a:schemeClr val="bg1"/>
                </a:solidFill>
                <a:latin typeface="华文楷体"/>
                <a:ea typeface="华文楷体"/>
                <a:cs typeface="华文楷体"/>
              </a:endParaRPr>
            </a:p>
          </p:txBody>
        </p:sp>
      </p:grpSp>
      <p:pic>
        <p:nvPicPr>
          <p:cNvPr id="18437" name="Picture 24"/>
          <p:cNvPicPr>
            <a:picLocks noChangeAspect="1" noChangeArrowheads="1"/>
          </p:cNvPicPr>
          <p:nvPr/>
        </p:nvPicPr>
        <p:blipFill>
          <a:blip r:embed="rId4"/>
          <a:srcRect/>
          <a:stretch>
            <a:fillRect/>
          </a:stretch>
        </p:blipFill>
        <p:spPr bwMode="auto">
          <a:xfrm>
            <a:off x="0" y="119063"/>
            <a:ext cx="1143000" cy="366712"/>
          </a:xfrm>
          <a:prstGeom prst="rect">
            <a:avLst/>
          </a:prstGeom>
          <a:noFill/>
          <a:ln w="9525">
            <a:noFill/>
            <a:miter lim="800000"/>
            <a:headEnd/>
            <a:tailEnd/>
          </a:ln>
        </p:spPr>
      </p:pic>
      <p:sp>
        <p:nvSpPr>
          <p:cNvPr id="3" name="矩形 2"/>
          <p:cNvSpPr/>
          <p:nvPr/>
        </p:nvSpPr>
        <p:spPr>
          <a:xfrm>
            <a:off x="5539560" y="6095999"/>
            <a:ext cx="3491369" cy="584775"/>
          </a:xfrm>
          <a:prstGeom prst="rect">
            <a:avLst/>
          </a:prstGeom>
          <a:solidFill>
            <a:schemeClr val="bg1"/>
          </a:solidFill>
          <a:ln>
            <a:solidFill>
              <a:schemeClr val="bg1"/>
            </a:solidFill>
          </a:ln>
          <a:effectLst>
            <a:softEdge rad="635000"/>
          </a:effectLst>
        </p:spPr>
        <p:style>
          <a:lnRef idx="2">
            <a:schemeClr val="accent3">
              <a:shade val="50000"/>
            </a:schemeClr>
          </a:lnRef>
          <a:fillRef idx="1">
            <a:schemeClr val="accent3"/>
          </a:fillRef>
          <a:effectRef idx="0">
            <a:schemeClr val="accent3"/>
          </a:effectRef>
          <a:fontRef idx="minor">
            <a:schemeClr val="lt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a:r>
              <a:rPr lang="en-US" altLang="zh-CN" sz="3200" b="1" spc="50" dirty="0">
                <a:ln w="11430"/>
                <a:gradFill flip="none" rotWithShape="1">
                  <a:gsLst>
                    <a:gs pos="90000">
                      <a:srgbClr val="FF6600"/>
                    </a:gs>
                    <a:gs pos="37000">
                      <a:schemeClr val="tx2"/>
                    </a:gs>
                    <a:gs pos="12000">
                      <a:srgbClr val="FF6600"/>
                    </a:gs>
                  </a:gsLst>
                  <a:lin ang="10800000" scaled="1"/>
                  <a:tileRect/>
                </a:gradFill>
                <a:effectLst>
                  <a:glow rad="228600">
                    <a:schemeClr val="accent2">
                      <a:satMod val="175000"/>
                      <a:alpha val="40000"/>
                    </a:schemeClr>
                  </a:glow>
                  <a:outerShdw blurRad="76200" dist="50800" dir="5400000" algn="tl" rotWithShape="0">
                    <a:srgbClr val="000000">
                      <a:alpha val="65000"/>
                    </a:srgbClr>
                  </a:outerShdw>
                </a:effectLst>
                <a:latin typeface="Agency FB" pitchFamily="34" charset="0"/>
                <a:cs typeface="Times New Roman" pitchFamily="18" charset="0"/>
              </a:rPr>
              <a:t>www.nbjssc.org.cn</a:t>
            </a:r>
            <a:endParaRPr lang="zh-CN" altLang="en-US" sz="3200" b="1" spc="50" dirty="0">
              <a:ln w="11430"/>
              <a:gradFill flip="none" rotWithShape="1">
                <a:gsLst>
                  <a:gs pos="90000">
                    <a:srgbClr val="FF6600"/>
                  </a:gs>
                  <a:gs pos="37000">
                    <a:schemeClr val="tx2"/>
                  </a:gs>
                  <a:gs pos="12000">
                    <a:srgbClr val="FF6600"/>
                  </a:gs>
                </a:gsLst>
                <a:lin ang="10800000" scaled="1"/>
                <a:tileRect/>
              </a:gradFill>
              <a:effectLst>
                <a:glow rad="228600">
                  <a:schemeClr val="accent2">
                    <a:satMod val="175000"/>
                    <a:alpha val="40000"/>
                  </a:schemeClr>
                </a:glow>
                <a:outerShdw blurRad="76200" dist="50800" dir="5400000" algn="tl" rotWithShape="0">
                  <a:srgbClr val="000000">
                    <a:alpha val="65000"/>
                  </a:srgbClr>
                </a:outerShdw>
              </a:effectLst>
              <a:latin typeface="Agency FB" pitchFamily="34"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1660526" y="722313"/>
            <a:ext cx="184731" cy="369332"/>
          </a:xfrm>
          <a:prstGeom prst="rect">
            <a:avLst/>
          </a:prstGeom>
          <a:noFill/>
          <a:ln w="9525">
            <a:noFill/>
            <a:miter lim="800000"/>
            <a:headEnd/>
            <a:tailEnd/>
          </a:ln>
        </p:spPr>
        <p:txBody>
          <a:bodyPr wrap="none">
            <a:spAutoFit/>
          </a:bodyPr>
          <a:lstStyle/>
          <a:p>
            <a:endParaRPr lang="zh-CN" altLang="zh-CN"/>
          </a:p>
        </p:txBody>
      </p:sp>
      <p:pic>
        <p:nvPicPr>
          <p:cNvPr id="22531" name="Picture 24"/>
          <p:cNvPicPr>
            <a:picLocks noChangeAspect="1" noChangeArrowheads="1"/>
          </p:cNvPicPr>
          <p:nvPr/>
        </p:nvPicPr>
        <p:blipFill>
          <a:blip r:embed="rId3"/>
          <a:srcRect/>
          <a:stretch>
            <a:fillRect/>
          </a:stretch>
        </p:blipFill>
        <p:spPr bwMode="auto">
          <a:xfrm>
            <a:off x="0" y="119063"/>
            <a:ext cx="1143000" cy="366712"/>
          </a:xfrm>
          <a:prstGeom prst="rect">
            <a:avLst/>
          </a:prstGeom>
          <a:noFill/>
          <a:ln w="9525">
            <a:noFill/>
            <a:miter lim="800000"/>
            <a:headEnd/>
            <a:tailEnd/>
          </a:ln>
        </p:spPr>
      </p:pic>
      <p:pic>
        <p:nvPicPr>
          <p:cNvPr id="22532" name="图片 6"/>
          <p:cNvPicPr>
            <a:picLocks noChangeAspect="1"/>
          </p:cNvPicPr>
          <p:nvPr/>
        </p:nvPicPr>
        <p:blipFill>
          <a:blip r:embed="rId4"/>
          <a:srcRect/>
          <a:stretch>
            <a:fillRect/>
          </a:stretch>
        </p:blipFill>
        <p:spPr bwMode="auto">
          <a:xfrm>
            <a:off x="152400" y="457200"/>
            <a:ext cx="8839200" cy="762000"/>
          </a:xfrm>
          <a:prstGeom prst="rect">
            <a:avLst/>
          </a:prstGeom>
          <a:noFill/>
          <a:ln w="9525">
            <a:noFill/>
            <a:miter lim="800000"/>
            <a:headEnd/>
            <a:tailEnd/>
          </a:ln>
        </p:spPr>
      </p:pic>
      <p:pic>
        <p:nvPicPr>
          <p:cNvPr id="22533" name="图片 4"/>
          <p:cNvPicPr>
            <a:picLocks noChangeAspect="1"/>
          </p:cNvPicPr>
          <p:nvPr/>
        </p:nvPicPr>
        <p:blipFill>
          <a:blip r:embed="rId5"/>
          <a:srcRect/>
          <a:stretch>
            <a:fillRect/>
          </a:stretch>
        </p:blipFill>
        <p:spPr bwMode="auto">
          <a:xfrm>
            <a:off x="457200" y="1066801"/>
            <a:ext cx="8153400" cy="523875"/>
          </a:xfrm>
          <a:prstGeom prst="rect">
            <a:avLst/>
          </a:prstGeom>
          <a:noFill/>
          <a:ln w="9525">
            <a:noFill/>
            <a:miter lim="800000"/>
            <a:headEnd/>
            <a:tailEnd/>
          </a:ln>
        </p:spPr>
      </p:pic>
      <p:pic>
        <p:nvPicPr>
          <p:cNvPr id="22535" name="Picture 2"/>
          <p:cNvPicPr>
            <a:picLocks noChangeAspect="1" noChangeArrowheads="1"/>
          </p:cNvPicPr>
          <p:nvPr/>
        </p:nvPicPr>
        <p:blipFill>
          <a:blip r:embed="rId6"/>
          <a:srcRect/>
          <a:stretch>
            <a:fillRect/>
          </a:stretch>
        </p:blipFill>
        <p:spPr bwMode="auto">
          <a:xfrm>
            <a:off x="152400" y="76201"/>
            <a:ext cx="838200" cy="825500"/>
          </a:xfrm>
          <a:prstGeom prst="rect">
            <a:avLst/>
          </a:prstGeom>
          <a:noFill/>
          <a:ln w="9525">
            <a:noFill/>
            <a:miter lim="800000"/>
            <a:headEnd/>
            <a:tailEnd/>
          </a:ln>
        </p:spPr>
      </p:pic>
      <p:pic>
        <p:nvPicPr>
          <p:cNvPr id="22536" name="Picture 3"/>
          <p:cNvPicPr>
            <a:picLocks noChangeAspect="1" noChangeArrowheads="1"/>
          </p:cNvPicPr>
          <p:nvPr/>
        </p:nvPicPr>
        <p:blipFill>
          <a:blip r:embed="rId7"/>
          <a:srcRect/>
          <a:stretch>
            <a:fillRect/>
          </a:stretch>
        </p:blipFill>
        <p:spPr bwMode="auto">
          <a:xfrm>
            <a:off x="914400" y="76200"/>
            <a:ext cx="3505200" cy="795339"/>
          </a:xfrm>
          <a:prstGeom prst="rect">
            <a:avLst/>
          </a:prstGeom>
          <a:noFill/>
          <a:ln w="9525">
            <a:noFill/>
            <a:miter lim="800000"/>
            <a:headEnd/>
            <a:tailEnd/>
          </a:ln>
        </p:spPr>
      </p:pic>
      <p:sp>
        <p:nvSpPr>
          <p:cNvPr id="12" name="矩形 11"/>
          <p:cNvSpPr/>
          <p:nvPr/>
        </p:nvSpPr>
        <p:spPr>
          <a:xfrm>
            <a:off x="5539560" y="6095999"/>
            <a:ext cx="3491369" cy="584775"/>
          </a:xfrm>
          <a:prstGeom prst="rect">
            <a:avLst/>
          </a:prstGeom>
          <a:solidFill>
            <a:schemeClr val="bg1"/>
          </a:solidFill>
          <a:ln>
            <a:solidFill>
              <a:schemeClr val="bg1"/>
            </a:solidFill>
          </a:ln>
          <a:effectLst>
            <a:softEdge rad="635000"/>
          </a:effectLst>
        </p:spPr>
        <p:style>
          <a:lnRef idx="2">
            <a:schemeClr val="accent3">
              <a:shade val="50000"/>
            </a:schemeClr>
          </a:lnRef>
          <a:fillRef idx="1">
            <a:schemeClr val="accent3"/>
          </a:fillRef>
          <a:effectRef idx="0">
            <a:schemeClr val="accent3"/>
          </a:effectRef>
          <a:fontRef idx="minor">
            <a:schemeClr val="lt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a:r>
              <a:rPr lang="en-US" altLang="zh-CN" sz="3200" b="1" spc="50" dirty="0">
                <a:ln w="11430"/>
                <a:gradFill flip="none" rotWithShape="1">
                  <a:gsLst>
                    <a:gs pos="90000">
                      <a:srgbClr val="FF6600"/>
                    </a:gs>
                    <a:gs pos="37000">
                      <a:schemeClr val="tx2"/>
                    </a:gs>
                    <a:gs pos="12000">
                      <a:srgbClr val="FF6600"/>
                    </a:gs>
                  </a:gsLst>
                  <a:lin ang="10800000" scaled="1"/>
                  <a:tileRect/>
                </a:gradFill>
                <a:effectLst>
                  <a:glow rad="228600">
                    <a:schemeClr val="accent2">
                      <a:satMod val="175000"/>
                      <a:alpha val="40000"/>
                    </a:schemeClr>
                  </a:glow>
                  <a:outerShdw blurRad="76200" dist="50800" dir="5400000" algn="tl" rotWithShape="0">
                    <a:srgbClr val="000000">
                      <a:alpha val="65000"/>
                    </a:srgbClr>
                  </a:outerShdw>
                </a:effectLst>
                <a:latin typeface="Agency FB" pitchFamily="34" charset="0"/>
                <a:cs typeface="Times New Roman" pitchFamily="18" charset="0"/>
              </a:rPr>
              <a:t>www.nbjssc.org.cn</a:t>
            </a:r>
            <a:endParaRPr lang="zh-CN" altLang="en-US" sz="3200" b="1" spc="50" dirty="0">
              <a:ln w="11430"/>
              <a:gradFill flip="none" rotWithShape="1">
                <a:gsLst>
                  <a:gs pos="90000">
                    <a:srgbClr val="FF6600"/>
                  </a:gs>
                  <a:gs pos="37000">
                    <a:schemeClr val="tx2"/>
                  </a:gs>
                  <a:gs pos="12000">
                    <a:srgbClr val="FF6600"/>
                  </a:gs>
                </a:gsLst>
                <a:lin ang="10800000" scaled="1"/>
                <a:tileRect/>
              </a:gradFill>
              <a:effectLst>
                <a:glow rad="228600">
                  <a:schemeClr val="accent2">
                    <a:satMod val="175000"/>
                    <a:alpha val="40000"/>
                  </a:schemeClr>
                </a:glow>
                <a:outerShdw blurRad="76200" dist="50800" dir="5400000" algn="tl" rotWithShape="0">
                  <a:srgbClr val="000000">
                    <a:alpha val="65000"/>
                  </a:srgbClr>
                </a:outerShdw>
              </a:effectLst>
              <a:latin typeface="Agency FB" pitchFamily="34" charset="0"/>
            </a:endParaRPr>
          </a:p>
        </p:txBody>
      </p:sp>
      <p:sp>
        <p:nvSpPr>
          <p:cNvPr id="13" name="TextBox 12"/>
          <p:cNvSpPr txBox="1"/>
          <p:nvPr/>
        </p:nvSpPr>
        <p:spPr>
          <a:xfrm>
            <a:off x="458724" y="1052022"/>
            <a:ext cx="8153400" cy="584775"/>
          </a:xfrm>
          <a:prstGeom prst="rect">
            <a:avLst/>
          </a:prstGeom>
          <a:noFill/>
        </p:spPr>
        <p:txBody>
          <a:bodyPr wrap="square" rtlCol="0">
            <a:spAutoFit/>
          </a:bodyPr>
          <a:lstStyle/>
          <a:p>
            <a:r>
              <a:rPr lang="en-US" altLang="zh-CN" sz="3200" dirty="0">
                <a:latin typeface="黑体" panose="02010609060101010101" pitchFamily="49" charset="-122"/>
                <a:ea typeface="黑体" panose="02010609060101010101" pitchFamily="49" charset="-122"/>
              </a:rPr>
              <a:t>2</a:t>
            </a:r>
            <a:r>
              <a:rPr lang="zh-CN" altLang="en-US" sz="3200" dirty="0" smtClean="0">
                <a:latin typeface="黑体" panose="02010609060101010101" pitchFamily="49" charset="-122"/>
                <a:ea typeface="黑体" panose="02010609060101010101" pitchFamily="49" charset="-122"/>
              </a:rPr>
              <a:t>、核心服务模式</a:t>
            </a:r>
            <a:endParaRPr lang="en-US" altLang="zh-CN" sz="3200" dirty="0" smtClean="0">
              <a:latin typeface="黑体" panose="02010609060101010101" pitchFamily="49" charset="-122"/>
              <a:ea typeface="黑体" panose="02010609060101010101" pitchFamily="49" charset="-122"/>
            </a:endParaRPr>
          </a:p>
        </p:txBody>
      </p:sp>
      <p:sp>
        <p:nvSpPr>
          <p:cNvPr id="14" name="TextBox 13"/>
          <p:cNvSpPr txBox="1"/>
          <p:nvPr/>
        </p:nvSpPr>
        <p:spPr>
          <a:xfrm>
            <a:off x="577596" y="1636797"/>
            <a:ext cx="7315200" cy="707886"/>
          </a:xfrm>
          <a:prstGeom prst="rect">
            <a:avLst/>
          </a:prstGeom>
          <a:noFill/>
        </p:spPr>
        <p:txBody>
          <a:bodyPr wrap="square" rtlCol="0">
            <a:spAutoFit/>
          </a:bodyPr>
          <a:lstStyle/>
          <a:p>
            <a:pPr lvl="0"/>
            <a:r>
              <a:rPr lang="zh-CN" altLang="en-US" sz="2000" b="1" i="1" u="sng" dirty="0" smtClean="0">
                <a:solidFill>
                  <a:srgbClr val="FF0000"/>
                </a:solidFill>
                <a:latin typeface="黑体" panose="02010609060101010101" pitchFamily="49" charset="-122"/>
                <a:ea typeface="黑体" panose="02010609060101010101" pitchFamily="49" charset="-122"/>
              </a:rPr>
              <a:t>以</a:t>
            </a:r>
            <a:r>
              <a:rPr lang="zh-CN" altLang="en-US" sz="2000" b="1" i="1" u="sng" dirty="0" smtClean="0">
                <a:solidFill>
                  <a:srgbClr val="FF0000"/>
                </a:solidFill>
                <a:latin typeface="黑体" panose="02010609060101010101" pitchFamily="49" charset="-122"/>
                <a:ea typeface="黑体" panose="02010609060101010101" pitchFamily="49" charset="-122"/>
              </a:rPr>
              <a:t>需求为导向</a:t>
            </a:r>
            <a:r>
              <a:rPr lang="zh-CN" altLang="en-US" sz="2000" b="1" i="1" dirty="0" smtClean="0">
                <a:solidFill>
                  <a:srgbClr val="FF0000"/>
                </a:solidFill>
                <a:latin typeface="黑体" panose="02010609060101010101" pitchFamily="49" charset="-122"/>
                <a:ea typeface="黑体" panose="02010609060101010101" pitchFamily="49" charset="-122"/>
              </a:rPr>
              <a:t>       </a:t>
            </a:r>
            <a:r>
              <a:rPr lang="zh-CN" altLang="en-US" sz="2000" b="1" i="1" u="sng" dirty="0" smtClean="0">
                <a:solidFill>
                  <a:srgbClr val="FF0000"/>
                </a:solidFill>
                <a:latin typeface="黑体" panose="02010609060101010101" pitchFamily="49" charset="-122"/>
                <a:ea typeface="黑体" panose="02010609060101010101" pitchFamily="49" charset="-122"/>
              </a:rPr>
              <a:t>全方位</a:t>
            </a:r>
            <a:r>
              <a:rPr lang="zh-CN" altLang="en-US" sz="2000" b="1" i="1" dirty="0" smtClean="0">
                <a:solidFill>
                  <a:srgbClr val="FF0000"/>
                </a:solidFill>
                <a:latin typeface="黑体" panose="02010609060101010101" pitchFamily="49" charset="-122"/>
                <a:ea typeface="黑体" panose="02010609060101010101" pitchFamily="49" charset="-122"/>
              </a:rPr>
              <a:t>       </a:t>
            </a:r>
            <a:r>
              <a:rPr lang="zh-CN" altLang="en-US" sz="2000" b="1" i="1" u="sng" dirty="0" smtClean="0">
                <a:solidFill>
                  <a:srgbClr val="FF0000"/>
                </a:solidFill>
                <a:latin typeface="黑体" panose="02010609060101010101" pitchFamily="49" charset="-122"/>
                <a:ea typeface="黑体" panose="02010609060101010101" pitchFamily="49" charset="-122"/>
              </a:rPr>
              <a:t>多元化</a:t>
            </a:r>
            <a:r>
              <a:rPr lang="zh-CN" altLang="en-US" sz="2000" b="1" i="1" dirty="0" smtClean="0">
                <a:solidFill>
                  <a:srgbClr val="FF0000"/>
                </a:solidFill>
                <a:latin typeface="黑体" panose="02010609060101010101" pitchFamily="49" charset="-122"/>
                <a:ea typeface="黑体" panose="02010609060101010101" pitchFamily="49" charset="-122"/>
              </a:rPr>
              <a:t>  </a:t>
            </a:r>
            <a:r>
              <a:rPr lang="en-US" altLang="zh-CN" sz="2000" b="1" i="1" dirty="0">
                <a:solidFill>
                  <a:srgbClr val="FF0000"/>
                </a:solidFill>
                <a:latin typeface="黑体" panose="02010609060101010101" pitchFamily="49" charset="-122"/>
                <a:ea typeface="黑体" panose="02010609060101010101" pitchFamily="49" charset="-122"/>
              </a:rPr>
              <a:t> </a:t>
            </a:r>
            <a:r>
              <a:rPr lang="en-US" altLang="zh-CN" sz="2000" b="1" i="1" dirty="0" smtClean="0">
                <a:solidFill>
                  <a:srgbClr val="FF0000"/>
                </a:solidFill>
                <a:latin typeface="黑体" panose="02010609060101010101" pitchFamily="49" charset="-122"/>
                <a:ea typeface="黑体" panose="02010609060101010101" pitchFamily="49" charset="-122"/>
              </a:rPr>
              <a:t>    </a:t>
            </a:r>
            <a:r>
              <a:rPr lang="zh-CN" altLang="en-US" sz="2000" b="1" i="1" u="sng" dirty="0" smtClean="0">
                <a:solidFill>
                  <a:srgbClr val="FF0000"/>
                </a:solidFill>
                <a:latin typeface="黑体" panose="02010609060101010101" pitchFamily="49" charset="-122"/>
                <a:ea typeface="黑体" panose="02010609060101010101" pitchFamily="49" charset="-122"/>
              </a:rPr>
              <a:t>精</a:t>
            </a:r>
            <a:r>
              <a:rPr lang="zh-CN" altLang="en-US" sz="2000" b="1" i="1" u="sng" dirty="0" smtClean="0">
                <a:solidFill>
                  <a:srgbClr val="FF0000"/>
                </a:solidFill>
                <a:latin typeface="黑体" panose="02010609060101010101" pitchFamily="49" charset="-122"/>
                <a:ea typeface="黑体" panose="02010609060101010101" pitchFamily="49" charset="-122"/>
              </a:rPr>
              <a:t>准服务 </a:t>
            </a:r>
            <a:r>
              <a:rPr lang="zh-CN" altLang="en-US" sz="2000" b="1" i="1" dirty="0" smtClean="0">
                <a:solidFill>
                  <a:srgbClr val="FF0000"/>
                </a:solidFill>
                <a:latin typeface="黑体" panose="02010609060101010101" pitchFamily="49" charset="-122"/>
                <a:ea typeface="黑体" panose="02010609060101010101" pitchFamily="49" charset="-122"/>
              </a:rPr>
              <a:t>       </a:t>
            </a:r>
            <a:r>
              <a:rPr lang="zh-CN" altLang="en-US" sz="2000" b="1" i="1" u="sng" dirty="0" smtClean="0">
                <a:solidFill>
                  <a:srgbClr val="FF0000"/>
                </a:solidFill>
                <a:latin typeface="黑体" panose="02010609060101010101" pitchFamily="49" charset="-122"/>
                <a:ea typeface="黑体" panose="02010609060101010101" pitchFamily="49" charset="-122"/>
              </a:rPr>
              <a:t>品牌化</a:t>
            </a:r>
            <a:endParaRPr lang="en-US" altLang="zh-CN" sz="2000" b="1" i="1" u="sng" dirty="0">
              <a:solidFill>
                <a:srgbClr val="FF0000"/>
              </a:solidFill>
              <a:latin typeface="黑体" panose="02010609060101010101" pitchFamily="49" charset="-122"/>
              <a:ea typeface="黑体" panose="02010609060101010101" pitchFamily="49" charset="-122"/>
            </a:endParaRPr>
          </a:p>
        </p:txBody>
      </p:sp>
      <p:pic>
        <p:nvPicPr>
          <p:cNvPr id="15" name="Picture 2"/>
          <p:cNvPicPr>
            <a:picLocks noChangeAspect="1" noChangeArrowheads="1"/>
          </p:cNvPicPr>
          <p:nvPr/>
        </p:nvPicPr>
        <p:blipFill>
          <a:blip r:embed="rId8"/>
          <a:srcRect/>
          <a:stretch>
            <a:fillRect/>
          </a:stretch>
        </p:blipFill>
        <p:spPr bwMode="auto">
          <a:xfrm>
            <a:off x="304800" y="2036908"/>
            <a:ext cx="8229600" cy="4059091"/>
          </a:xfrm>
          <a:prstGeom prst="rect">
            <a:avLst/>
          </a:prstGeom>
          <a:noFill/>
          <a:ln w="9525">
            <a:noFill/>
            <a:miter lim="800000"/>
            <a:headEnd/>
            <a:tailEnd/>
          </a:ln>
        </p:spPr>
      </p:pic>
    </p:spTree>
    <p:extLst>
      <p:ext uri="{BB962C8B-B14F-4D97-AF65-F5344CB8AC3E}">
        <p14:creationId xmlns:p14="http://schemas.microsoft.com/office/powerpoint/2010/main" val="845213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 Box 3"/>
          <p:cNvSpPr txBox="1">
            <a:spLocks noChangeArrowheads="1"/>
          </p:cNvSpPr>
          <p:nvPr/>
        </p:nvSpPr>
        <p:spPr bwMode="auto">
          <a:xfrm>
            <a:off x="1660526" y="722313"/>
            <a:ext cx="184731" cy="369332"/>
          </a:xfrm>
          <a:prstGeom prst="rect">
            <a:avLst/>
          </a:prstGeom>
          <a:noFill/>
          <a:ln w="9525">
            <a:noFill/>
            <a:miter lim="800000"/>
            <a:headEnd/>
            <a:tailEnd/>
          </a:ln>
        </p:spPr>
        <p:txBody>
          <a:bodyPr wrap="none">
            <a:spAutoFit/>
          </a:bodyPr>
          <a:lstStyle/>
          <a:p>
            <a:endParaRPr lang="zh-CN" altLang="zh-CN"/>
          </a:p>
        </p:txBody>
      </p:sp>
      <p:pic>
        <p:nvPicPr>
          <p:cNvPr id="40962" name="Picture 24"/>
          <p:cNvPicPr>
            <a:picLocks noChangeAspect="1" noChangeArrowheads="1"/>
          </p:cNvPicPr>
          <p:nvPr/>
        </p:nvPicPr>
        <p:blipFill>
          <a:blip r:embed="rId3"/>
          <a:srcRect/>
          <a:stretch>
            <a:fillRect/>
          </a:stretch>
        </p:blipFill>
        <p:spPr bwMode="auto">
          <a:xfrm>
            <a:off x="0" y="119063"/>
            <a:ext cx="1143000" cy="366712"/>
          </a:xfrm>
          <a:prstGeom prst="rect">
            <a:avLst/>
          </a:prstGeom>
          <a:noFill/>
          <a:ln w="9525">
            <a:noFill/>
            <a:miter lim="800000"/>
            <a:headEnd/>
            <a:tailEnd/>
          </a:ln>
        </p:spPr>
      </p:pic>
      <p:pic>
        <p:nvPicPr>
          <p:cNvPr id="40963" name="图片 6"/>
          <p:cNvPicPr>
            <a:picLocks noChangeAspect="1"/>
          </p:cNvPicPr>
          <p:nvPr/>
        </p:nvPicPr>
        <p:blipFill>
          <a:blip r:embed="rId4"/>
          <a:srcRect/>
          <a:stretch>
            <a:fillRect/>
          </a:stretch>
        </p:blipFill>
        <p:spPr bwMode="auto">
          <a:xfrm>
            <a:off x="152400" y="457200"/>
            <a:ext cx="8839200" cy="762000"/>
          </a:xfrm>
          <a:prstGeom prst="rect">
            <a:avLst/>
          </a:prstGeom>
          <a:noFill/>
          <a:ln w="9525">
            <a:noFill/>
            <a:miter lim="800000"/>
            <a:headEnd/>
            <a:tailEnd/>
          </a:ln>
        </p:spPr>
      </p:pic>
      <p:pic>
        <p:nvPicPr>
          <p:cNvPr id="40964" name="图片 4"/>
          <p:cNvPicPr>
            <a:picLocks noChangeAspect="1"/>
          </p:cNvPicPr>
          <p:nvPr/>
        </p:nvPicPr>
        <p:blipFill>
          <a:blip r:embed="rId5"/>
          <a:srcRect/>
          <a:stretch>
            <a:fillRect/>
          </a:stretch>
        </p:blipFill>
        <p:spPr bwMode="auto">
          <a:xfrm>
            <a:off x="457200" y="1066801"/>
            <a:ext cx="8153400" cy="523875"/>
          </a:xfrm>
          <a:prstGeom prst="rect">
            <a:avLst/>
          </a:prstGeom>
          <a:noFill/>
          <a:ln w="9525">
            <a:noFill/>
            <a:miter lim="800000"/>
            <a:headEnd/>
            <a:tailEnd/>
          </a:ln>
        </p:spPr>
      </p:pic>
      <p:sp>
        <p:nvSpPr>
          <p:cNvPr id="40966" name="TextBox 1"/>
          <p:cNvSpPr txBox="1">
            <a:spLocks noChangeArrowheads="1"/>
          </p:cNvSpPr>
          <p:nvPr/>
        </p:nvSpPr>
        <p:spPr bwMode="auto">
          <a:xfrm>
            <a:off x="533400" y="1066801"/>
            <a:ext cx="5867400" cy="523220"/>
          </a:xfrm>
          <a:prstGeom prst="rect">
            <a:avLst/>
          </a:prstGeom>
          <a:noFill/>
          <a:ln w="9525">
            <a:noFill/>
            <a:miter lim="800000"/>
            <a:headEnd/>
            <a:tailEnd/>
          </a:ln>
        </p:spPr>
        <p:txBody>
          <a:bodyPr>
            <a:spAutoFit/>
          </a:bodyPr>
          <a:lstStyle/>
          <a:p>
            <a:r>
              <a:rPr lang="zh-CN" altLang="en-US" sz="2800" dirty="0">
                <a:solidFill>
                  <a:schemeClr val="bg1"/>
                </a:solidFill>
                <a:latin typeface="华文楷体"/>
                <a:ea typeface="华文楷体"/>
                <a:cs typeface="华文楷体"/>
              </a:rPr>
              <a:t>宁波科技大市场服务流程</a:t>
            </a:r>
          </a:p>
        </p:txBody>
      </p:sp>
      <p:pic>
        <p:nvPicPr>
          <p:cNvPr id="40967" name="Picture 2"/>
          <p:cNvPicPr>
            <a:picLocks noChangeAspect="1" noChangeArrowheads="1"/>
          </p:cNvPicPr>
          <p:nvPr/>
        </p:nvPicPr>
        <p:blipFill>
          <a:blip r:embed="rId6"/>
          <a:srcRect/>
          <a:stretch>
            <a:fillRect/>
          </a:stretch>
        </p:blipFill>
        <p:spPr bwMode="auto">
          <a:xfrm>
            <a:off x="152400" y="76201"/>
            <a:ext cx="838200" cy="825500"/>
          </a:xfrm>
          <a:prstGeom prst="rect">
            <a:avLst/>
          </a:prstGeom>
          <a:noFill/>
          <a:ln w="9525">
            <a:noFill/>
            <a:miter lim="800000"/>
            <a:headEnd/>
            <a:tailEnd/>
          </a:ln>
        </p:spPr>
      </p:pic>
      <p:pic>
        <p:nvPicPr>
          <p:cNvPr id="40968" name="Picture 3"/>
          <p:cNvPicPr>
            <a:picLocks noChangeAspect="1" noChangeArrowheads="1"/>
          </p:cNvPicPr>
          <p:nvPr/>
        </p:nvPicPr>
        <p:blipFill>
          <a:blip r:embed="rId7"/>
          <a:srcRect/>
          <a:stretch>
            <a:fillRect/>
          </a:stretch>
        </p:blipFill>
        <p:spPr bwMode="auto">
          <a:xfrm>
            <a:off x="914400" y="76200"/>
            <a:ext cx="3505200" cy="795339"/>
          </a:xfrm>
          <a:prstGeom prst="rect">
            <a:avLst/>
          </a:prstGeom>
          <a:noFill/>
          <a:ln w="9525">
            <a:noFill/>
            <a:miter lim="800000"/>
            <a:headEnd/>
            <a:tailEnd/>
          </a:ln>
        </p:spPr>
      </p:pic>
      <p:pic>
        <p:nvPicPr>
          <p:cNvPr id="40969" name="Picture 2"/>
          <p:cNvPicPr>
            <a:picLocks noChangeAspect="1" noChangeArrowheads="1"/>
          </p:cNvPicPr>
          <p:nvPr/>
        </p:nvPicPr>
        <p:blipFill>
          <a:blip r:embed="rId8"/>
          <a:srcRect/>
          <a:stretch>
            <a:fillRect/>
          </a:stretch>
        </p:blipFill>
        <p:spPr bwMode="auto">
          <a:xfrm>
            <a:off x="2667000" y="2143125"/>
            <a:ext cx="4124469" cy="4181475"/>
          </a:xfrm>
          <a:prstGeom prst="rect">
            <a:avLst/>
          </a:prstGeom>
          <a:noFill/>
          <a:ln w="9525">
            <a:noFill/>
            <a:miter lim="800000"/>
            <a:headEnd/>
            <a:tailEnd/>
          </a:ln>
        </p:spPr>
      </p:pic>
      <p:sp>
        <p:nvSpPr>
          <p:cNvPr id="40970" name="TextBox 10"/>
          <p:cNvSpPr txBox="1">
            <a:spLocks noChangeArrowheads="1"/>
          </p:cNvSpPr>
          <p:nvPr/>
        </p:nvSpPr>
        <p:spPr bwMode="auto">
          <a:xfrm>
            <a:off x="457200" y="1600201"/>
            <a:ext cx="8153400" cy="892552"/>
          </a:xfrm>
          <a:prstGeom prst="rect">
            <a:avLst/>
          </a:prstGeom>
          <a:noFill/>
          <a:ln w="9525">
            <a:noFill/>
            <a:miter lim="800000"/>
            <a:headEnd/>
            <a:tailEnd/>
          </a:ln>
        </p:spPr>
        <p:txBody>
          <a:bodyPr wrap="square">
            <a:spAutoFit/>
          </a:bodyPr>
          <a:lstStyle/>
          <a:p>
            <a:pPr lvl="0"/>
            <a:r>
              <a:rPr lang="zh-CN" altLang="en-US" sz="2000" b="1" i="1" u="sng" dirty="0">
                <a:solidFill>
                  <a:srgbClr val="FF0000"/>
                </a:solidFill>
                <a:latin typeface="黑体" panose="02010609060101010101" pitchFamily="49" charset="-122"/>
                <a:ea typeface="黑体" panose="02010609060101010101" pitchFamily="49" charset="-122"/>
                <a:cs typeface="华文中宋"/>
              </a:rPr>
              <a:t>线上线下联合</a:t>
            </a:r>
            <a:r>
              <a:rPr lang="zh-CN" altLang="en-US" sz="2000" b="1" i="1" u="sng" dirty="0" smtClean="0">
                <a:solidFill>
                  <a:srgbClr val="FF0000"/>
                </a:solidFill>
                <a:latin typeface="黑体" panose="02010609060101010101" pitchFamily="49" charset="-122"/>
                <a:ea typeface="黑体" panose="02010609060101010101" pitchFamily="49" charset="-122"/>
                <a:cs typeface="华文中宋"/>
              </a:rPr>
              <a:t>运营 </a:t>
            </a:r>
            <a:r>
              <a:rPr lang="zh-CN" altLang="en-US" sz="2000" b="1" i="1" dirty="0" smtClean="0">
                <a:solidFill>
                  <a:srgbClr val="FF0000"/>
                </a:solidFill>
                <a:latin typeface="黑体" panose="02010609060101010101" pitchFamily="49" charset="-122"/>
                <a:ea typeface="黑体" panose="02010609060101010101" pitchFamily="49" charset="-122"/>
                <a:cs typeface="华文中宋"/>
              </a:rPr>
              <a:t>   </a:t>
            </a:r>
            <a:r>
              <a:rPr lang="zh-CN" altLang="en-US" sz="2000" b="1" i="1" u="sng" dirty="0" smtClean="0">
                <a:solidFill>
                  <a:srgbClr val="FF0000"/>
                </a:solidFill>
                <a:latin typeface="黑体" panose="02010609060101010101" pitchFamily="49" charset="-122"/>
                <a:ea typeface="黑体" panose="02010609060101010101" pitchFamily="49" charset="-122"/>
              </a:rPr>
              <a:t>专家型</a:t>
            </a:r>
            <a:r>
              <a:rPr lang="zh-CN" altLang="en-US" sz="2000" b="1" i="1" u="sng" dirty="0">
                <a:solidFill>
                  <a:srgbClr val="FF0000"/>
                </a:solidFill>
                <a:latin typeface="黑体" panose="02010609060101010101" pitchFamily="49" charset="-122"/>
                <a:ea typeface="黑体" panose="02010609060101010101" pitchFamily="49" charset="-122"/>
              </a:rPr>
              <a:t>技术经纪人</a:t>
            </a:r>
            <a:r>
              <a:rPr lang="zh-CN" altLang="en-US" sz="2000" b="1" i="1" dirty="0">
                <a:solidFill>
                  <a:srgbClr val="FF0000"/>
                </a:solidFill>
                <a:latin typeface="黑体" panose="02010609060101010101" pitchFamily="49" charset="-122"/>
                <a:ea typeface="黑体" panose="02010609060101010101" pitchFamily="49" charset="-122"/>
              </a:rPr>
              <a:t>   </a:t>
            </a:r>
            <a:r>
              <a:rPr lang="zh-CN" altLang="en-US" sz="2000" b="1" i="1" dirty="0" smtClean="0">
                <a:solidFill>
                  <a:srgbClr val="FF0000"/>
                </a:solidFill>
                <a:latin typeface="黑体" panose="02010609060101010101" pitchFamily="49" charset="-122"/>
                <a:ea typeface="黑体" panose="02010609060101010101" pitchFamily="49" charset="-122"/>
              </a:rPr>
              <a:t>  </a:t>
            </a:r>
            <a:r>
              <a:rPr lang="zh-CN" altLang="en-US" sz="2000" b="1" i="1" u="sng" dirty="0" smtClean="0">
                <a:solidFill>
                  <a:srgbClr val="FF0000"/>
                </a:solidFill>
                <a:latin typeface="黑体" panose="02010609060101010101" pitchFamily="49" charset="-122"/>
                <a:ea typeface="黑体" panose="02010609060101010101" pitchFamily="49" charset="-122"/>
              </a:rPr>
              <a:t>大</a:t>
            </a:r>
            <a:r>
              <a:rPr lang="zh-CN" altLang="en-US" sz="2000" b="1" i="1" u="sng" dirty="0">
                <a:solidFill>
                  <a:srgbClr val="FF0000"/>
                </a:solidFill>
                <a:latin typeface="黑体" panose="02010609060101010101" pitchFamily="49" charset="-122"/>
                <a:ea typeface="黑体" panose="02010609060101010101" pitchFamily="49" charset="-122"/>
              </a:rPr>
              <a:t>数据分析精准对接</a:t>
            </a:r>
            <a:endParaRPr lang="en-US" altLang="zh-CN" sz="2000" b="1" i="1" u="sng" dirty="0">
              <a:solidFill>
                <a:srgbClr val="FF0000"/>
              </a:solidFill>
              <a:latin typeface="黑体" panose="02010609060101010101" pitchFamily="49" charset="-122"/>
              <a:ea typeface="黑体" panose="02010609060101010101" pitchFamily="49" charset="-122"/>
            </a:endParaRPr>
          </a:p>
          <a:p>
            <a:endParaRPr lang="zh-CN" altLang="en-US" sz="3200" b="1" i="1" u="sng" dirty="0">
              <a:solidFill>
                <a:srgbClr val="FF0000"/>
              </a:solidFill>
              <a:latin typeface="华文中宋"/>
              <a:ea typeface="华文中宋"/>
              <a:cs typeface="华文中宋"/>
            </a:endParaRPr>
          </a:p>
        </p:txBody>
      </p:sp>
      <p:sp>
        <p:nvSpPr>
          <p:cNvPr id="12" name="矩形 11"/>
          <p:cNvSpPr/>
          <p:nvPr/>
        </p:nvSpPr>
        <p:spPr>
          <a:xfrm>
            <a:off x="5623134" y="6159212"/>
            <a:ext cx="3491369" cy="584775"/>
          </a:xfrm>
          <a:prstGeom prst="rect">
            <a:avLst/>
          </a:prstGeom>
          <a:solidFill>
            <a:schemeClr val="bg1"/>
          </a:solidFill>
          <a:ln>
            <a:solidFill>
              <a:schemeClr val="bg1"/>
            </a:solidFill>
          </a:ln>
          <a:effectLst>
            <a:softEdge rad="635000"/>
          </a:effectLst>
        </p:spPr>
        <p:style>
          <a:lnRef idx="2">
            <a:schemeClr val="accent3">
              <a:shade val="50000"/>
            </a:schemeClr>
          </a:lnRef>
          <a:fillRef idx="1">
            <a:schemeClr val="accent3"/>
          </a:fillRef>
          <a:effectRef idx="0">
            <a:schemeClr val="accent3"/>
          </a:effectRef>
          <a:fontRef idx="minor">
            <a:schemeClr val="lt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a:r>
              <a:rPr lang="en-US" altLang="zh-CN" sz="3200" b="1" spc="50" dirty="0">
                <a:ln w="11430"/>
                <a:gradFill flip="none" rotWithShape="1">
                  <a:gsLst>
                    <a:gs pos="90000">
                      <a:srgbClr val="FF6600"/>
                    </a:gs>
                    <a:gs pos="37000">
                      <a:schemeClr val="tx2"/>
                    </a:gs>
                    <a:gs pos="12000">
                      <a:srgbClr val="FF6600"/>
                    </a:gs>
                  </a:gsLst>
                  <a:lin ang="10800000" scaled="1"/>
                  <a:tileRect/>
                </a:gradFill>
                <a:effectLst>
                  <a:glow rad="228600">
                    <a:schemeClr val="accent2">
                      <a:satMod val="175000"/>
                      <a:alpha val="40000"/>
                    </a:schemeClr>
                  </a:glow>
                  <a:outerShdw blurRad="76200" dist="50800" dir="5400000" algn="tl" rotWithShape="0">
                    <a:srgbClr val="000000">
                      <a:alpha val="65000"/>
                    </a:srgbClr>
                  </a:outerShdw>
                </a:effectLst>
                <a:latin typeface="Agency FB" pitchFamily="34" charset="0"/>
                <a:cs typeface="Times New Roman" pitchFamily="18" charset="0"/>
              </a:rPr>
              <a:t>www.nbjssc.org.cn</a:t>
            </a:r>
            <a:endParaRPr lang="zh-CN" altLang="en-US" sz="3200" b="1" spc="50" dirty="0">
              <a:ln w="11430"/>
              <a:gradFill flip="none" rotWithShape="1">
                <a:gsLst>
                  <a:gs pos="90000">
                    <a:srgbClr val="FF6600"/>
                  </a:gs>
                  <a:gs pos="37000">
                    <a:schemeClr val="tx2"/>
                  </a:gs>
                  <a:gs pos="12000">
                    <a:srgbClr val="FF6600"/>
                  </a:gs>
                </a:gsLst>
                <a:lin ang="10800000" scaled="1"/>
                <a:tileRect/>
              </a:gradFill>
              <a:effectLst>
                <a:glow rad="228600">
                  <a:schemeClr val="accent2">
                    <a:satMod val="175000"/>
                    <a:alpha val="40000"/>
                  </a:schemeClr>
                </a:glow>
                <a:outerShdw blurRad="76200" dist="50800" dir="5400000" algn="tl" rotWithShape="0">
                  <a:srgbClr val="000000">
                    <a:alpha val="65000"/>
                  </a:srgbClr>
                </a:outerShdw>
              </a:effectLst>
              <a:latin typeface="Agency FB" pitchFamily="34" charset="0"/>
            </a:endParaRPr>
          </a:p>
        </p:txBody>
      </p:sp>
    </p:spTree>
    <p:extLst>
      <p:ext uri="{BB962C8B-B14F-4D97-AF65-F5344CB8AC3E}">
        <p14:creationId xmlns:p14="http://schemas.microsoft.com/office/powerpoint/2010/main" val="4054096006"/>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8"/>
          <p:cNvPicPr>
            <a:picLocks noChangeAspect="1" noChangeArrowheads="1"/>
          </p:cNvPicPr>
          <p:nvPr/>
        </p:nvPicPr>
        <p:blipFill>
          <a:blip r:embed="rId3"/>
          <a:srcRect/>
          <a:stretch>
            <a:fillRect/>
          </a:stretch>
        </p:blipFill>
        <p:spPr bwMode="auto">
          <a:xfrm>
            <a:off x="152400" y="450851"/>
            <a:ext cx="8915400" cy="847725"/>
          </a:xfrm>
          <a:prstGeom prst="rect">
            <a:avLst/>
          </a:prstGeom>
          <a:noFill/>
          <a:ln w="9525">
            <a:noFill/>
            <a:miter lim="800000"/>
            <a:headEnd/>
            <a:tailEnd/>
          </a:ln>
        </p:spPr>
      </p:pic>
      <p:sp>
        <p:nvSpPr>
          <p:cNvPr id="26627" name="Text Box 3"/>
          <p:cNvSpPr txBox="1">
            <a:spLocks noChangeArrowheads="1"/>
          </p:cNvSpPr>
          <p:nvPr/>
        </p:nvSpPr>
        <p:spPr bwMode="auto">
          <a:xfrm>
            <a:off x="1660526" y="722313"/>
            <a:ext cx="184731" cy="369332"/>
          </a:xfrm>
          <a:prstGeom prst="rect">
            <a:avLst/>
          </a:prstGeom>
          <a:noFill/>
          <a:ln w="9525">
            <a:noFill/>
            <a:miter lim="800000"/>
            <a:headEnd/>
            <a:tailEnd/>
          </a:ln>
        </p:spPr>
        <p:txBody>
          <a:bodyPr wrap="none">
            <a:spAutoFit/>
          </a:bodyPr>
          <a:lstStyle/>
          <a:p>
            <a:endParaRPr lang="zh-CN" altLang="zh-CN"/>
          </a:p>
        </p:txBody>
      </p:sp>
      <p:pic>
        <p:nvPicPr>
          <p:cNvPr id="26628" name="Picture 24"/>
          <p:cNvPicPr>
            <a:picLocks noChangeAspect="1" noChangeArrowheads="1"/>
          </p:cNvPicPr>
          <p:nvPr/>
        </p:nvPicPr>
        <p:blipFill>
          <a:blip r:embed="rId4"/>
          <a:srcRect/>
          <a:stretch>
            <a:fillRect/>
          </a:stretch>
        </p:blipFill>
        <p:spPr bwMode="auto">
          <a:xfrm>
            <a:off x="0" y="119063"/>
            <a:ext cx="1143000" cy="366712"/>
          </a:xfrm>
          <a:prstGeom prst="rect">
            <a:avLst/>
          </a:prstGeom>
          <a:noFill/>
          <a:ln w="9525">
            <a:noFill/>
            <a:miter lim="800000"/>
            <a:headEnd/>
            <a:tailEnd/>
          </a:ln>
        </p:spPr>
      </p:pic>
      <p:sp>
        <p:nvSpPr>
          <p:cNvPr id="9" name="AutoShape 10"/>
          <p:cNvSpPr>
            <a:spLocks noChangeArrowheads="1"/>
          </p:cNvSpPr>
          <p:nvPr/>
        </p:nvSpPr>
        <p:spPr bwMode="gray">
          <a:xfrm>
            <a:off x="2209800" y="2819400"/>
            <a:ext cx="4954588" cy="903288"/>
          </a:xfrm>
          <a:prstGeom prst="roundRect">
            <a:avLst>
              <a:gd name="adj" fmla="val 16667"/>
            </a:avLst>
          </a:prstGeom>
          <a:gradFill rotWithShape="1">
            <a:gsLst>
              <a:gs pos="14000">
                <a:schemeClr val="tx2">
                  <a:lumMod val="87000"/>
                  <a:lumOff val="13000"/>
                </a:schemeClr>
              </a:gs>
              <a:gs pos="100000">
                <a:schemeClr val="bg1">
                  <a:lumMod val="95000"/>
                </a:schemeClr>
              </a:gs>
            </a:gsLst>
            <a:lin ang="5400000" scaled="1"/>
          </a:gradFill>
          <a:ln w="12700" algn="ctr">
            <a:solidFill>
              <a:schemeClr val="bg1"/>
            </a:solidFill>
            <a:round/>
            <a:headEnd/>
            <a:tailEnd/>
          </a:ln>
          <a:effectLst/>
          <a:extLst/>
        </p:spPr>
        <p:txBody>
          <a:bodyPr wrap="none" anchor="ctr"/>
          <a:lstStyle/>
          <a:p>
            <a:pPr algn="ctr">
              <a:defRPr/>
            </a:pPr>
            <a:r>
              <a:rPr lang="zh-CN" altLang="en-US" sz="2800" dirty="0">
                <a:solidFill>
                  <a:schemeClr val="bg1"/>
                </a:solidFill>
                <a:latin typeface="华文楷体" pitchFamily="2" charset="-122"/>
                <a:ea typeface="华文楷体" pitchFamily="2" charset="-122"/>
              </a:rPr>
              <a:t>六</a:t>
            </a:r>
            <a:r>
              <a:rPr lang="zh-CN" altLang="en-US" sz="2800" dirty="0" smtClean="0">
                <a:solidFill>
                  <a:schemeClr val="bg1"/>
                </a:solidFill>
                <a:latin typeface="华文楷体" pitchFamily="2" charset="-122"/>
                <a:ea typeface="华文楷体" pitchFamily="2" charset="-122"/>
              </a:rPr>
              <a:t>、建设目标</a:t>
            </a:r>
            <a:endParaRPr lang="zh-CN" altLang="en-US" sz="2800" dirty="0">
              <a:solidFill>
                <a:schemeClr val="bg1"/>
              </a:solidFill>
              <a:latin typeface="华文楷体" pitchFamily="2" charset="-122"/>
              <a:ea typeface="华文楷体" pitchFamily="2" charset="-122"/>
            </a:endParaRPr>
          </a:p>
        </p:txBody>
      </p:sp>
      <p:sp>
        <p:nvSpPr>
          <p:cNvPr id="7" name="矩形 6"/>
          <p:cNvSpPr/>
          <p:nvPr/>
        </p:nvSpPr>
        <p:spPr>
          <a:xfrm>
            <a:off x="5539560" y="6095999"/>
            <a:ext cx="3491369" cy="584775"/>
          </a:xfrm>
          <a:prstGeom prst="rect">
            <a:avLst/>
          </a:prstGeom>
          <a:solidFill>
            <a:schemeClr val="bg1"/>
          </a:solidFill>
          <a:ln>
            <a:solidFill>
              <a:schemeClr val="bg1"/>
            </a:solidFill>
          </a:ln>
          <a:effectLst>
            <a:softEdge rad="635000"/>
          </a:effectLst>
        </p:spPr>
        <p:style>
          <a:lnRef idx="2">
            <a:schemeClr val="accent3">
              <a:shade val="50000"/>
            </a:schemeClr>
          </a:lnRef>
          <a:fillRef idx="1">
            <a:schemeClr val="accent3"/>
          </a:fillRef>
          <a:effectRef idx="0">
            <a:schemeClr val="accent3"/>
          </a:effectRef>
          <a:fontRef idx="minor">
            <a:schemeClr val="lt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a:r>
              <a:rPr lang="en-US" altLang="zh-CN" sz="3200" b="1" spc="50" dirty="0">
                <a:ln w="11430"/>
                <a:gradFill flip="none" rotWithShape="1">
                  <a:gsLst>
                    <a:gs pos="90000">
                      <a:srgbClr val="FF6600"/>
                    </a:gs>
                    <a:gs pos="37000">
                      <a:schemeClr val="tx2"/>
                    </a:gs>
                    <a:gs pos="12000">
                      <a:srgbClr val="FF6600"/>
                    </a:gs>
                  </a:gsLst>
                  <a:lin ang="10800000" scaled="1"/>
                  <a:tileRect/>
                </a:gradFill>
                <a:effectLst>
                  <a:glow rad="228600">
                    <a:schemeClr val="accent2">
                      <a:satMod val="175000"/>
                      <a:alpha val="40000"/>
                    </a:schemeClr>
                  </a:glow>
                  <a:outerShdw blurRad="76200" dist="50800" dir="5400000" algn="tl" rotWithShape="0">
                    <a:srgbClr val="000000">
                      <a:alpha val="65000"/>
                    </a:srgbClr>
                  </a:outerShdw>
                </a:effectLst>
                <a:latin typeface="Agency FB" pitchFamily="34" charset="0"/>
                <a:cs typeface="Times New Roman" pitchFamily="18" charset="0"/>
              </a:rPr>
              <a:t>www.nbjssc.org.cn</a:t>
            </a:r>
            <a:endParaRPr lang="zh-CN" altLang="en-US" sz="3200" b="1" spc="50" dirty="0">
              <a:ln w="11430"/>
              <a:gradFill flip="none" rotWithShape="1">
                <a:gsLst>
                  <a:gs pos="90000">
                    <a:srgbClr val="FF6600"/>
                  </a:gs>
                  <a:gs pos="37000">
                    <a:schemeClr val="tx2"/>
                  </a:gs>
                  <a:gs pos="12000">
                    <a:srgbClr val="FF6600"/>
                  </a:gs>
                </a:gsLst>
                <a:lin ang="10800000" scaled="1"/>
                <a:tileRect/>
              </a:gradFill>
              <a:effectLst>
                <a:glow rad="228600">
                  <a:schemeClr val="accent2">
                    <a:satMod val="175000"/>
                    <a:alpha val="40000"/>
                  </a:schemeClr>
                </a:glow>
                <a:outerShdw blurRad="76200" dist="50800" dir="5400000" algn="tl" rotWithShape="0">
                  <a:srgbClr val="000000">
                    <a:alpha val="65000"/>
                  </a:srgbClr>
                </a:outerShdw>
              </a:effectLst>
              <a:latin typeface="Agency FB" pitchFamily="34" charset="0"/>
            </a:endParaRPr>
          </a:p>
        </p:txBody>
      </p:sp>
    </p:spTree>
    <p:extLst>
      <p:ext uri="{BB962C8B-B14F-4D97-AF65-F5344CB8AC3E}">
        <p14:creationId xmlns:p14="http://schemas.microsoft.com/office/powerpoint/2010/main" val="2333488461"/>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1660526" y="722313"/>
            <a:ext cx="184731" cy="369332"/>
          </a:xfrm>
          <a:prstGeom prst="rect">
            <a:avLst/>
          </a:prstGeom>
          <a:noFill/>
          <a:ln w="9525">
            <a:noFill/>
            <a:miter lim="800000"/>
            <a:headEnd/>
            <a:tailEnd/>
          </a:ln>
        </p:spPr>
        <p:txBody>
          <a:bodyPr wrap="none">
            <a:spAutoFit/>
          </a:bodyPr>
          <a:lstStyle/>
          <a:p>
            <a:endParaRPr lang="zh-CN" altLang="zh-CN"/>
          </a:p>
        </p:txBody>
      </p:sp>
      <p:pic>
        <p:nvPicPr>
          <p:cNvPr id="22531" name="Picture 24"/>
          <p:cNvPicPr>
            <a:picLocks noChangeAspect="1" noChangeArrowheads="1"/>
          </p:cNvPicPr>
          <p:nvPr/>
        </p:nvPicPr>
        <p:blipFill>
          <a:blip r:embed="rId3"/>
          <a:srcRect/>
          <a:stretch>
            <a:fillRect/>
          </a:stretch>
        </p:blipFill>
        <p:spPr bwMode="auto">
          <a:xfrm>
            <a:off x="0" y="119063"/>
            <a:ext cx="1143000" cy="366712"/>
          </a:xfrm>
          <a:prstGeom prst="rect">
            <a:avLst/>
          </a:prstGeom>
          <a:noFill/>
          <a:ln w="9525">
            <a:noFill/>
            <a:miter lim="800000"/>
            <a:headEnd/>
            <a:tailEnd/>
          </a:ln>
        </p:spPr>
      </p:pic>
      <p:pic>
        <p:nvPicPr>
          <p:cNvPr id="22532" name="图片 6"/>
          <p:cNvPicPr>
            <a:picLocks noChangeAspect="1"/>
          </p:cNvPicPr>
          <p:nvPr/>
        </p:nvPicPr>
        <p:blipFill>
          <a:blip r:embed="rId4"/>
          <a:srcRect/>
          <a:stretch>
            <a:fillRect/>
          </a:stretch>
        </p:blipFill>
        <p:spPr bwMode="auto">
          <a:xfrm>
            <a:off x="152400" y="457200"/>
            <a:ext cx="8839200" cy="762000"/>
          </a:xfrm>
          <a:prstGeom prst="rect">
            <a:avLst/>
          </a:prstGeom>
          <a:noFill/>
          <a:ln w="9525">
            <a:noFill/>
            <a:miter lim="800000"/>
            <a:headEnd/>
            <a:tailEnd/>
          </a:ln>
        </p:spPr>
      </p:pic>
      <p:pic>
        <p:nvPicPr>
          <p:cNvPr id="22533" name="图片 4"/>
          <p:cNvPicPr>
            <a:picLocks noChangeAspect="1"/>
          </p:cNvPicPr>
          <p:nvPr/>
        </p:nvPicPr>
        <p:blipFill>
          <a:blip r:embed="rId5"/>
          <a:srcRect/>
          <a:stretch>
            <a:fillRect/>
          </a:stretch>
        </p:blipFill>
        <p:spPr bwMode="auto">
          <a:xfrm>
            <a:off x="457200" y="1066801"/>
            <a:ext cx="8153400" cy="523875"/>
          </a:xfrm>
          <a:prstGeom prst="rect">
            <a:avLst/>
          </a:prstGeom>
          <a:noFill/>
          <a:ln w="9525">
            <a:noFill/>
            <a:miter lim="800000"/>
            <a:headEnd/>
            <a:tailEnd/>
          </a:ln>
        </p:spPr>
      </p:pic>
      <p:sp>
        <p:nvSpPr>
          <p:cNvPr id="22534" name="TextBox 1"/>
          <p:cNvSpPr txBox="1">
            <a:spLocks noChangeArrowheads="1"/>
          </p:cNvSpPr>
          <p:nvPr/>
        </p:nvSpPr>
        <p:spPr bwMode="auto">
          <a:xfrm>
            <a:off x="533400" y="1066801"/>
            <a:ext cx="5867400" cy="523220"/>
          </a:xfrm>
          <a:prstGeom prst="rect">
            <a:avLst/>
          </a:prstGeom>
          <a:noFill/>
          <a:ln w="9525">
            <a:noFill/>
            <a:miter lim="800000"/>
            <a:headEnd/>
            <a:tailEnd/>
          </a:ln>
        </p:spPr>
        <p:txBody>
          <a:bodyPr>
            <a:spAutoFit/>
          </a:bodyPr>
          <a:lstStyle/>
          <a:p>
            <a:r>
              <a:rPr lang="zh-CN" altLang="en-US" sz="2800" dirty="0" smtClean="0">
                <a:solidFill>
                  <a:schemeClr val="bg1"/>
                </a:solidFill>
                <a:latin typeface="华文楷体"/>
                <a:ea typeface="华文楷体"/>
                <a:cs typeface="华文楷体"/>
              </a:rPr>
              <a:t>建设目标</a:t>
            </a:r>
            <a:endParaRPr lang="zh-CN" altLang="en-US" sz="2800" dirty="0">
              <a:solidFill>
                <a:schemeClr val="bg1"/>
              </a:solidFill>
              <a:latin typeface="华文楷体"/>
              <a:ea typeface="华文楷体"/>
              <a:cs typeface="华文楷体"/>
            </a:endParaRPr>
          </a:p>
        </p:txBody>
      </p:sp>
      <p:pic>
        <p:nvPicPr>
          <p:cNvPr id="22535" name="Picture 2"/>
          <p:cNvPicPr>
            <a:picLocks noChangeAspect="1" noChangeArrowheads="1"/>
          </p:cNvPicPr>
          <p:nvPr/>
        </p:nvPicPr>
        <p:blipFill>
          <a:blip r:embed="rId6"/>
          <a:srcRect/>
          <a:stretch>
            <a:fillRect/>
          </a:stretch>
        </p:blipFill>
        <p:spPr bwMode="auto">
          <a:xfrm>
            <a:off x="152400" y="76201"/>
            <a:ext cx="838200" cy="825500"/>
          </a:xfrm>
          <a:prstGeom prst="rect">
            <a:avLst/>
          </a:prstGeom>
          <a:noFill/>
          <a:ln w="9525">
            <a:noFill/>
            <a:miter lim="800000"/>
            <a:headEnd/>
            <a:tailEnd/>
          </a:ln>
        </p:spPr>
      </p:pic>
      <p:pic>
        <p:nvPicPr>
          <p:cNvPr id="22536" name="Picture 3"/>
          <p:cNvPicPr>
            <a:picLocks noChangeAspect="1" noChangeArrowheads="1"/>
          </p:cNvPicPr>
          <p:nvPr/>
        </p:nvPicPr>
        <p:blipFill>
          <a:blip r:embed="rId7"/>
          <a:srcRect/>
          <a:stretch>
            <a:fillRect/>
          </a:stretch>
        </p:blipFill>
        <p:spPr bwMode="auto">
          <a:xfrm>
            <a:off x="914400" y="76200"/>
            <a:ext cx="3505200" cy="795339"/>
          </a:xfrm>
          <a:prstGeom prst="rect">
            <a:avLst/>
          </a:prstGeom>
          <a:noFill/>
          <a:ln w="9525">
            <a:noFill/>
            <a:miter lim="800000"/>
            <a:headEnd/>
            <a:tailEnd/>
          </a:ln>
        </p:spPr>
      </p:pic>
      <p:sp>
        <p:nvSpPr>
          <p:cNvPr id="12" name="矩形 11"/>
          <p:cNvSpPr/>
          <p:nvPr/>
        </p:nvSpPr>
        <p:spPr>
          <a:xfrm>
            <a:off x="5539560" y="6095999"/>
            <a:ext cx="3491369" cy="584775"/>
          </a:xfrm>
          <a:prstGeom prst="rect">
            <a:avLst/>
          </a:prstGeom>
          <a:solidFill>
            <a:schemeClr val="bg1"/>
          </a:solidFill>
          <a:ln>
            <a:solidFill>
              <a:schemeClr val="bg1"/>
            </a:solidFill>
          </a:ln>
          <a:effectLst>
            <a:softEdge rad="635000"/>
          </a:effectLst>
        </p:spPr>
        <p:style>
          <a:lnRef idx="2">
            <a:schemeClr val="accent3">
              <a:shade val="50000"/>
            </a:schemeClr>
          </a:lnRef>
          <a:fillRef idx="1">
            <a:schemeClr val="accent3"/>
          </a:fillRef>
          <a:effectRef idx="0">
            <a:schemeClr val="accent3"/>
          </a:effectRef>
          <a:fontRef idx="minor">
            <a:schemeClr val="lt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a:r>
              <a:rPr lang="en-US" altLang="zh-CN" sz="3200" b="1" spc="50" dirty="0">
                <a:ln w="11430"/>
                <a:gradFill flip="none" rotWithShape="1">
                  <a:gsLst>
                    <a:gs pos="90000">
                      <a:srgbClr val="FF6600"/>
                    </a:gs>
                    <a:gs pos="37000">
                      <a:schemeClr val="tx2"/>
                    </a:gs>
                    <a:gs pos="12000">
                      <a:srgbClr val="FF6600"/>
                    </a:gs>
                  </a:gsLst>
                  <a:lin ang="10800000" scaled="1"/>
                  <a:tileRect/>
                </a:gradFill>
                <a:effectLst>
                  <a:glow rad="228600">
                    <a:schemeClr val="accent2">
                      <a:satMod val="175000"/>
                      <a:alpha val="40000"/>
                    </a:schemeClr>
                  </a:glow>
                  <a:outerShdw blurRad="76200" dist="50800" dir="5400000" algn="tl" rotWithShape="0">
                    <a:srgbClr val="000000">
                      <a:alpha val="65000"/>
                    </a:srgbClr>
                  </a:outerShdw>
                </a:effectLst>
                <a:latin typeface="Agency FB" pitchFamily="34" charset="0"/>
                <a:cs typeface="Times New Roman" pitchFamily="18" charset="0"/>
              </a:rPr>
              <a:t>www.nbjssc.org.cn</a:t>
            </a:r>
            <a:endParaRPr lang="zh-CN" altLang="en-US" sz="3200" b="1" spc="50" dirty="0">
              <a:ln w="11430"/>
              <a:gradFill flip="none" rotWithShape="1">
                <a:gsLst>
                  <a:gs pos="90000">
                    <a:srgbClr val="FF6600"/>
                  </a:gs>
                  <a:gs pos="37000">
                    <a:schemeClr val="tx2"/>
                  </a:gs>
                  <a:gs pos="12000">
                    <a:srgbClr val="FF6600"/>
                  </a:gs>
                </a:gsLst>
                <a:lin ang="10800000" scaled="1"/>
                <a:tileRect/>
              </a:gradFill>
              <a:effectLst>
                <a:glow rad="228600">
                  <a:schemeClr val="accent2">
                    <a:satMod val="175000"/>
                    <a:alpha val="40000"/>
                  </a:schemeClr>
                </a:glow>
                <a:outerShdw blurRad="76200" dist="50800" dir="5400000" algn="tl" rotWithShape="0">
                  <a:srgbClr val="000000">
                    <a:alpha val="65000"/>
                  </a:srgbClr>
                </a:outerShdw>
              </a:effectLst>
              <a:latin typeface="Agency FB" pitchFamily="34" charset="0"/>
            </a:endParaRPr>
          </a:p>
        </p:txBody>
      </p:sp>
      <p:sp>
        <p:nvSpPr>
          <p:cNvPr id="13" name="TextBox 12"/>
          <p:cNvSpPr txBox="1"/>
          <p:nvPr/>
        </p:nvSpPr>
        <p:spPr>
          <a:xfrm>
            <a:off x="457200" y="1676400"/>
            <a:ext cx="8153400" cy="584775"/>
          </a:xfrm>
          <a:prstGeom prst="rect">
            <a:avLst/>
          </a:prstGeom>
          <a:noFill/>
        </p:spPr>
        <p:txBody>
          <a:bodyPr wrap="square" rtlCol="0">
            <a:spAutoFit/>
          </a:bodyPr>
          <a:lstStyle/>
          <a:p>
            <a:r>
              <a:rPr lang="en-US" altLang="zh-CN" sz="3200" dirty="0" smtClean="0">
                <a:latin typeface="黑体" panose="02010609060101010101" pitchFamily="49" charset="-122"/>
                <a:ea typeface="黑体" panose="02010609060101010101" pitchFamily="49" charset="-122"/>
              </a:rPr>
              <a:t>1</a:t>
            </a:r>
            <a:r>
              <a:rPr lang="zh-CN" altLang="en-US" sz="3200" dirty="0" smtClean="0">
                <a:latin typeface="黑体" panose="02010609060101010101" pitchFamily="49" charset="-122"/>
                <a:ea typeface="黑体" panose="02010609060101010101" pitchFamily="49" charset="-122"/>
              </a:rPr>
              <a:t>、中期目标</a:t>
            </a:r>
            <a:r>
              <a:rPr lang="en-US" altLang="zh-CN" sz="3200" dirty="0" smtClean="0">
                <a:latin typeface="黑体" panose="02010609060101010101" pitchFamily="49" charset="-122"/>
                <a:ea typeface="黑体" panose="02010609060101010101" pitchFamily="49" charset="-122"/>
              </a:rPr>
              <a:t>:</a:t>
            </a:r>
          </a:p>
        </p:txBody>
      </p:sp>
      <p:sp>
        <p:nvSpPr>
          <p:cNvPr id="14" name="TextBox 13"/>
          <p:cNvSpPr txBox="1"/>
          <p:nvPr/>
        </p:nvSpPr>
        <p:spPr>
          <a:xfrm>
            <a:off x="533400" y="2438400"/>
            <a:ext cx="8077200" cy="3600986"/>
          </a:xfrm>
          <a:prstGeom prst="rect">
            <a:avLst/>
          </a:prstGeom>
          <a:noFill/>
        </p:spPr>
        <p:txBody>
          <a:bodyPr wrap="square" rtlCol="0">
            <a:spAutoFit/>
          </a:bodyPr>
          <a:lstStyle/>
          <a:p>
            <a:pPr marL="457200" lvl="0" indent="-457200">
              <a:buFont typeface="Wingdings" panose="05000000000000000000" pitchFamily="2" charset="2"/>
              <a:buChar char="Ø"/>
            </a:pPr>
            <a:r>
              <a:rPr lang="zh-CN" altLang="zh-CN" sz="3000" dirty="0" smtClean="0">
                <a:latin typeface="华文楷体" panose="02010600040101010101" pitchFamily="2" charset="-122"/>
                <a:ea typeface="华文楷体" panose="02010600040101010101" pitchFamily="2" charset="-122"/>
              </a:rPr>
              <a:t>年</a:t>
            </a:r>
            <a:r>
              <a:rPr lang="zh-CN" altLang="zh-CN" sz="3000" dirty="0">
                <a:latin typeface="华文楷体" panose="02010600040101010101" pitchFamily="2" charset="-122"/>
                <a:ea typeface="华文楷体" panose="02010600040101010101" pitchFamily="2" charset="-122"/>
              </a:rPr>
              <a:t>服务需求量不低于</a:t>
            </a:r>
            <a:r>
              <a:rPr lang="en-US" altLang="zh-CN" sz="3000" dirty="0">
                <a:latin typeface="华文楷体" panose="02010600040101010101" pitchFamily="2" charset="-122"/>
                <a:ea typeface="华文楷体" panose="02010600040101010101" pitchFamily="2" charset="-122"/>
              </a:rPr>
              <a:t>1000</a:t>
            </a:r>
            <a:r>
              <a:rPr lang="zh-CN" altLang="zh-CN" sz="3000" dirty="0" smtClean="0">
                <a:latin typeface="华文楷体" panose="02010600040101010101" pitchFamily="2" charset="-122"/>
                <a:ea typeface="华文楷体" panose="02010600040101010101" pitchFamily="2" charset="-122"/>
              </a:rPr>
              <a:t>项</a:t>
            </a:r>
            <a:endParaRPr lang="en-US" altLang="zh-CN" sz="3000" dirty="0" smtClean="0">
              <a:latin typeface="华文楷体" panose="02010600040101010101" pitchFamily="2" charset="-122"/>
              <a:ea typeface="华文楷体" panose="02010600040101010101" pitchFamily="2" charset="-122"/>
            </a:endParaRPr>
          </a:p>
          <a:p>
            <a:pPr lvl="0"/>
            <a:endParaRPr lang="zh-CN" altLang="zh-CN" sz="1200" dirty="0">
              <a:latin typeface="华文楷体" panose="02010600040101010101" pitchFamily="2" charset="-122"/>
              <a:ea typeface="华文楷体" panose="02010600040101010101" pitchFamily="2" charset="-122"/>
            </a:endParaRPr>
          </a:p>
          <a:p>
            <a:pPr marL="457200" lvl="0" indent="-457200">
              <a:buFont typeface="Wingdings" panose="05000000000000000000" pitchFamily="2" charset="2"/>
              <a:buChar char="Ø"/>
            </a:pPr>
            <a:r>
              <a:rPr lang="zh-CN" altLang="zh-CN" sz="3000" dirty="0">
                <a:latin typeface="华文楷体" panose="02010600040101010101" pitchFamily="2" charset="-122"/>
                <a:ea typeface="华文楷体" panose="02010600040101010101" pitchFamily="2" charset="-122"/>
              </a:rPr>
              <a:t>打造适应可持续发展的核心</a:t>
            </a:r>
            <a:r>
              <a:rPr lang="zh-CN" altLang="zh-CN" sz="3000" dirty="0" smtClean="0">
                <a:latin typeface="华文楷体" panose="02010600040101010101" pitchFamily="2" charset="-122"/>
                <a:ea typeface="华文楷体" panose="02010600040101010101" pitchFamily="2" charset="-122"/>
              </a:rPr>
              <a:t>团队</a:t>
            </a:r>
            <a:endParaRPr lang="en-US" altLang="zh-CN" sz="3000" dirty="0" smtClean="0">
              <a:latin typeface="华文楷体" panose="02010600040101010101" pitchFamily="2" charset="-122"/>
              <a:ea typeface="华文楷体" panose="02010600040101010101" pitchFamily="2" charset="-122"/>
            </a:endParaRPr>
          </a:p>
          <a:p>
            <a:pPr lvl="0"/>
            <a:endParaRPr lang="zh-CN" altLang="zh-CN" sz="1200" dirty="0">
              <a:latin typeface="华文楷体" panose="02010600040101010101" pitchFamily="2" charset="-122"/>
              <a:ea typeface="华文楷体" panose="02010600040101010101" pitchFamily="2" charset="-122"/>
            </a:endParaRPr>
          </a:p>
          <a:p>
            <a:pPr marL="457200" lvl="0" indent="-457200">
              <a:buFont typeface="Wingdings" panose="05000000000000000000" pitchFamily="2" charset="2"/>
              <a:buChar char="Ø"/>
            </a:pPr>
            <a:r>
              <a:rPr lang="zh-CN" altLang="zh-CN" sz="3000" dirty="0">
                <a:latin typeface="华文楷体" panose="02010600040101010101" pitchFamily="2" charset="-122"/>
                <a:ea typeface="华文楷体" panose="02010600040101010101" pitchFamily="2" charset="-122"/>
              </a:rPr>
              <a:t>形成高效、准确的完整服务协作</a:t>
            </a:r>
            <a:r>
              <a:rPr lang="zh-CN" altLang="zh-CN" sz="3000" dirty="0" smtClean="0">
                <a:latin typeface="华文楷体" panose="02010600040101010101" pitchFamily="2" charset="-122"/>
                <a:ea typeface="华文楷体" panose="02010600040101010101" pitchFamily="2" charset="-122"/>
              </a:rPr>
              <a:t>机制</a:t>
            </a:r>
            <a:endParaRPr lang="en-US" altLang="zh-CN" sz="3000" dirty="0" smtClean="0">
              <a:latin typeface="华文楷体" panose="02010600040101010101" pitchFamily="2" charset="-122"/>
              <a:ea typeface="华文楷体" panose="02010600040101010101" pitchFamily="2" charset="-122"/>
            </a:endParaRPr>
          </a:p>
          <a:p>
            <a:pPr lvl="0"/>
            <a:endParaRPr lang="zh-CN" altLang="zh-CN" sz="1200" dirty="0">
              <a:latin typeface="华文楷体" panose="02010600040101010101" pitchFamily="2" charset="-122"/>
              <a:ea typeface="华文楷体" panose="02010600040101010101" pitchFamily="2" charset="-122"/>
            </a:endParaRPr>
          </a:p>
          <a:p>
            <a:pPr marL="457200" lvl="0" indent="-457200">
              <a:buFont typeface="Wingdings" panose="05000000000000000000" pitchFamily="2" charset="2"/>
              <a:buChar char="Ø"/>
            </a:pPr>
            <a:r>
              <a:rPr lang="zh-CN" altLang="zh-CN" sz="3000" dirty="0">
                <a:latin typeface="华文楷体" panose="02010600040101010101" pitchFamily="2" charset="-122"/>
                <a:ea typeface="华文楷体" panose="02010600040101010101" pitchFamily="2" charset="-122"/>
              </a:rPr>
              <a:t>多层次服务层级，探索公益化和市场化结合</a:t>
            </a:r>
            <a:r>
              <a:rPr lang="zh-CN" altLang="zh-CN" sz="3000" dirty="0" smtClean="0">
                <a:latin typeface="华文楷体" panose="02010600040101010101" pitchFamily="2" charset="-122"/>
                <a:ea typeface="华文楷体" panose="02010600040101010101" pitchFamily="2" charset="-122"/>
              </a:rPr>
              <a:t>模式</a:t>
            </a:r>
            <a:r>
              <a:rPr lang="zh-CN" altLang="en-US" sz="3000" dirty="0" smtClean="0">
                <a:latin typeface="华文楷体" panose="02010600040101010101" pitchFamily="2" charset="-122"/>
                <a:ea typeface="华文楷体" panose="02010600040101010101" pitchFamily="2" charset="-122"/>
              </a:rPr>
              <a:t>，</a:t>
            </a:r>
            <a:r>
              <a:rPr lang="en-US" altLang="zh-CN" sz="3000" dirty="0" smtClean="0">
                <a:latin typeface="华文楷体" panose="02010600040101010101" pitchFamily="2" charset="-122"/>
                <a:ea typeface="华文楷体" panose="02010600040101010101" pitchFamily="2" charset="-122"/>
              </a:rPr>
              <a:t>5</a:t>
            </a:r>
            <a:r>
              <a:rPr lang="zh-CN" altLang="en-US" sz="3000" dirty="0" smtClean="0">
                <a:latin typeface="华文楷体" panose="02010600040101010101" pitchFamily="2" charset="-122"/>
                <a:ea typeface="华文楷体" panose="02010600040101010101" pitchFamily="2" charset="-122"/>
              </a:rPr>
              <a:t>年后实现收支平衡。</a:t>
            </a:r>
            <a:endParaRPr lang="en-US" altLang="zh-CN" sz="3000" dirty="0" smtClean="0">
              <a:latin typeface="华文楷体" panose="02010600040101010101" pitchFamily="2" charset="-122"/>
              <a:ea typeface="华文楷体" panose="02010600040101010101" pitchFamily="2" charset="-122"/>
            </a:endParaRPr>
          </a:p>
          <a:p>
            <a:pPr lvl="0"/>
            <a:endParaRPr lang="zh-CN" altLang="zh-CN" sz="1200" dirty="0">
              <a:latin typeface="华文楷体" panose="02010600040101010101" pitchFamily="2" charset="-122"/>
              <a:ea typeface="华文楷体" panose="02010600040101010101" pitchFamily="2" charset="-122"/>
            </a:endParaRPr>
          </a:p>
          <a:p>
            <a:pPr marL="457200" indent="-457200">
              <a:buFont typeface="Wingdings" panose="05000000000000000000" pitchFamily="2" charset="2"/>
              <a:buChar char="Ø"/>
            </a:pPr>
            <a:r>
              <a:rPr lang="zh-CN" altLang="zh-CN" sz="3000" dirty="0">
                <a:latin typeface="华文楷体" panose="02010600040101010101" pitchFamily="2" charset="-122"/>
                <a:ea typeface="华文楷体" panose="02010600040101010101" pitchFamily="2" charset="-122"/>
              </a:rPr>
              <a:t>形成大市场服务品牌。</a:t>
            </a:r>
            <a:endParaRPr lang="en-US" altLang="zh-CN" sz="3000" dirty="0">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5407190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1660526" y="722313"/>
            <a:ext cx="184731" cy="369332"/>
          </a:xfrm>
          <a:prstGeom prst="rect">
            <a:avLst/>
          </a:prstGeom>
          <a:noFill/>
          <a:ln w="9525">
            <a:noFill/>
            <a:miter lim="800000"/>
            <a:headEnd/>
            <a:tailEnd/>
          </a:ln>
        </p:spPr>
        <p:txBody>
          <a:bodyPr wrap="none">
            <a:spAutoFit/>
          </a:bodyPr>
          <a:lstStyle/>
          <a:p>
            <a:endParaRPr lang="zh-CN" altLang="zh-CN"/>
          </a:p>
        </p:txBody>
      </p:sp>
      <p:pic>
        <p:nvPicPr>
          <p:cNvPr id="22531" name="Picture 24"/>
          <p:cNvPicPr>
            <a:picLocks noChangeAspect="1" noChangeArrowheads="1"/>
          </p:cNvPicPr>
          <p:nvPr/>
        </p:nvPicPr>
        <p:blipFill>
          <a:blip r:embed="rId3"/>
          <a:srcRect/>
          <a:stretch>
            <a:fillRect/>
          </a:stretch>
        </p:blipFill>
        <p:spPr bwMode="auto">
          <a:xfrm>
            <a:off x="0" y="119063"/>
            <a:ext cx="1143000" cy="366712"/>
          </a:xfrm>
          <a:prstGeom prst="rect">
            <a:avLst/>
          </a:prstGeom>
          <a:noFill/>
          <a:ln w="9525">
            <a:noFill/>
            <a:miter lim="800000"/>
            <a:headEnd/>
            <a:tailEnd/>
          </a:ln>
        </p:spPr>
      </p:pic>
      <p:pic>
        <p:nvPicPr>
          <p:cNvPr id="22532" name="图片 6"/>
          <p:cNvPicPr>
            <a:picLocks noChangeAspect="1"/>
          </p:cNvPicPr>
          <p:nvPr/>
        </p:nvPicPr>
        <p:blipFill>
          <a:blip r:embed="rId4"/>
          <a:srcRect/>
          <a:stretch>
            <a:fillRect/>
          </a:stretch>
        </p:blipFill>
        <p:spPr bwMode="auto">
          <a:xfrm>
            <a:off x="152400" y="457200"/>
            <a:ext cx="8839200" cy="762000"/>
          </a:xfrm>
          <a:prstGeom prst="rect">
            <a:avLst/>
          </a:prstGeom>
          <a:noFill/>
          <a:ln w="9525">
            <a:noFill/>
            <a:miter lim="800000"/>
            <a:headEnd/>
            <a:tailEnd/>
          </a:ln>
        </p:spPr>
      </p:pic>
      <p:pic>
        <p:nvPicPr>
          <p:cNvPr id="22533" name="图片 4"/>
          <p:cNvPicPr>
            <a:picLocks noChangeAspect="1"/>
          </p:cNvPicPr>
          <p:nvPr/>
        </p:nvPicPr>
        <p:blipFill>
          <a:blip r:embed="rId5"/>
          <a:srcRect/>
          <a:stretch>
            <a:fillRect/>
          </a:stretch>
        </p:blipFill>
        <p:spPr bwMode="auto">
          <a:xfrm>
            <a:off x="457200" y="1066801"/>
            <a:ext cx="8153400" cy="523875"/>
          </a:xfrm>
          <a:prstGeom prst="rect">
            <a:avLst/>
          </a:prstGeom>
          <a:noFill/>
          <a:ln w="9525">
            <a:noFill/>
            <a:miter lim="800000"/>
            <a:headEnd/>
            <a:tailEnd/>
          </a:ln>
        </p:spPr>
      </p:pic>
      <p:sp>
        <p:nvSpPr>
          <p:cNvPr id="22534" name="TextBox 1"/>
          <p:cNvSpPr txBox="1">
            <a:spLocks noChangeArrowheads="1"/>
          </p:cNvSpPr>
          <p:nvPr/>
        </p:nvSpPr>
        <p:spPr bwMode="auto">
          <a:xfrm>
            <a:off x="533400" y="1066801"/>
            <a:ext cx="5867400" cy="523220"/>
          </a:xfrm>
          <a:prstGeom prst="rect">
            <a:avLst/>
          </a:prstGeom>
          <a:noFill/>
          <a:ln w="9525">
            <a:noFill/>
            <a:miter lim="800000"/>
            <a:headEnd/>
            <a:tailEnd/>
          </a:ln>
        </p:spPr>
        <p:txBody>
          <a:bodyPr>
            <a:spAutoFit/>
          </a:bodyPr>
          <a:lstStyle/>
          <a:p>
            <a:r>
              <a:rPr lang="zh-CN" altLang="en-US" sz="2800" dirty="0" smtClean="0">
                <a:solidFill>
                  <a:schemeClr val="bg1"/>
                </a:solidFill>
                <a:latin typeface="华文楷体"/>
                <a:ea typeface="华文楷体"/>
                <a:cs typeface="华文楷体"/>
              </a:rPr>
              <a:t>建设目标</a:t>
            </a:r>
            <a:endParaRPr lang="zh-CN" altLang="en-US" sz="2800" dirty="0">
              <a:solidFill>
                <a:schemeClr val="bg1"/>
              </a:solidFill>
              <a:latin typeface="华文楷体"/>
              <a:ea typeface="华文楷体"/>
              <a:cs typeface="华文楷体"/>
            </a:endParaRPr>
          </a:p>
        </p:txBody>
      </p:sp>
      <p:pic>
        <p:nvPicPr>
          <p:cNvPr id="22535" name="Picture 2"/>
          <p:cNvPicPr>
            <a:picLocks noChangeAspect="1" noChangeArrowheads="1"/>
          </p:cNvPicPr>
          <p:nvPr/>
        </p:nvPicPr>
        <p:blipFill>
          <a:blip r:embed="rId6"/>
          <a:srcRect/>
          <a:stretch>
            <a:fillRect/>
          </a:stretch>
        </p:blipFill>
        <p:spPr bwMode="auto">
          <a:xfrm>
            <a:off x="152400" y="76201"/>
            <a:ext cx="838200" cy="825500"/>
          </a:xfrm>
          <a:prstGeom prst="rect">
            <a:avLst/>
          </a:prstGeom>
          <a:noFill/>
          <a:ln w="9525">
            <a:noFill/>
            <a:miter lim="800000"/>
            <a:headEnd/>
            <a:tailEnd/>
          </a:ln>
        </p:spPr>
      </p:pic>
      <p:pic>
        <p:nvPicPr>
          <p:cNvPr id="22536" name="Picture 3"/>
          <p:cNvPicPr>
            <a:picLocks noChangeAspect="1" noChangeArrowheads="1"/>
          </p:cNvPicPr>
          <p:nvPr/>
        </p:nvPicPr>
        <p:blipFill>
          <a:blip r:embed="rId7"/>
          <a:srcRect/>
          <a:stretch>
            <a:fillRect/>
          </a:stretch>
        </p:blipFill>
        <p:spPr bwMode="auto">
          <a:xfrm>
            <a:off x="914400" y="76200"/>
            <a:ext cx="3505200" cy="795339"/>
          </a:xfrm>
          <a:prstGeom prst="rect">
            <a:avLst/>
          </a:prstGeom>
          <a:noFill/>
          <a:ln w="9525">
            <a:noFill/>
            <a:miter lim="800000"/>
            <a:headEnd/>
            <a:tailEnd/>
          </a:ln>
        </p:spPr>
      </p:pic>
      <p:sp>
        <p:nvSpPr>
          <p:cNvPr id="12" name="矩形 11"/>
          <p:cNvSpPr/>
          <p:nvPr/>
        </p:nvSpPr>
        <p:spPr>
          <a:xfrm>
            <a:off x="5539560" y="6095999"/>
            <a:ext cx="3491369" cy="584775"/>
          </a:xfrm>
          <a:prstGeom prst="rect">
            <a:avLst/>
          </a:prstGeom>
          <a:solidFill>
            <a:schemeClr val="bg1"/>
          </a:solidFill>
          <a:ln>
            <a:solidFill>
              <a:schemeClr val="bg1"/>
            </a:solidFill>
          </a:ln>
          <a:effectLst>
            <a:softEdge rad="635000"/>
          </a:effectLst>
        </p:spPr>
        <p:style>
          <a:lnRef idx="2">
            <a:schemeClr val="accent3">
              <a:shade val="50000"/>
            </a:schemeClr>
          </a:lnRef>
          <a:fillRef idx="1">
            <a:schemeClr val="accent3"/>
          </a:fillRef>
          <a:effectRef idx="0">
            <a:schemeClr val="accent3"/>
          </a:effectRef>
          <a:fontRef idx="minor">
            <a:schemeClr val="lt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a:r>
              <a:rPr lang="en-US" altLang="zh-CN" sz="3200" b="1" spc="50" dirty="0">
                <a:ln w="11430"/>
                <a:gradFill flip="none" rotWithShape="1">
                  <a:gsLst>
                    <a:gs pos="90000">
                      <a:srgbClr val="FF6600"/>
                    </a:gs>
                    <a:gs pos="37000">
                      <a:schemeClr val="tx2"/>
                    </a:gs>
                    <a:gs pos="12000">
                      <a:srgbClr val="FF6600"/>
                    </a:gs>
                  </a:gsLst>
                  <a:lin ang="10800000" scaled="1"/>
                  <a:tileRect/>
                </a:gradFill>
                <a:effectLst>
                  <a:glow rad="228600">
                    <a:schemeClr val="accent2">
                      <a:satMod val="175000"/>
                      <a:alpha val="40000"/>
                    </a:schemeClr>
                  </a:glow>
                  <a:outerShdw blurRad="76200" dist="50800" dir="5400000" algn="tl" rotWithShape="0">
                    <a:srgbClr val="000000">
                      <a:alpha val="65000"/>
                    </a:srgbClr>
                  </a:outerShdw>
                </a:effectLst>
                <a:latin typeface="Agency FB" pitchFamily="34" charset="0"/>
                <a:cs typeface="Times New Roman" pitchFamily="18" charset="0"/>
              </a:rPr>
              <a:t>www.nbjssc.org.cn</a:t>
            </a:r>
            <a:endParaRPr lang="zh-CN" altLang="en-US" sz="3200" b="1" spc="50" dirty="0">
              <a:ln w="11430"/>
              <a:gradFill flip="none" rotWithShape="1">
                <a:gsLst>
                  <a:gs pos="90000">
                    <a:srgbClr val="FF6600"/>
                  </a:gs>
                  <a:gs pos="37000">
                    <a:schemeClr val="tx2"/>
                  </a:gs>
                  <a:gs pos="12000">
                    <a:srgbClr val="FF6600"/>
                  </a:gs>
                </a:gsLst>
                <a:lin ang="10800000" scaled="1"/>
                <a:tileRect/>
              </a:gradFill>
              <a:effectLst>
                <a:glow rad="228600">
                  <a:schemeClr val="accent2">
                    <a:satMod val="175000"/>
                    <a:alpha val="40000"/>
                  </a:schemeClr>
                </a:glow>
                <a:outerShdw blurRad="76200" dist="50800" dir="5400000" algn="tl" rotWithShape="0">
                  <a:srgbClr val="000000">
                    <a:alpha val="65000"/>
                  </a:srgbClr>
                </a:outerShdw>
              </a:effectLst>
              <a:latin typeface="Agency FB" pitchFamily="34" charset="0"/>
            </a:endParaRPr>
          </a:p>
        </p:txBody>
      </p:sp>
      <p:sp>
        <p:nvSpPr>
          <p:cNvPr id="13" name="TextBox 12"/>
          <p:cNvSpPr txBox="1"/>
          <p:nvPr/>
        </p:nvSpPr>
        <p:spPr>
          <a:xfrm>
            <a:off x="457200" y="1676400"/>
            <a:ext cx="8153400" cy="584775"/>
          </a:xfrm>
          <a:prstGeom prst="rect">
            <a:avLst/>
          </a:prstGeom>
          <a:noFill/>
        </p:spPr>
        <p:txBody>
          <a:bodyPr wrap="square" rtlCol="0">
            <a:spAutoFit/>
          </a:bodyPr>
          <a:lstStyle/>
          <a:p>
            <a:r>
              <a:rPr lang="en-US" altLang="zh-CN" sz="3200" dirty="0">
                <a:latin typeface="黑体" panose="02010609060101010101" pitchFamily="49" charset="-122"/>
                <a:ea typeface="黑体" panose="02010609060101010101" pitchFamily="49" charset="-122"/>
              </a:rPr>
              <a:t>2</a:t>
            </a:r>
            <a:r>
              <a:rPr lang="zh-CN" altLang="en-US" sz="3200" dirty="0" smtClean="0">
                <a:latin typeface="黑体" panose="02010609060101010101" pitchFamily="49" charset="-122"/>
                <a:ea typeface="黑体" panose="02010609060101010101" pitchFamily="49" charset="-122"/>
              </a:rPr>
              <a:t>、</a:t>
            </a:r>
            <a:r>
              <a:rPr lang="zh-CN" altLang="en-US" sz="3200" dirty="0">
                <a:latin typeface="黑体" panose="02010609060101010101" pitchFamily="49" charset="-122"/>
                <a:ea typeface="黑体" panose="02010609060101010101" pitchFamily="49" charset="-122"/>
              </a:rPr>
              <a:t>远</a:t>
            </a:r>
            <a:r>
              <a:rPr lang="zh-CN" altLang="en-US" sz="3200" dirty="0" smtClean="0">
                <a:latin typeface="黑体" panose="02010609060101010101" pitchFamily="49" charset="-122"/>
                <a:ea typeface="黑体" panose="02010609060101010101" pitchFamily="49" charset="-122"/>
              </a:rPr>
              <a:t>期目标</a:t>
            </a:r>
            <a:r>
              <a:rPr lang="en-US" altLang="zh-CN" sz="3200" dirty="0" smtClean="0">
                <a:latin typeface="黑体" panose="02010609060101010101" pitchFamily="49" charset="-122"/>
                <a:ea typeface="黑体" panose="02010609060101010101" pitchFamily="49" charset="-122"/>
              </a:rPr>
              <a:t>:</a:t>
            </a:r>
          </a:p>
        </p:txBody>
      </p:sp>
      <p:sp>
        <p:nvSpPr>
          <p:cNvPr id="14" name="TextBox 13"/>
          <p:cNvSpPr txBox="1"/>
          <p:nvPr/>
        </p:nvSpPr>
        <p:spPr>
          <a:xfrm>
            <a:off x="533400" y="2438400"/>
            <a:ext cx="8077200" cy="3046988"/>
          </a:xfrm>
          <a:prstGeom prst="rect">
            <a:avLst/>
          </a:prstGeom>
          <a:noFill/>
        </p:spPr>
        <p:txBody>
          <a:bodyPr wrap="square" rtlCol="0">
            <a:spAutoFit/>
          </a:bodyPr>
          <a:lstStyle/>
          <a:p>
            <a:pPr marL="457200" lvl="0" indent="-457200">
              <a:buFont typeface="Wingdings" panose="05000000000000000000" pitchFamily="2" charset="2"/>
              <a:buChar char="Ø"/>
            </a:pPr>
            <a:r>
              <a:rPr lang="zh-CN" altLang="zh-CN" sz="3000" dirty="0">
                <a:latin typeface="华文楷体" panose="02010600040101010101" pitchFamily="2" charset="-122"/>
                <a:ea typeface="华文楷体" panose="02010600040101010101" pitchFamily="2" charset="-122"/>
              </a:rPr>
              <a:t>以满足需求为切入点，引导企业转变创新思路，逐步引入开放创新</a:t>
            </a:r>
            <a:r>
              <a:rPr lang="zh-CN" altLang="zh-CN" sz="3000" dirty="0" smtClean="0">
                <a:latin typeface="华文楷体" panose="02010600040101010101" pitchFamily="2" charset="-122"/>
                <a:ea typeface="华文楷体" panose="02010600040101010101" pitchFamily="2" charset="-122"/>
              </a:rPr>
              <a:t>理念</a:t>
            </a:r>
            <a:r>
              <a:rPr lang="zh-CN" altLang="en-US" sz="3000" dirty="0" smtClean="0">
                <a:latin typeface="华文楷体" panose="02010600040101010101" pitchFamily="2" charset="-122"/>
                <a:ea typeface="华文楷体" panose="02010600040101010101" pitchFamily="2" charset="-122"/>
              </a:rPr>
              <a:t>。</a:t>
            </a:r>
            <a:endParaRPr lang="en-US" altLang="zh-CN" sz="3000" dirty="0" smtClean="0">
              <a:latin typeface="华文楷体" panose="02010600040101010101" pitchFamily="2" charset="-122"/>
              <a:ea typeface="华文楷体" panose="02010600040101010101" pitchFamily="2" charset="-122"/>
            </a:endParaRPr>
          </a:p>
          <a:p>
            <a:pPr marL="457200" lvl="0" indent="-457200">
              <a:buFont typeface="Wingdings" panose="05000000000000000000" pitchFamily="2" charset="2"/>
              <a:buChar char="Ø"/>
            </a:pPr>
            <a:endParaRPr lang="zh-CN" altLang="zh-CN" sz="1200" dirty="0">
              <a:latin typeface="华文楷体" panose="02010600040101010101" pitchFamily="2" charset="-122"/>
              <a:ea typeface="华文楷体" panose="02010600040101010101" pitchFamily="2" charset="-122"/>
            </a:endParaRPr>
          </a:p>
          <a:p>
            <a:pPr marL="457200" lvl="0" indent="-457200">
              <a:buFont typeface="Wingdings" panose="05000000000000000000" pitchFamily="2" charset="2"/>
              <a:buChar char="Ø"/>
            </a:pPr>
            <a:r>
              <a:rPr lang="zh-CN" altLang="zh-CN" sz="3000" dirty="0" smtClean="0">
                <a:latin typeface="华文楷体" panose="02010600040101010101" pitchFamily="2" charset="-122"/>
                <a:ea typeface="华文楷体" panose="02010600040101010101" pitchFamily="2" charset="-122"/>
              </a:rPr>
              <a:t>以</a:t>
            </a:r>
            <a:r>
              <a:rPr lang="zh-CN" altLang="zh-CN" sz="3000" dirty="0">
                <a:latin typeface="华文楷体" panose="02010600040101010101" pitchFamily="2" charset="-122"/>
                <a:ea typeface="华文楷体" panose="02010600040101010101" pitchFamily="2" charset="-122"/>
              </a:rPr>
              <a:t>解决实际问题为导向，促使高校院所科研人员深入了解企业（市场）需求，广泛开展产学研合作，进而逐渐调整科研方向，满足社会发展需要</a:t>
            </a:r>
            <a:r>
              <a:rPr lang="zh-CN" altLang="zh-CN" sz="3000" dirty="0" smtClean="0">
                <a:latin typeface="华文楷体" panose="02010600040101010101" pitchFamily="2" charset="-122"/>
                <a:ea typeface="华文楷体" panose="02010600040101010101" pitchFamily="2" charset="-122"/>
              </a:rPr>
              <a:t>。</a:t>
            </a:r>
            <a:endParaRPr lang="zh-CN" altLang="zh-CN" sz="3000" dirty="0">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10928176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10"/>
          <p:cNvPicPr>
            <a:picLocks noChangeAspect="1" noChangeArrowheads="1"/>
          </p:cNvPicPr>
          <p:nvPr/>
        </p:nvPicPr>
        <p:blipFill>
          <a:blip r:embed="rId3"/>
          <a:srcRect/>
          <a:stretch>
            <a:fillRect/>
          </a:stretch>
        </p:blipFill>
        <p:spPr bwMode="auto">
          <a:xfrm>
            <a:off x="152400" y="0"/>
            <a:ext cx="1295400" cy="1914525"/>
          </a:xfrm>
          <a:prstGeom prst="rect">
            <a:avLst/>
          </a:prstGeom>
          <a:noFill/>
          <a:ln w="9525">
            <a:noFill/>
            <a:miter lim="800000"/>
            <a:headEnd/>
            <a:tailEnd/>
          </a:ln>
        </p:spPr>
      </p:pic>
      <p:pic>
        <p:nvPicPr>
          <p:cNvPr id="55298" name="Picture 8"/>
          <p:cNvPicPr>
            <a:picLocks noChangeAspect="1" noChangeArrowheads="1"/>
          </p:cNvPicPr>
          <p:nvPr/>
        </p:nvPicPr>
        <p:blipFill>
          <a:blip r:embed="rId4"/>
          <a:srcRect/>
          <a:stretch>
            <a:fillRect/>
          </a:stretch>
        </p:blipFill>
        <p:spPr bwMode="auto">
          <a:xfrm>
            <a:off x="152400" y="1524000"/>
            <a:ext cx="8839200" cy="668339"/>
          </a:xfrm>
          <a:prstGeom prst="rect">
            <a:avLst/>
          </a:prstGeom>
          <a:noFill/>
          <a:ln w="9525">
            <a:noFill/>
            <a:miter lim="800000"/>
            <a:headEnd/>
            <a:tailEnd/>
          </a:ln>
        </p:spPr>
      </p:pic>
      <p:pic>
        <p:nvPicPr>
          <p:cNvPr id="55299" name="Picture 11"/>
          <p:cNvPicPr>
            <a:picLocks noChangeAspect="1" noChangeArrowheads="1"/>
          </p:cNvPicPr>
          <p:nvPr/>
        </p:nvPicPr>
        <p:blipFill>
          <a:blip r:embed="rId5"/>
          <a:srcRect/>
          <a:stretch>
            <a:fillRect/>
          </a:stretch>
        </p:blipFill>
        <p:spPr bwMode="auto">
          <a:xfrm>
            <a:off x="6477002" y="33339"/>
            <a:ext cx="1444625" cy="381000"/>
          </a:xfrm>
          <a:prstGeom prst="rect">
            <a:avLst/>
          </a:prstGeom>
          <a:noFill/>
          <a:ln w="9525">
            <a:noFill/>
            <a:miter lim="800000"/>
            <a:headEnd/>
            <a:tailEnd/>
          </a:ln>
        </p:spPr>
      </p:pic>
      <p:pic>
        <p:nvPicPr>
          <p:cNvPr id="55300" name="Picture 10"/>
          <p:cNvPicPr>
            <a:picLocks noChangeAspect="1" noChangeArrowheads="1"/>
          </p:cNvPicPr>
          <p:nvPr/>
        </p:nvPicPr>
        <p:blipFill>
          <a:blip r:embed="rId3"/>
          <a:srcRect/>
          <a:stretch>
            <a:fillRect/>
          </a:stretch>
        </p:blipFill>
        <p:spPr bwMode="auto">
          <a:xfrm>
            <a:off x="2057400" y="76200"/>
            <a:ext cx="7010400" cy="1524000"/>
          </a:xfrm>
          <a:prstGeom prst="rect">
            <a:avLst/>
          </a:prstGeom>
          <a:noFill/>
          <a:ln w="9525">
            <a:noFill/>
            <a:miter lim="800000"/>
            <a:headEnd/>
            <a:tailEnd/>
          </a:ln>
        </p:spPr>
      </p:pic>
      <p:pic>
        <p:nvPicPr>
          <p:cNvPr id="55301" name="Picture 8"/>
          <p:cNvPicPr>
            <a:picLocks noChangeAspect="1" noChangeArrowheads="1"/>
          </p:cNvPicPr>
          <p:nvPr/>
        </p:nvPicPr>
        <p:blipFill>
          <a:blip r:embed="rId6"/>
          <a:srcRect/>
          <a:stretch>
            <a:fillRect/>
          </a:stretch>
        </p:blipFill>
        <p:spPr bwMode="auto">
          <a:xfrm>
            <a:off x="476250" y="76200"/>
            <a:ext cx="1733550" cy="1905000"/>
          </a:xfrm>
          <a:prstGeom prst="rect">
            <a:avLst/>
          </a:prstGeom>
          <a:noFill/>
          <a:ln w="9525">
            <a:noFill/>
            <a:miter lim="800000"/>
            <a:headEnd/>
            <a:tailEnd/>
          </a:ln>
        </p:spPr>
      </p:pic>
      <p:pic>
        <p:nvPicPr>
          <p:cNvPr id="55302" name="Picture 9"/>
          <p:cNvPicPr>
            <a:picLocks noChangeAspect="1" noChangeArrowheads="1"/>
          </p:cNvPicPr>
          <p:nvPr/>
        </p:nvPicPr>
        <p:blipFill>
          <a:blip r:embed="rId7"/>
          <a:srcRect/>
          <a:stretch>
            <a:fillRect/>
          </a:stretch>
        </p:blipFill>
        <p:spPr bwMode="auto">
          <a:xfrm>
            <a:off x="2362200" y="152401"/>
            <a:ext cx="6248400" cy="1946275"/>
          </a:xfrm>
          <a:prstGeom prst="rect">
            <a:avLst/>
          </a:prstGeom>
          <a:noFill/>
          <a:ln w="9525">
            <a:noFill/>
            <a:miter lim="800000"/>
            <a:headEnd/>
            <a:tailEnd/>
          </a:ln>
        </p:spPr>
      </p:pic>
      <p:pic>
        <p:nvPicPr>
          <p:cNvPr id="55303" name="Picture 10"/>
          <p:cNvPicPr>
            <a:picLocks noChangeAspect="1" noChangeArrowheads="1"/>
          </p:cNvPicPr>
          <p:nvPr/>
        </p:nvPicPr>
        <p:blipFill>
          <a:blip r:embed="rId8"/>
          <a:srcRect/>
          <a:stretch>
            <a:fillRect/>
          </a:stretch>
        </p:blipFill>
        <p:spPr bwMode="auto">
          <a:xfrm>
            <a:off x="0" y="2192338"/>
            <a:ext cx="9144000" cy="4665663"/>
          </a:xfrm>
          <a:prstGeom prst="rect">
            <a:avLst/>
          </a:prstGeom>
          <a:noFill/>
          <a:ln w="9525">
            <a:noFill/>
            <a:miter lim="800000"/>
            <a:headEnd/>
            <a:tailEnd/>
          </a:ln>
          <a:effectLst>
            <a:outerShdw algn="ctr" rotWithShape="0">
              <a:schemeClr val="bg2">
                <a:alpha val="50000"/>
              </a:schemeClr>
            </a:outerShdw>
          </a:effec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3"/>
          <p:cNvSpPr txBox="1">
            <a:spLocks noChangeArrowheads="1"/>
          </p:cNvSpPr>
          <p:nvPr/>
        </p:nvSpPr>
        <p:spPr bwMode="auto">
          <a:xfrm>
            <a:off x="1660526" y="722313"/>
            <a:ext cx="184731" cy="369332"/>
          </a:xfrm>
          <a:prstGeom prst="rect">
            <a:avLst/>
          </a:prstGeom>
          <a:noFill/>
          <a:ln w="9525">
            <a:noFill/>
            <a:miter lim="800000"/>
            <a:headEnd/>
            <a:tailEnd/>
          </a:ln>
        </p:spPr>
        <p:txBody>
          <a:bodyPr wrap="none">
            <a:spAutoFit/>
          </a:bodyPr>
          <a:lstStyle/>
          <a:p>
            <a:endParaRPr lang="zh-CN" altLang="zh-CN"/>
          </a:p>
        </p:txBody>
      </p:sp>
      <p:pic>
        <p:nvPicPr>
          <p:cNvPr id="20483" name="Picture 24"/>
          <p:cNvPicPr>
            <a:picLocks noChangeAspect="1" noChangeArrowheads="1"/>
          </p:cNvPicPr>
          <p:nvPr/>
        </p:nvPicPr>
        <p:blipFill>
          <a:blip r:embed="rId3"/>
          <a:srcRect/>
          <a:stretch>
            <a:fillRect/>
          </a:stretch>
        </p:blipFill>
        <p:spPr bwMode="auto">
          <a:xfrm>
            <a:off x="0" y="119063"/>
            <a:ext cx="1143000" cy="366712"/>
          </a:xfrm>
          <a:prstGeom prst="rect">
            <a:avLst/>
          </a:prstGeom>
          <a:noFill/>
          <a:ln w="9525">
            <a:noFill/>
            <a:miter lim="800000"/>
            <a:headEnd/>
            <a:tailEnd/>
          </a:ln>
        </p:spPr>
      </p:pic>
      <p:pic>
        <p:nvPicPr>
          <p:cNvPr id="20484" name="图片 6"/>
          <p:cNvPicPr>
            <a:picLocks noChangeAspect="1"/>
          </p:cNvPicPr>
          <p:nvPr/>
        </p:nvPicPr>
        <p:blipFill>
          <a:blip r:embed="rId4"/>
          <a:srcRect/>
          <a:stretch>
            <a:fillRect/>
          </a:stretch>
        </p:blipFill>
        <p:spPr bwMode="auto">
          <a:xfrm>
            <a:off x="152400" y="457200"/>
            <a:ext cx="8839200" cy="762000"/>
          </a:xfrm>
          <a:prstGeom prst="rect">
            <a:avLst/>
          </a:prstGeom>
          <a:noFill/>
          <a:ln w="9525">
            <a:noFill/>
            <a:miter lim="800000"/>
            <a:headEnd/>
            <a:tailEnd/>
          </a:ln>
        </p:spPr>
      </p:pic>
      <p:pic>
        <p:nvPicPr>
          <p:cNvPr id="20485" name="图片 4"/>
          <p:cNvPicPr>
            <a:picLocks noChangeAspect="1"/>
          </p:cNvPicPr>
          <p:nvPr/>
        </p:nvPicPr>
        <p:blipFill>
          <a:blip r:embed="rId5"/>
          <a:srcRect/>
          <a:stretch>
            <a:fillRect/>
          </a:stretch>
        </p:blipFill>
        <p:spPr bwMode="auto">
          <a:xfrm>
            <a:off x="457200" y="1066801"/>
            <a:ext cx="8153400" cy="523875"/>
          </a:xfrm>
          <a:prstGeom prst="rect">
            <a:avLst/>
          </a:prstGeom>
          <a:noFill/>
          <a:ln w="9525">
            <a:noFill/>
            <a:miter lim="800000"/>
            <a:headEnd/>
            <a:tailEnd/>
          </a:ln>
        </p:spPr>
      </p:pic>
      <p:sp>
        <p:nvSpPr>
          <p:cNvPr id="20486" name="TextBox 1"/>
          <p:cNvSpPr txBox="1">
            <a:spLocks noChangeArrowheads="1"/>
          </p:cNvSpPr>
          <p:nvPr/>
        </p:nvSpPr>
        <p:spPr bwMode="auto">
          <a:xfrm>
            <a:off x="533400" y="1066801"/>
            <a:ext cx="5867400" cy="523220"/>
          </a:xfrm>
          <a:prstGeom prst="rect">
            <a:avLst/>
          </a:prstGeom>
          <a:noFill/>
          <a:ln w="9525">
            <a:noFill/>
            <a:miter lim="800000"/>
            <a:headEnd/>
            <a:tailEnd/>
          </a:ln>
        </p:spPr>
        <p:txBody>
          <a:bodyPr>
            <a:spAutoFit/>
          </a:bodyPr>
          <a:lstStyle/>
          <a:p>
            <a:r>
              <a:rPr lang="zh-CN" altLang="en-US" sz="2800">
                <a:solidFill>
                  <a:schemeClr val="bg1"/>
                </a:solidFill>
                <a:latin typeface="华文楷体"/>
                <a:ea typeface="华文楷体"/>
                <a:cs typeface="华文楷体"/>
              </a:rPr>
              <a:t>宁波科技大市场建设背景</a:t>
            </a:r>
          </a:p>
        </p:txBody>
      </p:sp>
      <p:pic>
        <p:nvPicPr>
          <p:cNvPr id="20487" name="Picture 2"/>
          <p:cNvPicPr>
            <a:picLocks noChangeAspect="1" noChangeArrowheads="1"/>
          </p:cNvPicPr>
          <p:nvPr/>
        </p:nvPicPr>
        <p:blipFill>
          <a:blip r:embed="rId6"/>
          <a:srcRect/>
          <a:stretch>
            <a:fillRect/>
          </a:stretch>
        </p:blipFill>
        <p:spPr bwMode="auto">
          <a:xfrm>
            <a:off x="152400" y="76201"/>
            <a:ext cx="838200" cy="825500"/>
          </a:xfrm>
          <a:prstGeom prst="rect">
            <a:avLst/>
          </a:prstGeom>
          <a:noFill/>
          <a:ln w="9525">
            <a:noFill/>
            <a:miter lim="800000"/>
            <a:headEnd/>
            <a:tailEnd/>
          </a:ln>
        </p:spPr>
      </p:pic>
      <p:pic>
        <p:nvPicPr>
          <p:cNvPr id="20488" name="Picture 3"/>
          <p:cNvPicPr>
            <a:picLocks noChangeAspect="1" noChangeArrowheads="1"/>
          </p:cNvPicPr>
          <p:nvPr/>
        </p:nvPicPr>
        <p:blipFill>
          <a:blip r:embed="rId7"/>
          <a:srcRect/>
          <a:stretch>
            <a:fillRect/>
          </a:stretch>
        </p:blipFill>
        <p:spPr bwMode="auto">
          <a:xfrm>
            <a:off x="914400" y="76200"/>
            <a:ext cx="3505200" cy="795339"/>
          </a:xfrm>
          <a:prstGeom prst="rect">
            <a:avLst/>
          </a:prstGeom>
          <a:noFill/>
          <a:ln w="9525">
            <a:noFill/>
            <a:miter lim="800000"/>
            <a:headEnd/>
            <a:tailEnd/>
          </a:ln>
        </p:spPr>
      </p:pic>
      <p:sp>
        <p:nvSpPr>
          <p:cNvPr id="12" name="矩形 11"/>
          <p:cNvSpPr/>
          <p:nvPr/>
        </p:nvSpPr>
        <p:spPr>
          <a:xfrm>
            <a:off x="5539560" y="6095999"/>
            <a:ext cx="3491369" cy="584775"/>
          </a:xfrm>
          <a:prstGeom prst="rect">
            <a:avLst/>
          </a:prstGeom>
          <a:solidFill>
            <a:schemeClr val="bg1"/>
          </a:solidFill>
          <a:ln>
            <a:solidFill>
              <a:schemeClr val="bg1"/>
            </a:solidFill>
          </a:ln>
          <a:effectLst>
            <a:softEdge rad="635000"/>
          </a:effectLst>
        </p:spPr>
        <p:style>
          <a:lnRef idx="2">
            <a:schemeClr val="accent3">
              <a:shade val="50000"/>
            </a:schemeClr>
          </a:lnRef>
          <a:fillRef idx="1">
            <a:schemeClr val="accent3"/>
          </a:fillRef>
          <a:effectRef idx="0">
            <a:schemeClr val="accent3"/>
          </a:effectRef>
          <a:fontRef idx="minor">
            <a:schemeClr val="lt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a:r>
              <a:rPr lang="en-US" altLang="zh-CN" sz="3200" b="1" spc="50" dirty="0">
                <a:ln w="11430"/>
                <a:gradFill flip="none" rotWithShape="1">
                  <a:gsLst>
                    <a:gs pos="90000">
                      <a:srgbClr val="FF6600"/>
                    </a:gs>
                    <a:gs pos="37000">
                      <a:schemeClr val="tx2"/>
                    </a:gs>
                    <a:gs pos="12000">
                      <a:srgbClr val="FF6600"/>
                    </a:gs>
                  </a:gsLst>
                  <a:lin ang="10800000" scaled="1"/>
                  <a:tileRect/>
                </a:gradFill>
                <a:effectLst>
                  <a:glow rad="228600">
                    <a:schemeClr val="accent2">
                      <a:satMod val="175000"/>
                      <a:alpha val="40000"/>
                    </a:schemeClr>
                  </a:glow>
                  <a:outerShdw blurRad="76200" dist="50800" dir="5400000" algn="tl" rotWithShape="0">
                    <a:srgbClr val="000000">
                      <a:alpha val="65000"/>
                    </a:srgbClr>
                  </a:outerShdw>
                </a:effectLst>
                <a:latin typeface="Agency FB" pitchFamily="34" charset="0"/>
                <a:cs typeface="Times New Roman" pitchFamily="18" charset="0"/>
              </a:rPr>
              <a:t>www.nbjssc.org.cn</a:t>
            </a:r>
            <a:endParaRPr lang="zh-CN" altLang="en-US" sz="3200" b="1" spc="50" dirty="0">
              <a:ln w="11430"/>
              <a:gradFill flip="none" rotWithShape="1">
                <a:gsLst>
                  <a:gs pos="90000">
                    <a:srgbClr val="FF6600"/>
                  </a:gs>
                  <a:gs pos="37000">
                    <a:schemeClr val="tx2"/>
                  </a:gs>
                  <a:gs pos="12000">
                    <a:srgbClr val="FF6600"/>
                  </a:gs>
                </a:gsLst>
                <a:lin ang="10800000" scaled="1"/>
                <a:tileRect/>
              </a:gradFill>
              <a:effectLst>
                <a:glow rad="228600">
                  <a:schemeClr val="accent2">
                    <a:satMod val="175000"/>
                    <a:alpha val="40000"/>
                  </a:schemeClr>
                </a:glow>
                <a:outerShdw blurRad="76200" dist="50800" dir="5400000" algn="tl" rotWithShape="0">
                  <a:srgbClr val="000000">
                    <a:alpha val="65000"/>
                  </a:srgbClr>
                </a:outerShdw>
              </a:effectLst>
              <a:latin typeface="Agency FB" pitchFamily="34" charset="0"/>
            </a:endParaRPr>
          </a:p>
        </p:txBody>
      </p:sp>
      <p:sp>
        <p:nvSpPr>
          <p:cNvPr id="2" name="TextBox 1"/>
          <p:cNvSpPr txBox="1"/>
          <p:nvPr/>
        </p:nvSpPr>
        <p:spPr>
          <a:xfrm>
            <a:off x="457200" y="1905000"/>
            <a:ext cx="8153400" cy="3662541"/>
          </a:xfrm>
          <a:prstGeom prst="rect">
            <a:avLst/>
          </a:prstGeom>
          <a:noFill/>
        </p:spPr>
        <p:txBody>
          <a:bodyPr wrap="square" rtlCol="0">
            <a:spAutoFit/>
          </a:bodyPr>
          <a:lstStyle/>
          <a:p>
            <a:r>
              <a:rPr lang="en-US" altLang="zh-CN" sz="3200" dirty="0" smtClean="0">
                <a:latin typeface="黑体" panose="02010609060101010101" pitchFamily="49" charset="-122"/>
                <a:ea typeface="黑体" panose="02010609060101010101" pitchFamily="49" charset="-122"/>
              </a:rPr>
              <a:t>1</a:t>
            </a:r>
            <a:r>
              <a:rPr lang="zh-CN" altLang="en-US" sz="3200" dirty="0" smtClean="0">
                <a:latin typeface="黑体" panose="02010609060101010101" pitchFamily="49" charset="-122"/>
                <a:ea typeface="黑体" panose="02010609060101010101" pitchFamily="49" charset="-122"/>
              </a:rPr>
              <a:t>、需求方</a:t>
            </a:r>
            <a:endParaRPr lang="en-US" altLang="zh-CN" sz="3200" dirty="0" smtClean="0">
              <a:latin typeface="黑体" panose="02010609060101010101" pitchFamily="49" charset="-122"/>
              <a:ea typeface="黑体" panose="02010609060101010101" pitchFamily="49" charset="-122"/>
            </a:endParaRPr>
          </a:p>
          <a:p>
            <a:endParaRPr lang="en-US" altLang="zh-CN" sz="2000" dirty="0" smtClean="0">
              <a:latin typeface="华文楷体" panose="02010600040101010101" pitchFamily="2" charset="-122"/>
              <a:ea typeface="华文楷体" panose="02010600040101010101" pitchFamily="2" charset="-122"/>
            </a:endParaRPr>
          </a:p>
          <a:p>
            <a:pPr marL="457200" lvl="0" indent="-457200">
              <a:buFont typeface="Wingdings" panose="05000000000000000000" pitchFamily="2" charset="2"/>
              <a:buChar char="Ø"/>
            </a:pPr>
            <a:r>
              <a:rPr lang="zh-CN" altLang="zh-CN" sz="3000" b="1" dirty="0">
                <a:latin typeface="华文楷体" panose="02010600040101010101" pitchFamily="2" charset="-122"/>
                <a:ea typeface="华文楷体" panose="02010600040101010101" pitchFamily="2" charset="-122"/>
              </a:rPr>
              <a:t>有基础。</a:t>
            </a:r>
            <a:r>
              <a:rPr lang="zh-CN" altLang="zh-CN" sz="3000" dirty="0">
                <a:latin typeface="华文楷体" panose="02010600040101010101" pitchFamily="2" charset="-122"/>
                <a:ea typeface="华文楷体" panose="02010600040101010101" pitchFamily="2" charset="-122"/>
              </a:rPr>
              <a:t>宁波民营经济发达，前期已有较好的</a:t>
            </a:r>
            <a:r>
              <a:rPr lang="zh-CN" altLang="zh-CN" sz="3000" dirty="0" smtClean="0">
                <a:latin typeface="华文楷体" panose="02010600040101010101" pitchFamily="2" charset="-122"/>
                <a:ea typeface="华文楷体" panose="02010600040101010101" pitchFamily="2" charset="-122"/>
              </a:rPr>
              <a:t>原始积累</a:t>
            </a:r>
            <a:r>
              <a:rPr lang="zh-CN" altLang="en-US" sz="3000" dirty="0" smtClean="0">
                <a:latin typeface="华文楷体" panose="02010600040101010101" pitchFamily="2" charset="-122"/>
                <a:ea typeface="华文楷体" panose="02010600040101010101" pitchFamily="2" charset="-122"/>
              </a:rPr>
              <a:t>，</a:t>
            </a:r>
            <a:r>
              <a:rPr lang="zh-CN" altLang="zh-CN" sz="3000" dirty="0" smtClean="0">
                <a:latin typeface="华文楷体" panose="02010600040101010101" pitchFamily="2" charset="-122"/>
                <a:ea typeface="华文楷体" panose="02010600040101010101" pitchFamily="2" charset="-122"/>
              </a:rPr>
              <a:t>但</a:t>
            </a:r>
            <a:r>
              <a:rPr lang="zh-CN" altLang="zh-CN" sz="3000" dirty="0">
                <a:latin typeface="华文楷体" panose="02010600040101010101" pitchFamily="2" charset="-122"/>
                <a:ea typeface="华文楷体" panose="02010600040101010101" pitchFamily="2" charset="-122"/>
              </a:rPr>
              <a:t>起步低，人才匮乏</a:t>
            </a:r>
            <a:r>
              <a:rPr lang="zh-CN" altLang="zh-CN" sz="3000" dirty="0" smtClean="0">
                <a:latin typeface="华文楷体" panose="02010600040101010101" pitchFamily="2" charset="-122"/>
                <a:ea typeface="华文楷体" panose="02010600040101010101" pitchFamily="2" charset="-122"/>
              </a:rPr>
              <a:t>。</a:t>
            </a:r>
            <a:endParaRPr lang="en-US" altLang="zh-CN" sz="3000" dirty="0" smtClean="0">
              <a:latin typeface="华文楷体" panose="02010600040101010101" pitchFamily="2" charset="-122"/>
              <a:ea typeface="华文楷体" panose="02010600040101010101" pitchFamily="2" charset="-122"/>
            </a:endParaRPr>
          </a:p>
          <a:p>
            <a:pPr lvl="0"/>
            <a:endParaRPr lang="zh-CN" altLang="zh-CN" sz="3000" dirty="0">
              <a:latin typeface="华文楷体" panose="02010600040101010101" pitchFamily="2" charset="-122"/>
              <a:ea typeface="华文楷体" panose="02010600040101010101" pitchFamily="2" charset="-122"/>
            </a:endParaRPr>
          </a:p>
          <a:p>
            <a:pPr marL="457200" indent="-457200">
              <a:buFont typeface="Wingdings" panose="05000000000000000000" pitchFamily="2" charset="2"/>
              <a:buChar char="Ø"/>
            </a:pPr>
            <a:r>
              <a:rPr lang="zh-CN" altLang="zh-CN" sz="3000" b="1" dirty="0">
                <a:latin typeface="华文楷体" panose="02010600040101010101" pitchFamily="2" charset="-122"/>
                <a:ea typeface="华文楷体" panose="02010600040101010101" pitchFamily="2" charset="-122"/>
              </a:rPr>
              <a:t>缺手段。</a:t>
            </a:r>
            <a:r>
              <a:rPr lang="zh-CN" altLang="zh-CN" sz="3000" dirty="0">
                <a:latin typeface="华文楷体" panose="02010600040101010101" pitchFamily="2" charset="-122"/>
                <a:ea typeface="华文楷体" panose="02010600040101010101" pitchFamily="2" charset="-122"/>
              </a:rPr>
              <a:t>新常态下，转型升级压力大，企业技术需求旺盛，但缺乏寻找解决方的方法和手段</a:t>
            </a:r>
            <a:endParaRPr lang="zh-CN" altLang="en-US" sz="3000" dirty="0">
              <a:latin typeface="华文楷体" panose="02010600040101010101" pitchFamily="2" charset="-122"/>
              <a:ea typeface="华文楷体" panose="02010600040101010101" pitchFamily="2" charset="-122"/>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1660526" y="722313"/>
            <a:ext cx="184731" cy="369332"/>
          </a:xfrm>
          <a:prstGeom prst="rect">
            <a:avLst/>
          </a:prstGeom>
          <a:noFill/>
          <a:ln w="9525">
            <a:noFill/>
            <a:miter lim="800000"/>
            <a:headEnd/>
            <a:tailEnd/>
          </a:ln>
        </p:spPr>
        <p:txBody>
          <a:bodyPr wrap="none">
            <a:spAutoFit/>
          </a:bodyPr>
          <a:lstStyle/>
          <a:p>
            <a:endParaRPr lang="zh-CN" altLang="zh-CN"/>
          </a:p>
        </p:txBody>
      </p:sp>
      <p:pic>
        <p:nvPicPr>
          <p:cNvPr id="22531" name="Picture 24"/>
          <p:cNvPicPr>
            <a:picLocks noChangeAspect="1" noChangeArrowheads="1"/>
          </p:cNvPicPr>
          <p:nvPr/>
        </p:nvPicPr>
        <p:blipFill>
          <a:blip r:embed="rId3"/>
          <a:srcRect/>
          <a:stretch>
            <a:fillRect/>
          </a:stretch>
        </p:blipFill>
        <p:spPr bwMode="auto">
          <a:xfrm>
            <a:off x="0" y="119063"/>
            <a:ext cx="1143000" cy="366712"/>
          </a:xfrm>
          <a:prstGeom prst="rect">
            <a:avLst/>
          </a:prstGeom>
          <a:noFill/>
          <a:ln w="9525">
            <a:noFill/>
            <a:miter lim="800000"/>
            <a:headEnd/>
            <a:tailEnd/>
          </a:ln>
        </p:spPr>
      </p:pic>
      <p:pic>
        <p:nvPicPr>
          <p:cNvPr id="22532" name="图片 6"/>
          <p:cNvPicPr>
            <a:picLocks noChangeAspect="1"/>
          </p:cNvPicPr>
          <p:nvPr/>
        </p:nvPicPr>
        <p:blipFill>
          <a:blip r:embed="rId4"/>
          <a:srcRect/>
          <a:stretch>
            <a:fillRect/>
          </a:stretch>
        </p:blipFill>
        <p:spPr bwMode="auto">
          <a:xfrm>
            <a:off x="152400" y="457200"/>
            <a:ext cx="8839200" cy="762000"/>
          </a:xfrm>
          <a:prstGeom prst="rect">
            <a:avLst/>
          </a:prstGeom>
          <a:noFill/>
          <a:ln w="9525">
            <a:noFill/>
            <a:miter lim="800000"/>
            <a:headEnd/>
            <a:tailEnd/>
          </a:ln>
        </p:spPr>
      </p:pic>
      <p:pic>
        <p:nvPicPr>
          <p:cNvPr id="22533" name="图片 4"/>
          <p:cNvPicPr>
            <a:picLocks noChangeAspect="1"/>
          </p:cNvPicPr>
          <p:nvPr/>
        </p:nvPicPr>
        <p:blipFill>
          <a:blip r:embed="rId5"/>
          <a:srcRect/>
          <a:stretch>
            <a:fillRect/>
          </a:stretch>
        </p:blipFill>
        <p:spPr bwMode="auto">
          <a:xfrm>
            <a:off x="457200" y="1066801"/>
            <a:ext cx="8153400" cy="523875"/>
          </a:xfrm>
          <a:prstGeom prst="rect">
            <a:avLst/>
          </a:prstGeom>
          <a:noFill/>
          <a:ln w="9525">
            <a:noFill/>
            <a:miter lim="800000"/>
            <a:headEnd/>
            <a:tailEnd/>
          </a:ln>
        </p:spPr>
      </p:pic>
      <p:sp>
        <p:nvSpPr>
          <p:cNvPr id="22534" name="TextBox 1"/>
          <p:cNvSpPr txBox="1">
            <a:spLocks noChangeArrowheads="1"/>
          </p:cNvSpPr>
          <p:nvPr/>
        </p:nvSpPr>
        <p:spPr bwMode="auto">
          <a:xfrm>
            <a:off x="533400" y="1066801"/>
            <a:ext cx="5867400" cy="523220"/>
          </a:xfrm>
          <a:prstGeom prst="rect">
            <a:avLst/>
          </a:prstGeom>
          <a:noFill/>
          <a:ln w="9525">
            <a:noFill/>
            <a:miter lim="800000"/>
            <a:headEnd/>
            <a:tailEnd/>
          </a:ln>
        </p:spPr>
        <p:txBody>
          <a:bodyPr>
            <a:spAutoFit/>
          </a:bodyPr>
          <a:lstStyle/>
          <a:p>
            <a:r>
              <a:rPr lang="zh-CN" altLang="en-US" sz="2800">
                <a:solidFill>
                  <a:schemeClr val="bg1"/>
                </a:solidFill>
                <a:latin typeface="华文楷体"/>
                <a:ea typeface="华文楷体"/>
                <a:cs typeface="华文楷体"/>
              </a:rPr>
              <a:t>宁波科技大市场建设背景</a:t>
            </a:r>
          </a:p>
        </p:txBody>
      </p:sp>
      <p:pic>
        <p:nvPicPr>
          <p:cNvPr id="22535" name="Picture 2"/>
          <p:cNvPicPr>
            <a:picLocks noChangeAspect="1" noChangeArrowheads="1"/>
          </p:cNvPicPr>
          <p:nvPr/>
        </p:nvPicPr>
        <p:blipFill>
          <a:blip r:embed="rId6"/>
          <a:srcRect/>
          <a:stretch>
            <a:fillRect/>
          </a:stretch>
        </p:blipFill>
        <p:spPr bwMode="auto">
          <a:xfrm>
            <a:off x="152400" y="76201"/>
            <a:ext cx="838200" cy="825500"/>
          </a:xfrm>
          <a:prstGeom prst="rect">
            <a:avLst/>
          </a:prstGeom>
          <a:noFill/>
          <a:ln w="9525">
            <a:noFill/>
            <a:miter lim="800000"/>
            <a:headEnd/>
            <a:tailEnd/>
          </a:ln>
        </p:spPr>
      </p:pic>
      <p:pic>
        <p:nvPicPr>
          <p:cNvPr id="22536" name="Picture 3"/>
          <p:cNvPicPr>
            <a:picLocks noChangeAspect="1" noChangeArrowheads="1"/>
          </p:cNvPicPr>
          <p:nvPr/>
        </p:nvPicPr>
        <p:blipFill>
          <a:blip r:embed="rId7"/>
          <a:srcRect/>
          <a:stretch>
            <a:fillRect/>
          </a:stretch>
        </p:blipFill>
        <p:spPr bwMode="auto">
          <a:xfrm>
            <a:off x="914400" y="76200"/>
            <a:ext cx="3505200" cy="795339"/>
          </a:xfrm>
          <a:prstGeom prst="rect">
            <a:avLst/>
          </a:prstGeom>
          <a:noFill/>
          <a:ln w="9525">
            <a:noFill/>
            <a:miter lim="800000"/>
            <a:headEnd/>
            <a:tailEnd/>
          </a:ln>
        </p:spPr>
      </p:pic>
      <p:sp>
        <p:nvSpPr>
          <p:cNvPr id="12" name="矩形 11"/>
          <p:cNvSpPr/>
          <p:nvPr/>
        </p:nvSpPr>
        <p:spPr>
          <a:xfrm>
            <a:off x="5539560" y="6095999"/>
            <a:ext cx="3491369" cy="584775"/>
          </a:xfrm>
          <a:prstGeom prst="rect">
            <a:avLst/>
          </a:prstGeom>
          <a:solidFill>
            <a:schemeClr val="bg1"/>
          </a:solidFill>
          <a:ln>
            <a:solidFill>
              <a:schemeClr val="bg1"/>
            </a:solidFill>
          </a:ln>
          <a:effectLst>
            <a:softEdge rad="635000"/>
          </a:effectLst>
        </p:spPr>
        <p:style>
          <a:lnRef idx="2">
            <a:schemeClr val="accent3">
              <a:shade val="50000"/>
            </a:schemeClr>
          </a:lnRef>
          <a:fillRef idx="1">
            <a:schemeClr val="accent3"/>
          </a:fillRef>
          <a:effectRef idx="0">
            <a:schemeClr val="accent3"/>
          </a:effectRef>
          <a:fontRef idx="minor">
            <a:schemeClr val="lt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a:r>
              <a:rPr lang="en-US" altLang="zh-CN" sz="3200" b="1" spc="50" dirty="0">
                <a:ln w="11430"/>
                <a:gradFill flip="none" rotWithShape="1">
                  <a:gsLst>
                    <a:gs pos="90000">
                      <a:srgbClr val="FF6600"/>
                    </a:gs>
                    <a:gs pos="37000">
                      <a:schemeClr val="tx2"/>
                    </a:gs>
                    <a:gs pos="12000">
                      <a:srgbClr val="FF6600"/>
                    </a:gs>
                  </a:gsLst>
                  <a:lin ang="10800000" scaled="1"/>
                  <a:tileRect/>
                </a:gradFill>
                <a:effectLst>
                  <a:glow rad="228600">
                    <a:schemeClr val="accent2">
                      <a:satMod val="175000"/>
                      <a:alpha val="40000"/>
                    </a:schemeClr>
                  </a:glow>
                  <a:outerShdw blurRad="76200" dist="50800" dir="5400000" algn="tl" rotWithShape="0">
                    <a:srgbClr val="000000">
                      <a:alpha val="65000"/>
                    </a:srgbClr>
                  </a:outerShdw>
                </a:effectLst>
                <a:latin typeface="Agency FB" pitchFamily="34" charset="0"/>
                <a:cs typeface="Times New Roman" pitchFamily="18" charset="0"/>
              </a:rPr>
              <a:t>www.nbjssc.org.cn</a:t>
            </a:r>
            <a:endParaRPr lang="zh-CN" altLang="en-US" sz="3200" b="1" spc="50" dirty="0">
              <a:ln w="11430"/>
              <a:gradFill flip="none" rotWithShape="1">
                <a:gsLst>
                  <a:gs pos="90000">
                    <a:srgbClr val="FF6600"/>
                  </a:gs>
                  <a:gs pos="37000">
                    <a:schemeClr val="tx2"/>
                  </a:gs>
                  <a:gs pos="12000">
                    <a:srgbClr val="FF6600"/>
                  </a:gs>
                </a:gsLst>
                <a:lin ang="10800000" scaled="1"/>
                <a:tileRect/>
              </a:gradFill>
              <a:effectLst>
                <a:glow rad="228600">
                  <a:schemeClr val="accent2">
                    <a:satMod val="175000"/>
                    <a:alpha val="40000"/>
                  </a:schemeClr>
                </a:glow>
                <a:outerShdw blurRad="76200" dist="50800" dir="5400000" algn="tl" rotWithShape="0">
                  <a:srgbClr val="000000">
                    <a:alpha val="65000"/>
                  </a:srgbClr>
                </a:outerShdw>
              </a:effectLst>
              <a:latin typeface="Agency FB" pitchFamily="34" charset="0"/>
            </a:endParaRPr>
          </a:p>
        </p:txBody>
      </p:sp>
      <p:sp>
        <p:nvSpPr>
          <p:cNvPr id="13" name="TextBox 12"/>
          <p:cNvSpPr txBox="1"/>
          <p:nvPr/>
        </p:nvSpPr>
        <p:spPr>
          <a:xfrm>
            <a:off x="457200" y="1905000"/>
            <a:ext cx="8153400" cy="584775"/>
          </a:xfrm>
          <a:prstGeom prst="rect">
            <a:avLst/>
          </a:prstGeom>
          <a:noFill/>
        </p:spPr>
        <p:txBody>
          <a:bodyPr wrap="square" rtlCol="0">
            <a:spAutoFit/>
          </a:bodyPr>
          <a:lstStyle/>
          <a:p>
            <a:r>
              <a:rPr lang="en-US" altLang="zh-CN" sz="3200" dirty="0">
                <a:latin typeface="黑体" panose="02010609060101010101" pitchFamily="49" charset="-122"/>
                <a:ea typeface="黑体" panose="02010609060101010101" pitchFamily="49" charset="-122"/>
              </a:rPr>
              <a:t>2</a:t>
            </a:r>
            <a:r>
              <a:rPr lang="zh-CN" altLang="en-US" sz="3200" dirty="0" smtClean="0">
                <a:latin typeface="黑体" panose="02010609060101010101" pitchFamily="49" charset="-122"/>
                <a:ea typeface="黑体" panose="02010609060101010101" pitchFamily="49" charset="-122"/>
              </a:rPr>
              <a:t>、供给方（高校院所等）</a:t>
            </a:r>
            <a:endParaRPr lang="en-US" altLang="zh-CN" sz="3200" dirty="0" smtClean="0">
              <a:latin typeface="黑体" panose="02010609060101010101" pitchFamily="49" charset="-122"/>
              <a:ea typeface="黑体" panose="02010609060101010101" pitchFamily="49" charset="-122"/>
            </a:endParaRPr>
          </a:p>
        </p:txBody>
      </p:sp>
      <p:sp>
        <p:nvSpPr>
          <p:cNvPr id="14" name="TextBox 13"/>
          <p:cNvSpPr txBox="1"/>
          <p:nvPr/>
        </p:nvSpPr>
        <p:spPr>
          <a:xfrm>
            <a:off x="457200" y="2667000"/>
            <a:ext cx="8153400" cy="3354765"/>
          </a:xfrm>
          <a:prstGeom prst="rect">
            <a:avLst/>
          </a:prstGeom>
          <a:noFill/>
        </p:spPr>
        <p:txBody>
          <a:bodyPr wrap="square" rtlCol="0">
            <a:spAutoFit/>
          </a:bodyPr>
          <a:lstStyle/>
          <a:p>
            <a:pPr marL="457200" lvl="0" indent="-457200">
              <a:buFont typeface="Wingdings" panose="05000000000000000000" pitchFamily="2" charset="2"/>
              <a:buChar char="Ø"/>
            </a:pPr>
            <a:r>
              <a:rPr lang="zh-CN" altLang="zh-CN" sz="3000" b="1" dirty="0">
                <a:latin typeface="华文楷体" panose="02010600040101010101" pitchFamily="2" charset="-122"/>
                <a:ea typeface="华文楷体" panose="02010600040101010101" pitchFamily="2" charset="-122"/>
              </a:rPr>
              <a:t>储备雄厚。</a:t>
            </a:r>
            <a:r>
              <a:rPr lang="zh-CN" altLang="zh-CN" sz="3000" dirty="0">
                <a:latin typeface="华文楷体" panose="02010600040101010101" pitchFamily="2" charset="-122"/>
                <a:ea typeface="华文楷体" panose="02010600040101010101" pitchFamily="2" charset="-122"/>
              </a:rPr>
              <a:t>人才、技术等优势明显，但研究方向和成果大多以创新为导向，与市场需求有一定脱节</a:t>
            </a:r>
            <a:r>
              <a:rPr lang="zh-CN" altLang="zh-CN" sz="3000" dirty="0" smtClean="0">
                <a:latin typeface="华文楷体" panose="02010600040101010101" pitchFamily="2" charset="-122"/>
                <a:ea typeface="华文楷体" panose="02010600040101010101" pitchFamily="2" charset="-122"/>
              </a:rPr>
              <a:t>。</a:t>
            </a:r>
            <a:endParaRPr lang="en-US" altLang="zh-CN" sz="3000" dirty="0" smtClean="0">
              <a:latin typeface="华文楷体" panose="02010600040101010101" pitchFamily="2" charset="-122"/>
              <a:ea typeface="华文楷体" panose="02010600040101010101" pitchFamily="2" charset="-122"/>
            </a:endParaRPr>
          </a:p>
          <a:p>
            <a:pPr lvl="0"/>
            <a:endParaRPr lang="zh-CN" altLang="zh-CN" sz="3000" dirty="0">
              <a:latin typeface="华文楷体" panose="02010600040101010101" pitchFamily="2" charset="-122"/>
              <a:ea typeface="华文楷体" panose="02010600040101010101" pitchFamily="2" charset="-122"/>
            </a:endParaRPr>
          </a:p>
          <a:p>
            <a:pPr marL="457200" lvl="0" indent="-457200">
              <a:buFont typeface="Wingdings" panose="05000000000000000000" pitchFamily="2" charset="2"/>
              <a:buChar char="Ø"/>
            </a:pPr>
            <a:r>
              <a:rPr lang="zh-CN" altLang="zh-CN" sz="3000" b="1" dirty="0">
                <a:latin typeface="华文楷体" panose="02010600040101010101" pitchFamily="2" charset="-122"/>
                <a:ea typeface="华文楷体" panose="02010600040101010101" pitchFamily="2" charset="-122"/>
              </a:rPr>
              <a:t>渠道有待拓展。</a:t>
            </a:r>
            <a:r>
              <a:rPr lang="zh-CN" altLang="zh-CN" sz="3000" dirty="0">
                <a:latin typeface="华文楷体" panose="02010600040101010101" pitchFamily="2" charset="-122"/>
                <a:ea typeface="华文楷体" panose="02010600040101010101" pitchFamily="2" charset="-122"/>
              </a:rPr>
              <a:t>已有产学研合作，但缺乏了解企业需求（市场需求）的渠道和途径。</a:t>
            </a:r>
          </a:p>
          <a:p>
            <a:endParaRPr lang="en-US" altLang="zh-CN" sz="3200" dirty="0">
              <a:latin typeface="华文楷体" panose="02010600040101010101" pitchFamily="2" charset="-122"/>
              <a:ea typeface="华文楷体" panose="02010600040101010101" pitchFamily="2" charset="-122"/>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1660526" y="722313"/>
            <a:ext cx="184731" cy="369332"/>
          </a:xfrm>
          <a:prstGeom prst="rect">
            <a:avLst/>
          </a:prstGeom>
          <a:noFill/>
          <a:ln w="9525">
            <a:noFill/>
            <a:miter lim="800000"/>
            <a:headEnd/>
            <a:tailEnd/>
          </a:ln>
        </p:spPr>
        <p:txBody>
          <a:bodyPr wrap="none">
            <a:spAutoFit/>
          </a:bodyPr>
          <a:lstStyle/>
          <a:p>
            <a:endParaRPr lang="zh-CN" altLang="zh-CN"/>
          </a:p>
        </p:txBody>
      </p:sp>
      <p:pic>
        <p:nvPicPr>
          <p:cNvPr id="22531" name="Picture 24"/>
          <p:cNvPicPr>
            <a:picLocks noChangeAspect="1" noChangeArrowheads="1"/>
          </p:cNvPicPr>
          <p:nvPr/>
        </p:nvPicPr>
        <p:blipFill>
          <a:blip r:embed="rId3"/>
          <a:srcRect/>
          <a:stretch>
            <a:fillRect/>
          </a:stretch>
        </p:blipFill>
        <p:spPr bwMode="auto">
          <a:xfrm>
            <a:off x="0" y="119063"/>
            <a:ext cx="1143000" cy="366712"/>
          </a:xfrm>
          <a:prstGeom prst="rect">
            <a:avLst/>
          </a:prstGeom>
          <a:noFill/>
          <a:ln w="9525">
            <a:noFill/>
            <a:miter lim="800000"/>
            <a:headEnd/>
            <a:tailEnd/>
          </a:ln>
        </p:spPr>
      </p:pic>
      <p:pic>
        <p:nvPicPr>
          <p:cNvPr id="22532" name="图片 6"/>
          <p:cNvPicPr>
            <a:picLocks noChangeAspect="1"/>
          </p:cNvPicPr>
          <p:nvPr/>
        </p:nvPicPr>
        <p:blipFill>
          <a:blip r:embed="rId4"/>
          <a:srcRect/>
          <a:stretch>
            <a:fillRect/>
          </a:stretch>
        </p:blipFill>
        <p:spPr bwMode="auto">
          <a:xfrm>
            <a:off x="152400" y="457200"/>
            <a:ext cx="8839200" cy="762000"/>
          </a:xfrm>
          <a:prstGeom prst="rect">
            <a:avLst/>
          </a:prstGeom>
          <a:noFill/>
          <a:ln w="9525">
            <a:noFill/>
            <a:miter lim="800000"/>
            <a:headEnd/>
            <a:tailEnd/>
          </a:ln>
        </p:spPr>
      </p:pic>
      <p:pic>
        <p:nvPicPr>
          <p:cNvPr id="22533" name="图片 4"/>
          <p:cNvPicPr>
            <a:picLocks noChangeAspect="1"/>
          </p:cNvPicPr>
          <p:nvPr/>
        </p:nvPicPr>
        <p:blipFill>
          <a:blip r:embed="rId5"/>
          <a:srcRect/>
          <a:stretch>
            <a:fillRect/>
          </a:stretch>
        </p:blipFill>
        <p:spPr bwMode="auto">
          <a:xfrm>
            <a:off x="457200" y="1066801"/>
            <a:ext cx="8153400" cy="523875"/>
          </a:xfrm>
          <a:prstGeom prst="rect">
            <a:avLst/>
          </a:prstGeom>
          <a:noFill/>
          <a:ln w="9525">
            <a:noFill/>
            <a:miter lim="800000"/>
            <a:headEnd/>
            <a:tailEnd/>
          </a:ln>
        </p:spPr>
      </p:pic>
      <p:sp>
        <p:nvSpPr>
          <p:cNvPr id="22534" name="TextBox 1"/>
          <p:cNvSpPr txBox="1">
            <a:spLocks noChangeArrowheads="1"/>
          </p:cNvSpPr>
          <p:nvPr/>
        </p:nvSpPr>
        <p:spPr bwMode="auto">
          <a:xfrm>
            <a:off x="533400" y="1066801"/>
            <a:ext cx="5867400" cy="523220"/>
          </a:xfrm>
          <a:prstGeom prst="rect">
            <a:avLst/>
          </a:prstGeom>
          <a:noFill/>
          <a:ln w="9525">
            <a:noFill/>
            <a:miter lim="800000"/>
            <a:headEnd/>
            <a:tailEnd/>
          </a:ln>
        </p:spPr>
        <p:txBody>
          <a:bodyPr>
            <a:spAutoFit/>
          </a:bodyPr>
          <a:lstStyle/>
          <a:p>
            <a:r>
              <a:rPr lang="zh-CN" altLang="en-US" sz="2800">
                <a:solidFill>
                  <a:schemeClr val="bg1"/>
                </a:solidFill>
                <a:latin typeface="华文楷体"/>
                <a:ea typeface="华文楷体"/>
                <a:cs typeface="华文楷体"/>
              </a:rPr>
              <a:t>宁波科技大市场建设背景</a:t>
            </a:r>
          </a:p>
        </p:txBody>
      </p:sp>
      <p:pic>
        <p:nvPicPr>
          <p:cNvPr id="22535" name="Picture 2"/>
          <p:cNvPicPr>
            <a:picLocks noChangeAspect="1" noChangeArrowheads="1"/>
          </p:cNvPicPr>
          <p:nvPr/>
        </p:nvPicPr>
        <p:blipFill>
          <a:blip r:embed="rId6"/>
          <a:srcRect/>
          <a:stretch>
            <a:fillRect/>
          </a:stretch>
        </p:blipFill>
        <p:spPr bwMode="auto">
          <a:xfrm>
            <a:off x="152400" y="76201"/>
            <a:ext cx="838200" cy="825500"/>
          </a:xfrm>
          <a:prstGeom prst="rect">
            <a:avLst/>
          </a:prstGeom>
          <a:noFill/>
          <a:ln w="9525">
            <a:noFill/>
            <a:miter lim="800000"/>
            <a:headEnd/>
            <a:tailEnd/>
          </a:ln>
        </p:spPr>
      </p:pic>
      <p:pic>
        <p:nvPicPr>
          <p:cNvPr id="22536" name="Picture 3"/>
          <p:cNvPicPr>
            <a:picLocks noChangeAspect="1" noChangeArrowheads="1"/>
          </p:cNvPicPr>
          <p:nvPr/>
        </p:nvPicPr>
        <p:blipFill>
          <a:blip r:embed="rId7"/>
          <a:srcRect/>
          <a:stretch>
            <a:fillRect/>
          </a:stretch>
        </p:blipFill>
        <p:spPr bwMode="auto">
          <a:xfrm>
            <a:off x="914400" y="76200"/>
            <a:ext cx="3505200" cy="795339"/>
          </a:xfrm>
          <a:prstGeom prst="rect">
            <a:avLst/>
          </a:prstGeom>
          <a:noFill/>
          <a:ln w="9525">
            <a:noFill/>
            <a:miter lim="800000"/>
            <a:headEnd/>
            <a:tailEnd/>
          </a:ln>
        </p:spPr>
      </p:pic>
      <p:sp>
        <p:nvSpPr>
          <p:cNvPr id="12" name="矩形 11"/>
          <p:cNvSpPr/>
          <p:nvPr/>
        </p:nvSpPr>
        <p:spPr>
          <a:xfrm>
            <a:off x="5539560" y="6095999"/>
            <a:ext cx="3491369" cy="584775"/>
          </a:xfrm>
          <a:prstGeom prst="rect">
            <a:avLst/>
          </a:prstGeom>
          <a:solidFill>
            <a:schemeClr val="bg1"/>
          </a:solidFill>
          <a:ln>
            <a:solidFill>
              <a:schemeClr val="bg1"/>
            </a:solidFill>
          </a:ln>
          <a:effectLst>
            <a:softEdge rad="635000"/>
          </a:effectLst>
        </p:spPr>
        <p:style>
          <a:lnRef idx="2">
            <a:schemeClr val="accent3">
              <a:shade val="50000"/>
            </a:schemeClr>
          </a:lnRef>
          <a:fillRef idx="1">
            <a:schemeClr val="accent3"/>
          </a:fillRef>
          <a:effectRef idx="0">
            <a:schemeClr val="accent3"/>
          </a:effectRef>
          <a:fontRef idx="minor">
            <a:schemeClr val="lt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a:r>
              <a:rPr lang="en-US" altLang="zh-CN" sz="3200" b="1" spc="50" dirty="0">
                <a:ln w="11430"/>
                <a:gradFill flip="none" rotWithShape="1">
                  <a:gsLst>
                    <a:gs pos="90000">
                      <a:srgbClr val="FF6600"/>
                    </a:gs>
                    <a:gs pos="37000">
                      <a:schemeClr val="tx2"/>
                    </a:gs>
                    <a:gs pos="12000">
                      <a:srgbClr val="FF6600"/>
                    </a:gs>
                  </a:gsLst>
                  <a:lin ang="10800000" scaled="1"/>
                  <a:tileRect/>
                </a:gradFill>
                <a:effectLst>
                  <a:glow rad="228600">
                    <a:schemeClr val="accent2">
                      <a:satMod val="175000"/>
                      <a:alpha val="40000"/>
                    </a:schemeClr>
                  </a:glow>
                  <a:outerShdw blurRad="76200" dist="50800" dir="5400000" algn="tl" rotWithShape="0">
                    <a:srgbClr val="000000">
                      <a:alpha val="65000"/>
                    </a:srgbClr>
                  </a:outerShdw>
                </a:effectLst>
                <a:latin typeface="Agency FB" pitchFamily="34" charset="0"/>
                <a:cs typeface="Times New Roman" pitchFamily="18" charset="0"/>
              </a:rPr>
              <a:t>www.nbjssc.org.cn</a:t>
            </a:r>
            <a:endParaRPr lang="zh-CN" altLang="en-US" sz="3200" b="1" spc="50" dirty="0">
              <a:ln w="11430"/>
              <a:gradFill flip="none" rotWithShape="1">
                <a:gsLst>
                  <a:gs pos="90000">
                    <a:srgbClr val="FF6600"/>
                  </a:gs>
                  <a:gs pos="37000">
                    <a:schemeClr val="tx2"/>
                  </a:gs>
                  <a:gs pos="12000">
                    <a:srgbClr val="FF6600"/>
                  </a:gs>
                </a:gsLst>
                <a:lin ang="10800000" scaled="1"/>
                <a:tileRect/>
              </a:gradFill>
              <a:effectLst>
                <a:glow rad="228600">
                  <a:schemeClr val="accent2">
                    <a:satMod val="175000"/>
                    <a:alpha val="40000"/>
                  </a:schemeClr>
                </a:glow>
                <a:outerShdw blurRad="76200" dist="50800" dir="5400000" algn="tl" rotWithShape="0">
                  <a:srgbClr val="000000">
                    <a:alpha val="65000"/>
                  </a:srgbClr>
                </a:outerShdw>
              </a:effectLst>
              <a:latin typeface="Agency FB" pitchFamily="34" charset="0"/>
            </a:endParaRPr>
          </a:p>
        </p:txBody>
      </p:sp>
      <p:sp>
        <p:nvSpPr>
          <p:cNvPr id="13" name="TextBox 12"/>
          <p:cNvSpPr txBox="1"/>
          <p:nvPr/>
        </p:nvSpPr>
        <p:spPr>
          <a:xfrm>
            <a:off x="457200" y="1905000"/>
            <a:ext cx="8153400" cy="584775"/>
          </a:xfrm>
          <a:prstGeom prst="rect">
            <a:avLst/>
          </a:prstGeom>
          <a:noFill/>
        </p:spPr>
        <p:txBody>
          <a:bodyPr wrap="square" rtlCol="0">
            <a:spAutoFit/>
          </a:bodyPr>
          <a:lstStyle/>
          <a:p>
            <a:r>
              <a:rPr lang="en-US" altLang="zh-CN" sz="3200" dirty="0">
                <a:latin typeface="黑体" panose="02010609060101010101" pitchFamily="49" charset="-122"/>
                <a:ea typeface="黑体" panose="02010609060101010101" pitchFamily="49" charset="-122"/>
              </a:rPr>
              <a:t>2</a:t>
            </a:r>
            <a:r>
              <a:rPr lang="zh-CN" altLang="en-US" sz="3200" dirty="0" smtClean="0">
                <a:latin typeface="黑体" panose="02010609060101010101" pitchFamily="49" charset="-122"/>
                <a:ea typeface="黑体" panose="02010609060101010101" pitchFamily="49" charset="-122"/>
              </a:rPr>
              <a:t>、供给方（高校院所等）</a:t>
            </a:r>
            <a:endParaRPr lang="en-US" altLang="zh-CN" sz="3200" dirty="0" smtClean="0">
              <a:latin typeface="黑体" panose="02010609060101010101" pitchFamily="49" charset="-122"/>
              <a:ea typeface="黑体" panose="02010609060101010101" pitchFamily="49" charset="-122"/>
            </a:endParaRPr>
          </a:p>
        </p:txBody>
      </p:sp>
      <p:sp>
        <p:nvSpPr>
          <p:cNvPr id="14" name="TextBox 13"/>
          <p:cNvSpPr txBox="1"/>
          <p:nvPr/>
        </p:nvSpPr>
        <p:spPr>
          <a:xfrm>
            <a:off x="457200" y="2667000"/>
            <a:ext cx="8153400" cy="2431435"/>
          </a:xfrm>
          <a:prstGeom prst="rect">
            <a:avLst/>
          </a:prstGeom>
          <a:noFill/>
        </p:spPr>
        <p:txBody>
          <a:bodyPr wrap="square" rtlCol="0">
            <a:spAutoFit/>
          </a:bodyPr>
          <a:lstStyle/>
          <a:p>
            <a:pPr marL="457200" lvl="0" indent="-457200">
              <a:buFont typeface="Wingdings" panose="05000000000000000000" pitchFamily="2" charset="2"/>
              <a:buChar char="Ø"/>
            </a:pPr>
            <a:r>
              <a:rPr lang="zh-CN" altLang="zh-CN" sz="3000" b="1" dirty="0" smtClean="0">
                <a:latin typeface="华文楷体" panose="02010600040101010101" pitchFamily="2" charset="-122"/>
                <a:ea typeface="华文楷体" panose="02010600040101010101" pitchFamily="2" charset="-122"/>
              </a:rPr>
              <a:t>信息</a:t>
            </a:r>
            <a:r>
              <a:rPr lang="zh-CN" altLang="zh-CN" sz="3000" b="1" dirty="0">
                <a:latin typeface="华文楷体" panose="02010600040101010101" pitchFamily="2" charset="-122"/>
                <a:ea typeface="华文楷体" panose="02010600040101010101" pitchFamily="2" charset="-122"/>
              </a:rPr>
              <a:t>不对称。</a:t>
            </a:r>
            <a:r>
              <a:rPr lang="zh-CN" altLang="zh-CN" sz="3000" dirty="0">
                <a:latin typeface="华文楷体" panose="02010600040101010101" pitchFamily="2" charset="-122"/>
                <a:ea typeface="华文楷体" panose="02010600040101010101" pitchFamily="2" charset="-122"/>
              </a:rPr>
              <a:t>互信机制不易建立，大多以被动服务为主，主动推广服务不易</a:t>
            </a:r>
            <a:r>
              <a:rPr lang="zh-CN" altLang="zh-CN" sz="3000" dirty="0" smtClean="0">
                <a:latin typeface="华文楷体" panose="02010600040101010101" pitchFamily="2" charset="-122"/>
                <a:ea typeface="华文楷体" panose="02010600040101010101" pitchFamily="2" charset="-122"/>
              </a:rPr>
              <a:t>；</a:t>
            </a:r>
            <a:endParaRPr lang="en-US" altLang="zh-CN" sz="3000" dirty="0" smtClean="0">
              <a:latin typeface="华文楷体" panose="02010600040101010101" pitchFamily="2" charset="-122"/>
              <a:ea typeface="华文楷体" panose="02010600040101010101" pitchFamily="2" charset="-122"/>
            </a:endParaRPr>
          </a:p>
          <a:p>
            <a:pPr lvl="0"/>
            <a:endParaRPr lang="zh-CN" altLang="zh-CN" sz="3000" dirty="0">
              <a:latin typeface="华文楷体" panose="02010600040101010101" pitchFamily="2" charset="-122"/>
              <a:ea typeface="华文楷体" panose="02010600040101010101" pitchFamily="2" charset="-122"/>
            </a:endParaRPr>
          </a:p>
          <a:p>
            <a:pPr marL="457200" lvl="0" indent="-457200">
              <a:buFont typeface="Wingdings" panose="05000000000000000000" pitchFamily="2" charset="2"/>
              <a:buChar char="Ø"/>
            </a:pPr>
            <a:r>
              <a:rPr lang="zh-CN" altLang="zh-CN" sz="3000" dirty="0">
                <a:latin typeface="华文楷体" panose="02010600040101010101" pitchFamily="2" charset="-122"/>
                <a:ea typeface="华文楷体" panose="02010600040101010101" pitchFamily="2" charset="-122"/>
              </a:rPr>
              <a:t>在甬高校院所实力总体有待加强。</a:t>
            </a:r>
          </a:p>
          <a:p>
            <a:endParaRPr lang="en-US" altLang="zh-CN" sz="3200" dirty="0">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3326021383"/>
      </p:ext>
    </p:extLst>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3"/>
          <p:cNvSpPr txBox="1">
            <a:spLocks noChangeArrowheads="1"/>
          </p:cNvSpPr>
          <p:nvPr/>
        </p:nvSpPr>
        <p:spPr bwMode="auto">
          <a:xfrm>
            <a:off x="1660526" y="722313"/>
            <a:ext cx="184731" cy="369332"/>
          </a:xfrm>
          <a:prstGeom prst="rect">
            <a:avLst/>
          </a:prstGeom>
          <a:noFill/>
          <a:ln w="9525">
            <a:noFill/>
            <a:miter lim="800000"/>
            <a:headEnd/>
            <a:tailEnd/>
          </a:ln>
        </p:spPr>
        <p:txBody>
          <a:bodyPr wrap="none">
            <a:spAutoFit/>
          </a:bodyPr>
          <a:lstStyle/>
          <a:p>
            <a:endParaRPr lang="zh-CN" altLang="zh-CN"/>
          </a:p>
        </p:txBody>
      </p:sp>
      <p:pic>
        <p:nvPicPr>
          <p:cNvPr id="20483" name="Picture 24"/>
          <p:cNvPicPr>
            <a:picLocks noChangeAspect="1" noChangeArrowheads="1"/>
          </p:cNvPicPr>
          <p:nvPr/>
        </p:nvPicPr>
        <p:blipFill>
          <a:blip r:embed="rId3"/>
          <a:srcRect/>
          <a:stretch>
            <a:fillRect/>
          </a:stretch>
        </p:blipFill>
        <p:spPr bwMode="auto">
          <a:xfrm>
            <a:off x="0" y="119063"/>
            <a:ext cx="1143000" cy="366712"/>
          </a:xfrm>
          <a:prstGeom prst="rect">
            <a:avLst/>
          </a:prstGeom>
          <a:noFill/>
          <a:ln w="9525">
            <a:noFill/>
            <a:miter lim="800000"/>
            <a:headEnd/>
            <a:tailEnd/>
          </a:ln>
        </p:spPr>
      </p:pic>
      <p:pic>
        <p:nvPicPr>
          <p:cNvPr id="20484" name="图片 6"/>
          <p:cNvPicPr>
            <a:picLocks noChangeAspect="1"/>
          </p:cNvPicPr>
          <p:nvPr/>
        </p:nvPicPr>
        <p:blipFill>
          <a:blip r:embed="rId4"/>
          <a:srcRect/>
          <a:stretch>
            <a:fillRect/>
          </a:stretch>
        </p:blipFill>
        <p:spPr bwMode="auto">
          <a:xfrm>
            <a:off x="152400" y="457200"/>
            <a:ext cx="8839200" cy="762000"/>
          </a:xfrm>
          <a:prstGeom prst="rect">
            <a:avLst/>
          </a:prstGeom>
          <a:noFill/>
          <a:ln w="9525">
            <a:noFill/>
            <a:miter lim="800000"/>
            <a:headEnd/>
            <a:tailEnd/>
          </a:ln>
        </p:spPr>
      </p:pic>
      <p:pic>
        <p:nvPicPr>
          <p:cNvPr id="20485" name="图片 4"/>
          <p:cNvPicPr>
            <a:picLocks noChangeAspect="1"/>
          </p:cNvPicPr>
          <p:nvPr/>
        </p:nvPicPr>
        <p:blipFill>
          <a:blip r:embed="rId5"/>
          <a:srcRect/>
          <a:stretch>
            <a:fillRect/>
          </a:stretch>
        </p:blipFill>
        <p:spPr bwMode="auto">
          <a:xfrm>
            <a:off x="457200" y="1066801"/>
            <a:ext cx="8153400" cy="523875"/>
          </a:xfrm>
          <a:prstGeom prst="rect">
            <a:avLst/>
          </a:prstGeom>
          <a:noFill/>
          <a:ln w="9525">
            <a:noFill/>
            <a:miter lim="800000"/>
            <a:headEnd/>
            <a:tailEnd/>
          </a:ln>
        </p:spPr>
      </p:pic>
      <p:sp>
        <p:nvSpPr>
          <p:cNvPr id="20486" name="TextBox 1"/>
          <p:cNvSpPr txBox="1">
            <a:spLocks noChangeArrowheads="1"/>
          </p:cNvSpPr>
          <p:nvPr/>
        </p:nvSpPr>
        <p:spPr bwMode="auto">
          <a:xfrm>
            <a:off x="533400" y="1066801"/>
            <a:ext cx="5867400" cy="523220"/>
          </a:xfrm>
          <a:prstGeom prst="rect">
            <a:avLst/>
          </a:prstGeom>
          <a:noFill/>
          <a:ln w="9525">
            <a:noFill/>
            <a:miter lim="800000"/>
            <a:headEnd/>
            <a:tailEnd/>
          </a:ln>
        </p:spPr>
        <p:txBody>
          <a:bodyPr>
            <a:spAutoFit/>
          </a:bodyPr>
          <a:lstStyle/>
          <a:p>
            <a:r>
              <a:rPr lang="zh-CN" altLang="en-US" sz="2800">
                <a:solidFill>
                  <a:schemeClr val="bg1"/>
                </a:solidFill>
                <a:latin typeface="华文楷体"/>
                <a:ea typeface="华文楷体"/>
                <a:cs typeface="华文楷体"/>
              </a:rPr>
              <a:t>宁波科技大市场建设背景</a:t>
            </a:r>
          </a:p>
        </p:txBody>
      </p:sp>
      <p:pic>
        <p:nvPicPr>
          <p:cNvPr id="20487" name="Picture 2"/>
          <p:cNvPicPr>
            <a:picLocks noChangeAspect="1" noChangeArrowheads="1"/>
          </p:cNvPicPr>
          <p:nvPr/>
        </p:nvPicPr>
        <p:blipFill>
          <a:blip r:embed="rId6"/>
          <a:srcRect/>
          <a:stretch>
            <a:fillRect/>
          </a:stretch>
        </p:blipFill>
        <p:spPr bwMode="auto">
          <a:xfrm>
            <a:off x="152400" y="76201"/>
            <a:ext cx="838200" cy="825500"/>
          </a:xfrm>
          <a:prstGeom prst="rect">
            <a:avLst/>
          </a:prstGeom>
          <a:noFill/>
          <a:ln w="9525">
            <a:noFill/>
            <a:miter lim="800000"/>
            <a:headEnd/>
            <a:tailEnd/>
          </a:ln>
        </p:spPr>
      </p:pic>
      <p:pic>
        <p:nvPicPr>
          <p:cNvPr id="20488" name="Picture 3"/>
          <p:cNvPicPr>
            <a:picLocks noChangeAspect="1" noChangeArrowheads="1"/>
          </p:cNvPicPr>
          <p:nvPr/>
        </p:nvPicPr>
        <p:blipFill>
          <a:blip r:embed="rId7"/>
          <a:srcRect/>
          <a:stretch>
            <a:fillRect/>
          </a:stretch>
        </p:blipFill>
        <p:spPr bwMode="auto">
          <a:xfrm>
            <a:off x="914400" y="76200"/>
            <a:ext cx="3505200" cy="795339"/>
          </a:xfrm>
          <a:prstGeom prst="rect">
            <a:avLst/>
          </a:prstGeom>
          <a:noFill/>
          <a:ln w="9525">
            <a:noFill/>
            <a:miter lim="800000"/>
            <a:headEnd/>
            <a:tailEnd/>
          </a:ln>
        </p:spPr>
      </p:pic>
      <p:sp>
        <p:nvSpPr>
          <p:cNvPr id="12" name="矩形 11"/>
          <p:cNvSpPr/>
          <p:nvPr/>
        </p:nvSpPr>
        <p:spPr>
          <a:xfrm>
            <a:off x="5539560" y="6095999"/>
            <a:ext cx="3491369" cy="584775"/>
          </a:xfrm>
          <a:prstGeom prst="rect">
            <a:avLst/>
          </a:prstGeom>
          <a:solidFill>
            <a:schemeClr val="bg1"/>
          </a:solidFill>
          <a:ln>
            <a:solidFill>
              <a:schemeClr val="bg1"/>
            </a:solidFill>
          </a:ln>
          <a:effectLst>
            <a:softEdge rad="635000"/>
          </a:effectLst>
        </p:spPr>
        <p:style>
          <a:lnRef idx="2">
            <a:schemeClr val="accent3">
              <a:shade val="50000"/>
            </a:schemeClr>
          </a:lnRef>
          <a:fillRef idx="1">
            <a:schemeClr val="accent3"/>
          </a:fillRef>
          <a:effectRef idx="0">
            <a:schemeClr val="accent3"/>
          </a:effectRef>
          <a:fontRef idx="minor">
            <a:schemeClr val="lt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a:r>
              <a:rPr lang="en-US" altLang="zh-CN" sz="3200" b="1" spc="50" dirty="0">
                <a:ln w="11430"/>
                <a:gradFill flip="none" rotWithShape="1">
                  <a:gsLst>
                    <a:gs pos="90000">
                      <a:srgbClr val="FF6600"/>
                    </a:gs>
                    <a:gs pos="37000">
                      <a:schemeClr val="tx2"/>
                    </a:gs>
                    <a:gs pos="12000">
                      <a:srgbClr val="FF6600"/>
                    </a:gs>
                  </a:gsLst>
                  <a:lin ang="10800000" scaled="1"/>
                  <a:tileRect/>
                </a:gradFill>
                <a:effectLst>
                  <a:glow rad="228600">
                    <a:schemeClr val="accent2">
                      <a:satMod val="175000"/>
                      <a:alpha val="40000"/>
                    </a:schemeClr>
                  </a:glow>
                  <a:outerShdw blurRad="76200" dist="50800" dir="5400000" algn="tl" rotWithShape="0">
                    <a:srgbClr val="000000">
                      <a:alpha val="65000"/>
                    </a:srgbClr>
                  </a:outerShdw>
                </a:effectLst>
                <a:latin typeface="Agency FB" pitchFamily="34" charset="0"/>
                <a:cs typeface="Times New Roman" pitchFamily="18" charset="0"/>
              </a:rPr>
              <a:t>www.nbjssc.org.cn</a:t>
            </a:r>
            <a:endParaRPr lang="zh-CN" altLang="en-US" sz="3200" b="1" spc="50" dirty="0">
              <a:ln w="11430"/>
              <a:gradFill flip="none" rotWithShape="1">
                <a:gsLst>
                  <a:gs pos="90000">
                    <a:srgbClr val="FF6600"/>
                  </a:gs>
                  <a:gs pos="37000">
                    <a:schemeClr val="tx2"/>
                  </a:gs>
                  <a:gs pos="12000">
                    <a:srgbClr val="FF6600"/>
                  </a:gs>
                </a:gsLst>
                <a:lin ang="10800000" scaled="1"/>
                <a:tileRect/>
              </a:gradFill>
              <a:effectLst>
                <a:glow rad="228600">
                  <a:schemeClr val="accent2">
                    <a:satMod val="175000"/>
                    <a:alpha val="40000"/>
                  </a:schemeClr>
                </a:glow>
                <a:outerShdw blurRad="76200" dist="50800" dir="5400000" algn="tl" rotWithShape="0">
                  <a:srgbClr val="000000">
                    <a:alpha val="65000"/>
                  </a:srgbClr>
                </a:outerShdw>
              </a:effectLst>
              <a:latin typeface="Agency FB" pitchFamily="34" charset="0"/>
            </a:endParaRPr>
          </a:p>
        </p:txBody>
      </p:sp>
      <p:sp>
        <p:nvSpPr>
          <p:cNvPr id="2" name="TextBox 1"/>
          <p:cNvSpPr txBox="1"/>
          <p:nvPr/>
        </p:nvSpPr>
        <p:spPr>
          <a:xfrm>
            <a:off x="457200" y="1905000"/>
            <a:ext cx="8153400" cy="2277547"/>
          </a:xfrm>
          <a:prstGeom prst="rect">
            <a:avLst/>
          </a:prstGeom>
          <a:noFill/>
        </p:spPr>
        <p:txBody>
          <a:bodyPr wrap="square" rtlCol="0">
            <a:spAutoFit/>
          </a:bodyPr>
          <a:lstStyle/>
          <a:p>
            <a:r>
              <a:rPr lang="en-US" altLang="zh-CN" sz="3200" dirty="0">
                <a:latin typeface="黑体" panose="02010609060101010101" pitchFamily="49" charset="-122"/>
                <a:ea typeface="黑体" panose="02010609060101010101" pitchFamily="49" charset="-122"/>
              </a:rPr>
              <a:t>3</a:t>
            </a:r>
            <a:r>
              <a:rPr lang="zh-CN" altLang="en-US" sz="3200" dirty="0" smtClean="0">
                <a:latin typeface="黑体" panose="02010609060101010101" pitchFamily="49" charset="-122"/>
                <a:ea typeface="黑体" panose="02010609060101010101" pitchFamily="49" charset="-122"/>
              </a:rPr>
              <a:t>、市场中介方</a:t>
            </a:r>
            <a:endParaRPr lang="en-US" altLang="zh-CN" sz="3200" dirty="0" smtClean="0">
              <a:latin typeface="黑体" panose="02010609060101010101" pitchFamily="49" charset="-122"/>
              <a:ea typeface="黑体" panose="02010609060101010101" pitchFamily="49" charset="-122"/>
            </a:endParaRPr>
          </a:p>
          <a:p>
            <a:endParaRPr lang="en-US" altLang="zh-CN" sz="2000" dirty="0" smtClean="0">
              <a:latin typeface="华文楷体" panose="02010600040101010101" pitchFamily="2" charset="-122"/>
              <a:ea typeface="华文楷体" panose="02010600040101010101" pitchFamily="2" charset="-122"/>
            </a:endParaRPr>
          </a:p>
          <a:p>
            <a:pPr marL="457200" lvl="0" indent="-457200">
              <a:buFont typeface="Wingdings" panose="05000000000000000000" pitchFamily="2" charset="2"/>
              <a:buChar char="Ø"/>
            </a:pPr>
            <a:r>
              <a:rPr lang="zh-CN" altLang="zh-CN" sz="3000" b="1" dirty="0" smtClean="0">
                <a:latin typeface="华文楷体" panose="02010600040101010101" pitchFamily="2" charset="-122"/>
                <a:ea typeface="华文楷体" panose="02010600040101010101" pitchFamily="2" charset="-122"/>
              </a:rPr>
              <a:t>难度</a:t>
            </a:r>
            <a:r>
              <a:rPr lang="zh-CN" altLang="zh-CN" sz="3000" b="1" dirty="0">
                <a:latin typeface="华文楷体" panose="02010600040101010101" pitchFamily="2" charset="-122"/>
                <a:ea typeface="华文楷体" panose="02010600040101010101" pitchFamily="2" charset="-122"/>
              </a:rPr>
              <a:t>大、收益低。</a:t>
            </a:r>
            <a:r>
              <a:rPr lang="zh-CN" altLang="zh-CN" sz="3000" dirty="0">
                <a:latin typeface="华文楷体" panose="02010600040101010101" pitchFamily="2" charset="-122"/>
                <a:ea typeface="华文楷体" panose="02010600040101010101" pitchFamily="2" charset="-122"/>
              </a:rPr>
              <a:t>技术转移第三方核心服务能力未形成，技术市场的市场化任重道远，围绕技术转移的科技服务协作模式远未</a:t>
            </a:r>
            <a:r>
              <a:rPr lang="zh-CN" altLang="zh-CN" sz="3000" dirty="0" smtClean="0">
                <a:latin typeface="华文楷体" panose="02010600040101010101" pitchFamily="2" charset="-122"/>
                <a:ea typeface="华文楷体" panose="02010600040101010101" pitchFamily="2" charset="-122"/>
              </a:rPr>
              <a:t>形成</a:t>
            </a:r>
            <a:r>
              <a:rPr lang="zh-CN" altLang="en-US" sz="3000" dirty="0" smtClean="0">
                <a:latin typeface="华文楷体" panose="02010600040101010101" pitchFamily="2" charset="-122"/>
                <a:ea typeface="华文楷体" panose="02010600040101010101" pitchFamily="2" charset="-122"/>
              </a:rPr>
              <a:t>。</a:t>
            </a:r>
            <a:endParaRPr lang="zh-CN" altLang="en-US" sz="3000" dirty="0">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315394803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1660526" y="722313"/>
            <a:ext cx="184731" cy="369332"/>
          </a:xfrm>
          <a:prstGeom prst="rect">
            <a:avLst/>
          </a:prstGeom>
          <a:noFill/>
          <a:ln w="9525">
            <a:noFill/>
            <a:miter lim="800000"/>
            <a:headEnd/>
            <a:tailEnd/>
          </a:ln>
        </p:spPr>
        <p:txBody>
          <a:bodyPr wrap="none">
            <a:spAutoFit/>
          </a:bodyPr>
          <a:lstStyle/>
          <a:p>
            <a:endParaRPr lang="zh-CN" altLang="zh-CN"/>
          </a:p>
        </p:txBody>
      </p:sp>
      <p:pic>
        <p:nvPicPr>
          <p:cNvPr id="22531" name="Picture 24"/>
          <p:cNvPicPr>
            <a:picLocks noChangeAspect="1" noChangeArrowheads="1"/>
          </p:cNvPicPr>
          <p:nvPr/>
        </p:nvPicPr>
        <p:blipFill>
          <a:blip r:embed="rId3"/>
          <a:srcRect/>
          <a:stretch>
            <a:fillRect/>
          </a:stretch>
        </p:blipFill>
        <p:spPr bwMode="auto">
          <a:xfrm>
            <a:off x="0" y="119063"/>
            <a:ext cx="1143000" cy="366712"/>
          </a:xfrm>
          <a:prstGeom prst="rect">
            <a:avLst/>
          </a:prstGeom>
          <a:noFill/>
          <a:ln w="9525">
            <a:noFill/>
            <a:miter lim="800000"/>
            <a:headEnd/>
            <a:tailEnd/>
          </a:ln>
        </p:spPr>
      </p:pic>
      <p:pic>
        <p:nvPicPr>
          <p:cNvPr id="22532" name="图片 6"/>
          <p:cNvPicPr>
            <a:picLocks noChangeAspect="1"/>
          </p:cNvPicPr>
          <p:nvPr/>
        </p:nvPicPr>
        <p:blipFill>
          <a:blip r:embed="rId4"/>
          <a:srcRect/>
          <a:stretch>
            <a:fillRect/>
          </a:stretch>
        </p:blipFill>
        <p:spPr bwMode="auto">
          <a:xfrm>
            <a:off x="152400" y="457200"/>
            <a:ext cx="8839200" cy="762000"/>
          </a:xfrm>
          <a:prstGeom prst="rect">
            <a:avLst/>
          </a:prstGeom>
          <a:noFill/>
          <a:ln w="9525">
            <a:noFill/>
            <a:miter lim="800000"/>
            <a:headEnd/>
            <a:tailEnd/>
          </a:ln>
        </p:spPr>
      </p:pic>
      <p:pic>
        <p:nvPicPr>
          <p:cNvPr id="22533" name="图片 4"/>
          <p:cNvPicPr>
            <a:picLocks noChangeAspect="1"/>
          </p:cNvPicPr>
          <p:nvPr/>
        </p:nvPicPr>
        <p:blipFill>
          <a:blip r:embed="rId5"/>
          <a:srcRect/>
          <a:stretch>
            <a:fillRect/>
          </a:stretch>
        </p:blipFill>
        <p:spPr bwMode="auto">
          <a:xfrm>
            <a:off x="457200" y="1066801"/>
            <a:ext cx="8153400" cy="523875"/>
          </a:xfrm>
          <a:prstGeom prst="rect">
            <a:avLst/>
          </a:prstGeom>
          <a:noFill/>
          <a:ln w="9525">
            <a:noFill/>
            <a:miter lim="800000"/>
            <a:headEnd/>
            <a:tailEnd/>
          </a:ln>
        </p:spPr>
      </p:pic>
      <p:sp>
        <p:nvSpPr>
          <p:cNvPr id="22534" name="TextBox 1"/>
          <p:cNvSpPr txBox="1">
            <a:spLocks noChangeArrowheads="1"/>
          </p:cNvSpPr>
          <p:nvPr/>
        </p:nvSpPr>
        <p:spPr bwMode="auto">
          <a:xfrm>
            <a:off x="533400" y="1066801"/>
            <a:ext cx="5867400" cy="523220"/>
          </a:xfrm>
          <a:prstGeom prst="rect">
            <a:avLst/>
          </a:prstGeom>
          <a:noFill/>
          <a:ln w="9525">
            <a:noFill/>
            <a:miter lim="800000"/>
            <a:headEnd/>
            <a:tailEnd/>
          </a:ln>
        </p:spPr>
        <p:txBody>
          <a:bodyPr>
            <a:spAutoFit/>
          </a:bodyPr>
          <a:lstStyle/>
          <a:p>
            <a:r>
              <a:rPr lang="zh-CN" altLang="en-US" sz="2800">
                <a:solidFill>
                  <a:schemeClr val="bg1"/>
                </a:solidFill>
                <a:latin typeface="华文楷体"/>
                <a:ea typeface="华文楷体"/>
                <a:cs typeface="华文楷体"/>
              </a:rPr>
              <a:t>宁波科技大市场建设背景</a:t>
            </a:r>
          </a:p>
        </p:txBody>
      </p:sp>
      <p:pic>
        <p:nvPicPr>
          <p:cNvPr id="22535" name="Picture 2"/>
          <p:cNvPicPr>
            <a:picLocks noChangeAspect="1" noChangeArrowheads="1"/>
          </p:cNvPicPr>
          <p:nvPr/>
        </p:nvPicPr>
        <p:blipFill>
          <a:blip r:embed="rId6"/>
          <a:srcRect/>
          <a:stretch>
            <a:fillRect/>
          </a:stretch>
        </p:blipFill>
        <p:spPr bwMode="auto">
          <a:xfrm>
            <a:off x="152400" y="76201"/>
            <a:ext cx="838200" cy="825500"/>
          </a:xfrm>
          <a:prstGeom prst="rect">
            <a:avLst/>
          </a:prstGeom>
          <a:noFill/>
          <a:ln w="9525">
            <a:noFill/>
            <a:miter lim="800000"/>
            <a:headEnd/>
            <a:tailEnd/>
          </a:ln>
        </p:spPr>
      </p:pic>
      <p:pic>
        <p:nvPicPr>
          <p:cNvPr id="22536" name="Picture 3"/>
          <p:cNvPicPr>
            <a:picLocks noChangeAspect="1" noChangeArrowheads="1"/>
          </p:cNvPicPr>
          <p:nvPr/>
        </p:nvPicPr>
        <p:blipFill>
          <a:blip r:embed="rId7"/>
          <a:srcRect/>
          <a:stretch>
            <a:fillRect/>
          </a:stretch>
        </p:blipFill>
        <p:spPr bwMode="auto">
          <a:xfrm>
            <a:off x="914400" y="76200"/>
            <a:ext cx="3505200" cy="795339"/>
          </a:xfrm>
          <a:prstGeom prst="rect">
            <a:avLst/>
          </a:prstGeom>
          <a:noFill/>
          <a:ln w="9525">
            <a:noFill/>
            <a:miter lim="800000"/>
            <a:headEnd/>
            <a:tailEnd/>
          </a:ln>
        </p:spPr>
      </p:pic>
      <p:sp>
        <p:nvSpPr>
          <p:cNvPr id="12" name="矩形 11"/>
          <p:cNvSpPr/>
          <p:nvPr/>
        </p:nvSpPr>
        <p:spPr>
          <a:xfrm>
            <a:off x="5539560" y="6095999"/>
            <a:ext cx="3491369" cy="584775"/>
          </a:xfrm>
          <a:prstGeom prst="rect">
            <a:avLst/>
          </a:prstGeom>
          <a:solidFill>
            <a:schemeClr val="bg1"/>
          </a:solidFill>
          <a:ln>
            <a:solidFill>
              <a:schemeClr val="bg1"/>
            </a:solidFill>
          </a:ln>
          <a:effectLst>
            <a:softEdge rad="635000"/>
          </a:effectLst>
        </p:spPr>
        <p:style>
          <a:lnRef idx="2">
            <a:schemeClr val="accent3">
              <a:shade val="50000"/>
            </a:schemeClr>
          </a:lnRef>
          <a:fillRef idx="1">
            <a:schemeClr val="accent3"/>
          </a:fillRef>
          <a:effectRef idx="0">
            <a:schemeClr val="accent3"/>
          </a:effectRef>
          <a:fontRef idx="minor">
            <a:schemeClr val="lt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a:r>
              <a:rPr lang="en-US" altLang="zh-CN" sz="3200" b="1" spc="50" dirty="0">
                <a:ln w="11430"/>
                <a:gradFill flip="none" rotWithShape="1">
                  <a:gsLst>
                    <a:gs pos="90000">
                      <a:srgbClr val="FF6600"/>
                    </a:gs>
                    <a:gs pos="37000">
                      <a:schemeClr val="tx2"/>
                    </a:gs>
                    <a:gs pos="12000">
                      <a:srgbClr val="FF6600"/>
                    </a:gs>
                  </a:gsLst>
                  <a:lin ang="10800000" scaled="1"/>
                  <a:tileRect/>
                </a:gradFill>
                <a:effectLst>
                  <a:glow rad="228600">
                    <a:schemeClr val="accent2">
                      <a:satMod val="175000"/>
                      <a:alpha val="40000"/>
                    </a:schemeClr>
                  </a:glow>
                  <a:outerShdw blurRad="76200" dist="50800" dir="5400000" algn="tl" rotWithShape="0">
                    <a:srgbClr val="000000">
                      <a:alpha val="65000"/>
                    </a:srgbClr>
                  </a:outerShdw>
                </a:effectLst>
                <a:latin typeface="Agency FB" pitchFamily="34" charset="0"/>
                <a:cs typeface="Times New Roman" pitchFamily="18" charset="0"/>
              </a:rPr>
              <a:t>www.nbjssc.org.cn</a:t>
            </a:r>
            <a:endParaRPr lang="zh-CN" altLang="en-US" sz="3200" b="1" spc="50" dirty="0">
              <a:ln w="11430"/>
              <a:gradFill flip="none" rotWithShape="1">
                <a:gsLst>
                  <a:gs pos="90000">
                    <a:srgbClr val="FF6600"/>
                  </a:gs>
                  <a:gs pos="37000">
                    <a:schemeClr val="tx2"/>
                  </a:gs>
                  <a:gs pos="12000">
                    <a:srgbClr val="FF6600"/>
                  </a:gs>
                </a:gsLst>
                <a:lin ang="10800000" scaled="1"/>
                <a:tileRect/>
              </a:gradFill>
              <a:effectLst>
                <a:glow rad="228600">
                  <a:schemeClr val="accent2">
                    <a:satMod val="175000"/>
                    <a:alpha val="40000"/>
                  </a:schemeClr>
                </a:glow>
                <a:outerShdw blurRad="76200" dist="50800" dir="5400000" algn="tl" rotWithShape="0">
                  <a:srgbClr val="000000">
                    <a:alpha val="65000"/>
                  </a:srgbClr>
                </a:outerShdw>
              </a:effectLst>
              <a:latin typeface="Agency FB" pitchFamily="34" charset="0"/>
            </a:endParaRPr>
          </a:p>
        </p:txBody>
      </p:sp>
      <p:sp>
        <p:nvSpPr>
          <p:cNvPr id="13" name="TextBox 12"/>
          <p:cNvSpPr txBox="1"/>
          <p:nvPr/>
        </p:nvSpPr>
        <p:spPr>
          <a:xfrm>
            <a:off x="457200" y="1905000"/>
            <a:ext cx="8153400" cy="584775"/>
          </a:xfrm>
          <a:prstGeom prst="rect">
            <a:avLst/>
          </a:prstGeom>
          <a:noFill/>
        </p:spPr>
        <p:txBody>
          <a:bodyPr wrap="square" rtlCol="0">
            <a:spAutoFit/>
          </a:bodyPr>
          <a:lstStyle/>
          <a:p>
            <a:r>
              <a:rPr lang="en-US" altLang="zh-CN" sz="3200" dirty="0" smtClean="0">
                <a:latin typeface="黑体" panose="02010609060101010101" pitchFamily="49" charset="-122"/>
                <a:ea typeface="黑体" panose="02010609060101010101" pitchFamily="49" charset="-122"/>
              </a:rPr>
              <a:t>4</a:t>
            </a:r>
            <a:r>
              <a:rPr lang="zh-CN" altLang="en-US" sz="3200" dirty="0" smtClean="0">
                <a:latin typeface="黑体" panose="02010609060101010101" pitchFamily="49" charset="-122"/>
                <a:ea typeface="黑体" panose="02010609060101010101" pitchFamily="49" charset="-122"/>
              </a:rPr>
              <a:t>、政府</a:t>
            </a:r>
            <a:endParaRPr lang="en-US" altLang="zh-CN" sz="3200" dirty="0" smtClean="0">
              <a:latin typeface="黑体" panose="02010609060101010101" pitchFamily="49" charset="-122"/>
              <a:ea typeface="黑体" panose="02010609060101010101" pitchFamily="49" charset="-122"/>
            </a:endParaRPr>
          </a:p>
        </p:txBody>
      </p:sp>
      <p:sp>
        <p:nvSpPr>
          <p:cNvPr id="14" name="TextBox 13"/>
          <p:cNvSpPr txBox="1"/>
          <p:nvPr/>
        </p:nvSpPr>
        <p:spPr>
          <a:xfrm>
            <a:off x="457200" y="2667000"/>
            <a:ext cx="8153400" cy="2862322"/>
          </a:xfrm>
          <a:prstGeom prst="rect">
            <a:avLst/>
          </a:prstGeom>
          <a:noFill/>
        </p:spPr>
        <p:txBody>
          <a:bodyPr wrap="square" rtlCol="0">
            <a:spAutoFit/>
          </a:bodyPr>
          <a:lstStyle/>
          <a:p>
            <a:pPr marL="457200" lvl="0" indent="-457200">
              <a:buFont typeface="Wingdings" panose="05000000000000000000" pitchFamily="2" charset="2"/>
              <a:buChar char="Ø"/>
            </a:pPr>
            <a:r>
              <a:rPr lang="zh-CN" altLang="zh-CN" sz="3000" b="1" dirty="0" smtClean="0">
                <a:latin typeface="华文楷体" panose="02010600040101010101" pitchFamily="2" charset="-122"/>
                <a:ea typeface="华文楷体" panose="02010600040101010101" pitchFamily="2" charset="-122"/>
              </a:rPr>
              <a:t>高度</a:t>
            </a:r>
            <a:r>
              <a:rPr lang="zh-CN" altLang="zh-CN" sz="3000" b="1" dirty="0">
                <a:latin typeface="华文楷体" panose="02010600040101010101" pitchFamily="2" charset="-122"/>
                <a:ea typeface="华文楷体" panose="02010600040101010101" pitchFamily="2" charset="-122"/>
              </a:rPr>
              <a:t>重视成果转移转化。</a:t>
            </a:r>
            <a:r>
              <a:rPr lang="zh-CN" altLang="zh-CN" sz="3000" dirty="0">
                <a:latin typeface="华文楷体" panose="02010600040101010101" pitchFamily="2" charset="-122"/>
                <a:ea typeface="华文楷体" panose="02010600040101010101" pitchFamily="2" charset="-122"/>
              </a:rPr>
              <a:t>中央、省、市各级领导高度重视。</a:t>
            </a:r>
            <a:r>
              <a:rPr lang="zh-CN" altLang="zh-CN" sz="3000" b="1" dirty="0">
                <a:latin typeface="华文楷体" panose="02010600040101010101" pitchFamily="2" charset="-122"/>
                <a:ea typeface="华文楷体" panose="02010600040101010101" pitchFamily="2" charset="-122"/>
              </a:rPr>
              <a:t>政策、会展、平台。</a:t>
            </a:r>
            <a:r>
              <a:rPr lang="zh-CN" altLang="zh-CN" sz="3000" dirty="0">
                <a:latin typeface="华文楷体" panose="02010600040101010101" pitchFamily="2" charset="-122"/>
                <a:ea typeface="华文楷体" panose="02010600040101010101" pitchFamily="2" charset="-122"/>
              </a:rPr>
              <a:t>注重线上平台建设（</a:t>
            </a:r>
            <a:r>
              <a:rPr lang="en-US" altLang="zh-CN" sz="3000" dirty="0">
                <a:latin typeface="华文楷体" panose="02010600040101010101" pitchFamily="2" charset="-122"/>
                <a:ea typeface="华文楷体" panose="02010600040101010101" pitchFamily="2" charset="-122"/>
              </a:rPr>
              <a:t>2002</a:t>
            </a:r>
            <a:r>
              <a:rPr lang="zh-CN" altLang="zh-CN" sz="3000" dirty="0">
                <a:latin typeface="华文楷体" panose="02010600040101010101" pitchFamily="2" charset="-122"/>
                <a:ea typeface="华文楷体" panose="02010600040101010101" pitchFamily="2" charset="-122"/>
              </a:rPr>
              <a:t>年浙江网上技术市场内部分市场建设、</a:t>
            </a:r>
            <a:r>
              <a:rPr lang="en-US" altLang="zh-CN" sz="3000" dirty="0">
                <a:latin typeface="华文楷体" panose="02010600040101010101" pitchFamily="2" charset="-122"/>
                <a:ea typeface="华文楷体" panose="02010600040101010101" pitchFamily="2" charset="-122"/>
              </a:rPr>
              <a:t>2008</a:t>
            </a:r>
            <a:r>
              <a:rPr lang="zh-CN" altLang="zh-CN" sz="3000" dirty="0">
                <a:latin typeface="华文楷体" panose="02010600040101010101" pitchFamily="2" charset="-122"/>
                <a:ea typeface="华文楷体" panose="02010600040101010101" pitchFamily="2" charset="-122"/>
              </a:rPr>
              <a:t>年宁波产学研创新服务平台建设），但线下服务团队培育不足（政策侧重交易双方</a:t>
            </a:r>
            <a:r>
              <a:rPr lang="zh-CN" altLang="zh-CN" sz="3000" dirty="0" smtClean="0">
                <a:latin typeface="华文楷体" panose="02010600040101010101" pitchFamily="2" charset="-122"/>
                <a:ea typeface="华文楷体" panose="02010600040101010101" pitchFamily="2" charset="-122"/>
              </a:rPr>
              <a:t>）</a:t>
            </a:r>
            <a:r>
              <a:rPr lang="zh-CN" altLang="en-US" sz="3000" dirty="0" smtClean="0">
                <a:latin typeface="华文楷体" panose="02010600040101010101" pitchFamily="2" charset="-122"/>
                <a:ea typeface="华文楷体" panose="02010600040101010101" pitchFamily="2" charset="-122"/>
              </a:rPr>
              <a:t>。</a:t>
            </a:r>
            <a:endParaRPr lang="en-US" altLang="zh-CN" sz="3000" dirty="0">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370186708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1660526" y="722313"/>
            <a:ext cx="184731" cy="369332"/>
          </a:xfrm>
          <a:prstGeom prst="rect">
            <a:avLst/>
          </a:prstGeom>
          <a:noFill/>
          <a:ln w="9525">
            <a:noFill/>
            <a:miter lim="800000"/>
            <a:headEnd/>
            <a:tailEnd/>
          </a:ln>
        </p:spPr>
        <p:txBody>
          <a:bodyPr wrap="none">
            <a:spAutoFit/>
          </a:bodyPr>
          <a:lstStyle/>
          <a:p>
            <a:endParaRPr lang="zh-CN" altLang="zh-CN"/>
          </a:p>
        </p:txBody>
      </p:sp>
      <p:pic>
        <p:nvPicPr>
          <p:cNvPr id="22531" name="Picture 24"/>
          <p:cNvPicPr>
            <a:picLocks noChangeAspect="1" noChangeArrowheads="1"/>
          </p:cNvPicPr>
          <p:nvPr/>
        </p:nvPicPr>
        <p:blipFill>
          <a:blip r:embed="rId3"/>
          <a:srcRect/>
          <a:stretch>
            <a:fillRect/>
          </a:stretch>
        </p:blipFill>
        <p:spPr bwMode="auto">
          <a:xfrm>
            <a:off x="0" y="119063"/>
            <a:ext cx="1143000" cy="366712"/>
          </a:xfrm>
          <a:prstGeom prst="rect">
            <a:avLst/>
          </a:prstGeom>
          <a:noFill/>
          <a:ln w="9525">
            <a:noFill/>
            <a:miter lim="800000"/>
            <a:headEnd/>
            <a:tailEnd/>
          </a:ln>
        </p:spPr>
      </p:pic>
      <p:pic>
        <p:nvPicPr>
          <p:cNvPr id="22532" name="图片 6"/>
          <p:cNvPicPr>
            <a:picLocks noChangeAspect="1"/>
          </p:cNvPicPr>
          <p:nvPr/>
        </p:nvPicPr>
        <p:blipFill>
          <a:blip r:embed="rId4"/>
          <a:srcRect/>
          <a:stretch>
            <a:fillRect/>
          </a:stretch>
        </p:blipFill>
        <p:spPr bwMode="auto">
          <a:xfrm>
            <a:off x="152400" y="457200"/>
            <a:ext cx="8839200" cy="762000"/>
          </a:xfrm>
          <a:prstGeom prst="rect">
            <a:avLst/>
          </a:prstGeom>
          <a:noFill/>
          <a:ln w="9525">
            <a:noFill/>
            <a:miter lim="800000"/>
            <a:headEnd/>
            <a:tailEnd/>
          </a:ln>
        </p:spPr>
      </p:pic>
      <p:pic>
        <p:nvPicPr>
          <p:cNvPr id="22533" name="图片 4"/>
          <p:cNvPicPr>
            <a:picLocks noChangeAspect="1"/>
          </p:cNvPicPr>
          <p:nvPr/>
        </p:nvPicPr>
        <p:blipFill>
          <a:blip r:embed="rId5"/>
          <a:srcRect/>
          <a:stretch>
            <a:fillRect/>
          </a:stretch>
        </p:blipFill>
        <p:spPr bwMode="auto">
          <a:xfrm>
            <a:off x="457200" y="1066801"/>
            <a:ext cx="8153400" cy="523875"/>
          </a:xfrm>
          <a:prstGeom prst="rect">
            <a:avLst/>
          </a:prstGeom>
          <a:noFill/>
          <a:ln w="9525">
            <a:noFill/>
            <a:miter lim="800000"/>
            <a:headEnd/>
            <a:tailEnd/>
          </a:ln>
        </p:spPr>
      </p:pic>
      <p:sp>
        <p:nvSpPr>
          <p:cNvPr id="22534" name="TextBox 1"/>
          <p:cNvSpPr txBox="1">
            <a:spLocks noChangeArrowheads="1"/>
          </p:cNvSpPr>
          <p:nvPr/>
        </p:nvSpPr>
        <p:spPr bwMode="auto">
          <a:xfrm>
            <a:off x="533400" y="1066801"/>
            <a:ext cx="5867400" cy="523220"/>
          </a:xfrm>
          <a:prstGeom prst="rect">
            <a:avLst/>
          </a:prstGeom>
          <a:noFill/>
          <a:ln w="9525">
            <a:noFill/>
            <a:miter lim="800000"/>
            <a:headEnd/>
            <a:tailEnd/>
          </a:ln>
        </p:spPr>
        <p:txBody>
          <a:bodyPr>
            <a:spAutoFit/>
          </a:bodyPr>
          <a:lstStyle/>
          <a:p>
            <a:r>
              <a:rPr lang="zh-CN" altLang="en-US" sz="2800">
                <a:solidFill>
                  <a:schemeClr val="bg1"/>
                </a:solidFill>
                <a:latin typeface="华文楷体"/>
                <a:ea typeface="华文楷体"/>
                <a:cs typeface="华文楷体"/>
              </a:rPr>
              <a:t>宁波科技大市场建设背景</a:t>
            </a:r>
          </a:p>
        </p:txBody>
      </p:sp>
      <p:pic>
        <p:nvPicPr>
          <p:cNvPr id="22535" name="Picture 2"/>
          <p:cNvPicPr>
            <a:picLocks noChangeAspect="1" noChangeArrowheads="1"/>
          </p:cNvPicPr>
          <p:nvPr/>
        </p:nvPicPr>
        <p:blipFill>
          <a:blip r:embed="rId6"/>
          <a:srcRect/>
          <a:stretch>
            <a:fillRect/>
          </a:stretch>
        </p:blipFill>
        <p:spPr bwMode="auto">
          <a:xfrm>
            <a:off x="152400" y="76201"/>
            <a:ext cx="838200" cy="825500"/>
          </a:xfrm>
          <a:prstGeom prst="rect">
            <a:avLst/>
          </a:prstGeom>
          <a:noFill/>
          <a:ln w="9525">
            <a:noFill/>
            <a:miter lim="800000"/>
            <a:headEnd/>
            <a:tailEnd/>
          </a:ln>
        </p:spPr>
      </p:pic>
      <p:pic>
        <p:nvPicPr>
          <p:cNvPr id="22536" name="Picture 3"/>
          <p:cNvPicPr>
            <a:picLocks noChangeAspect="1" noChangeArrowheads="1"/>
          </p:cNvPicPr>
          <p:nvPr/>
        </p:nvPicPr>
        <p:blipFill>
          <a:blip r:embed="rId7"/>
          <a:srcRect/>
          <a:stretch>
            <a:fillRect/>
          </a:stretch>
        </p:blipFill>
        <p:spPr bwMode="auto">
          <a:xfrm>
            <a:off x="914400" y="76200"/>
            <a:ext cx="3505200" cy="795339"/>
          </a:xfrm>
          <a:prstGeom prst="rect">
            <a:avLst/>
          </a:prstGeom>
          <a:noFill/>
          <a:ln w="9525">
            <a:noFill/>
            <a:miter lim="800000"/>
            <a:headEnd/>
            <a:tailEnd/>
          </a:ln>
        </p:spPr>
      </p:pic>
      <p:sp>
        <p:nvSpPr>
          <p:cNvPr id="12" name="矩形 11"/>
          <p:cNvSpPr/>
          <p:nvPr/>
        </p:nvSpPr>
        <p:spPr>
          <a:xfrm>
            <a:off x="5539560" y="6095999"/>
            <a:ext cx="3491369" cy="584775"/>
          </a:xfrm>
          <a:prstGeom prst="rect">
            <a:avLst/>
          </a:prstGeom>
          <a:solidFill>
            <a:schemeClr val="bg1"/>
          </a:solidFill>
          <a:ln>
            <a:solidFill>
              <a:schemeClr val="bg1"/>
            </a:solidFill>
          </a:ln>
          <a:effectLst>
            <a:softEdge rad="635000"/>
          </a:effectLst>
        </p:spPr>
        <p:style>
          <a:lnRef idx="2">
            <a:schemeClr val="accent3">
              <a:shade val="50000"/>
            </a:schemeClr>
          </a:lnRef>
          <a:fillRef idx="1">
            <a:schemeClr val="accent3"/>
          </a:fillRef>
          <a:effectRef idx="0">
            <a:schemeClr val="accent3"/>
          </a:effectRef>
          <a:fontRef idx="minor">
            <a:schemeClr val="lt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a:r>
              <a:rPr lang="en-US" altLang="zh-CN" sz="3200" b="1" spc="50" dirty="0">
                <a:ln w="11430"/>
                <a:gradFill flip="none" rotWithShape="1">
                  <a:gsLst>
                    <a:gs pos="90000">
                      <a:srgbClr val="FF6600"/>
                    </a:gs>
                    <a:gs pos="37000">
                      <a:schemeClr val="tx2"/>
                    </a:gs>
                    <a:gs pos="12000">
                      <a:srgbClr val="FF6600"/>
                    </a:gs>
                  </a:gsLst>
                  <a:lin ang="10800000" scaled="1"/>
                  <a:tileRect/>
                </a:gradFill>
                <a:effectLst>
                  <a:glow rad="228600">
                    <a:schemeClr val="accent2">
                      <a:satMod val="175000"/>
                      <a:alpha val="40000"/>
                    </a:schemeClr>
                  </a:glow>
                  <a:outerShdw blurRad="76200" dist="50800" dir="5400000" algn="tl" rotWithShape="0">
                    <a:srgbClr val="000000">
                      <a:alpha val="65000"/>
                    </a:srgbClr>
                  </a:outerShdw>
                </a:effectLst>
                <a:latin typeface="Agency FB" pitchFamily="34" charset="0"/>
                <a:cs typeface="Times New Roman" pitchFamily="18" charset="0"/>
              </a:rPr>
              <a:t>www.nbjssc.org.cn</a:t>
            </a:r>
            <a:endParaRPr lang="zh-CN" altLang="en-US" sz="3200" b="1" spc="50" dirty="0">
              <a:ln w="11430"/>
              <a:gradFill flip="none" rotWithShape="1">
                <a:gsLst>
                  <a:gs pos="90000">
                    <a:srgbClr val="FF6600"/>
                  </a:gs>
                  <a:gs pos="37000">
                    <a:schemeClr val="tx2"/>
                  </a:gs>
                  <a:gs pos="12000">
                    <a:srgbClr val="FF6600"/>
                  </a:gs>
                </a:gsLst>
                <a:lin ang="10800000" scaled="1"/>
                <a:tileRect/>
              </a:gradFill>
              <a:effectLst>
                <a:glow rad="228600">
                  <a:schemeClr val="accent2">
                    <a:satMod val="175000"/>
                    <a:alpha val="40000"/>
                  </a:schemeClr>
                </a:glow>
                <a:outerShdw blurRad="76200" dist="50800" dir="5400000" algn="tl" rotWithShape="0">
                  <a:srgbClr val="000000">
                    <a:alpha val="65000"/>
                  </a:srgbClr>
                </a:outerShdw>
              </a:effectLst>
              <a:latin typeface="Agency FB" pitchFamily="34" charset="0"/>
            </a:endParaRPr>
          </a:p>
        </p:txBody>
      </p:sp>
      <p:sp>
        <p:nvSpPr>
          <p:cNvPr id="13" name="TextBox 12"/>
          <p:cNvSpPr txBox="1"/>
          <p:nvPr/>
        </p:nvSpPr>
        <p:spPr>
          <a:xfrm>
            <a:off x="457200" y="1905000"/>
            <a:ext cx="8153400" cy="584775"/>
          </a:xfrm>
          <a:prstGeom prst="rect">
            <a:avLst/>
          </a:prstGeom>
          <a:noFill/>
        </p:spPr>
        <p:txBody>
          <a:bodyPr wrap="square" rtlCol="0">
            <a:spAutoFit/>
          </a:bodyPr>
          <a:lstStyle/>
          <a:p>
            <a:r>
              <a:rPr lang="en-US" altLang="zh-CN" sz="3200" dirty="0" smtClean="0">
                <a:latin typeface="黑体" panose="02010609060101010101" pitchFamily="49" charset="-122"/>
                <a:ea typeface="黑体" panose="02010609060101010101" pitchFamily="49" charset="-122"/>
              </a:rPr>
              <a:t>4</a:t>
            </a:r>
            <a:r>
              <a:rPr lang="zh-CN" altLang="en-US" sz="3200" dirty="0" smtClean="0">
                <a:latin typeface="黑体" panose="02010609060101010101" pitchFamily="49" charset="-122"/>
                <a:ea typeface="黑体" panose="02010609060101010101" pitchFamily="49" charset="-122"/>
              </a:rPr>
              <a:t>、政府</a:t>
            </a:r>
            <a:endParaRPr lang="en-US" altLang="zh-CN" sz="3200" dirty="0" smtClean="0">
              <a:latin typeface="黑体" panose="02010609060101010101" pitchFamily="49" charset="-122"/>
              <a:ea typeface="黑体" panose="02010609060101010101" pitchFamily="49" charset="-122"/>
            </a:endParaRPr>
          </a:p>
        </p:txBody>
      </p:sp>
      <p:sp>
        <p:nvSpPr>
          <p:cNvPr id="14" name="TextBox 13"/>
          <p:cNvSpPr txBox="1"/>
          <p:nvPr/>
        </p:nvSpPr>
        <p:spPr>
          <a:xfrm>
            <a:off x="457200" y="2667000"/>
            <a:ext cx="8153400" cy="1938992"/>
          </a:xfrm>
          <a:prstGeom prst="rect">
            <a:avLst/>
          </a:prstGeom>
          <a:noFill/>
        </p:spPr>
        <p:txBody>
          <a:bodyPr wrap="square" rtlCol="0">
            <a:spAutoFit/>
          </a:bodyPr>
          <a:lstStyle/>
          <a:p>
            <a:pPr marL="457200" lvl="0" indent="-457200">
              <a:buFont typeface="Wingdings" panose="05000000000000000000" pitchFamily="2" charset="2"/>
              <a:buChar char="Ø"/>
            </a:pPr>
            <a:r>
              <a:rPr lang="zh-CN" altLang="zh-CN" sz="3000" b="1" dirty="0" smtClean="0">
                <a:latin typeface="华文楷体" panose="02010600040101010101" pitchFamily="2" charset="-122"/>
                <a:ea typeface="华文楷体" panose="02010600040101010101" pitchFamily="2" charset="-122"/>
              </a:rPr>
              <a:t>原</a:t>
            </a:r>
            <a:r>
              <a:rPr lang="zh-CN" altLang="zh-CN" sz="3000" b="1" dirty="0">
                <a:latin typeface="华文楷体" panose="02010600040101010101" pitchFamily="2" charset="-122"/>
                <a:ea typeface="华文楷体" panose="02010600040101010101" pitchFamily="2" charset="-122"/>
              </a:rPr>
              <a:t>线上平台存在诸多问题。</a:t>
            </a:r>
            <a:r>
              <a:rPr lang="zh-CN" altLang="zh-CN" sz="3000" dirty="0">
                <a:latin typeface="华文楷体" panose="02010600040101010101" pitchFamily="2" charset="-122"/>
                <a:ea typeface="华文楷体" panose="02010600040101010101" pitchFamily="2" charset="-122"/>
              </a:rPr>
              <a:t>信息真实性、有效性难以保证；线上需求长期无人响应，严重影响发布方持续关注平台的积极性；功能有待完善（自动撮合、交易全流程</a:t>
            </a:r>
            <a:r>
              <a:rPr lang="zh-CN" altLang="zh-CN" sz="3000" dirty="0" smtClean="0">
                <a:latin typeface="华文楷体" panose="02010600040101010101" pitchFamily="2" charset="-122"/>
                <a:ea typeface="华文楷体" panose="02010600040101010101" pitchFamily="2" charset="-122"/>
              </a:rPr>
              <a:t>）</a:t>
            </a:r>
            <a:r>
              <a:rPr lang="zh-CN" altLang="en-US" sz="3000" dirty="0" smtClean="0">
                <a:latin typeface="华文楷体" panose="02010600040101010101" pitchFamily="2" charset="-122"/>
                <a:ea typeface="华文楷体" panose="02010600040101010101" pitchFamily="2" charset="-122"/>
              </a:rPr>
              <a:t>。</a:t>
            </a:r>
            <a:endParaRPr lang="en-US" altLang="zh-CN" sz="3000" dirty="0">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1674528260"/>
      </p:ext>
    </p:extLst>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8"/>
          <p:cNvPicPr>
            <a:picLocks noChangeAspect="1" noChangeArrowheads="1"/>
          </p:cNvPicPr>
          <p:nvPr/>
        </p:nvPicPr>
        <p:blipFill>
          <a:blip r:embed="rId3"/>
          <a:srcRect/>
          <a:stretch>
            <a:fillRect/>
          </a:stretch>
        </p:blipFill>
        <p:spPr bwMode="auto">
          <a:xfrm>
            <a:off x="152400" y="450851"/>
            <a:ext cx="8915400" cy="847725"/>
          </a:xfrm>
          <a:prstGeom prst="rect">
            <a:avLst/>
          </a:prstGeom>
          <a:noFill/>
          <a:ln w="9525">
            <a:noFill/>
            <a:miter lim="800000"/>
            <a:headEnd/>
            <a:tailEnd/>
          </a:ln>
        </p:spPr>
      </p:pic>
      <p:sp>
        <p:nvSpPr>
          <p:cNvPr id="26627" name="Text Box 3"/>
          <p:cNvSpPr txBox="1">
            <a:spLocks noChangeArrowheads="1"/>
          </p:cNvSpPr>
          <p:nvPr/>
        </p:nvSpPr>
        <p:spPr bwMode="auto">
          <a:xfrm>
            <a:off x="1660526" y="722313"/>
            <a:ext cx="184731" cy="369332"/>
          </a:xfrm>
          <a:prstGeom prst="rect">
            <a:avLst/>
          </a:prstGeom>
          <a:noFill/>
          <a:ln w="9525">
            <a:noFill/>
            <a:miter lim="800000"/>
            <a:headEnd/>
            <a:tailEnd/>
          </a:ln>
        </p:spPr>
        <p:txBody>
          <a:bodyPr wrap="none">
            <a:spAutoFit/>
          </a:bodyPr>
          <a:lstStyle/>
          <a:p>
            <a:endParaRPr lang="zh-CN" altLang="zh-CN"/>
          </a:p>
        </p:txBody>
      </p:sp>
      <p:pic>
        <p:nvPicPr>
          <p:cNvPr id="26628" name="Picture 24"/>
          <p:cNvPicPr>
            <a:picLocks noChangeAspect="1" noChangeArrowheads="1"/>
          </p:cNvPicPr>
          <p:nvPr/>
        </p:nvPicPr>
        <p:blipFill>
          <a:blip r:embed="rId4"/>
          <a:srcRect/>
          <a:stretch>
            <a:fillRect/>
          </a:stretch>
        </p:blipFill>
        <p:spPr bwMode="auto">
          <a:xfrm>
            <a:off x="0" y="119063"/>
            <a:ext cx="1143000" cy="366712"/>
          </a:xfrm>
          <a:prstGeom prst="rect">
            <a:avLst/>
          </a:prstGeom>
          <a:noFill/>
          <a:ln w="9525">
            <a:noFill/>
            <a:miter lim="800000"/>
            <a:headEnd/>
            <a:tailEnd/>
          </a:ln>
        </p:spPr>
      </p:pic>
      <p:sp>
        <p:nvSpPr>
          <p:cNvPr id="9" name="AutoShape 10"/>
          <p:cNvSpPr>
            <a:spLocks noChangeArrowheads="1"/>
          </p:cNvSpPr>
          <p:nvPr/>
        </p:nvSpPr>
        <p:spPr bwMode="gray">
          <a:xfrm>
            <a:off x="2209800" y="2819400"/>
            <a:ext cx="4954588" cy="903288"/>
          </a:xfrm>
          <a:prstGeom prst="roundRect">
            <a:avLst>
              <a:gd name="adj" fmla="val 16667"/>
            </a:avLst>
          </a:prstGeom>
          <a:gradFill rotWithShape="1">
            <a:gsLst>
              <a:gs pos="14000">
                <a:schemeClr val="accent1">
                  <a:lumMod val="75000"/>
                </a:schemeClr>
              </a:gs>
              <a:gs pos="100000">
                <a:schemeClr val="accent1">
                  <a:gamma/>
                  <a:tint val="21176"/>
                  <a:invGamma/>
                </a:schemeClr>
              </a:gs>
              <a:gs pos="100000">
                <a:schemeClr val="accent1"/>
              </a:gs>
            </a:gsLst>
            <a:lin ang="5400000" scaled="1"/>
          </a:gradFill>
          <a:ln w="12700" algn="ctr">
            <a:solidFill>
              <a:schemeClr val="bg1"/>
            </a:solidFill>
            <a:round/>
            <a:headEnd/>
            <a:tailEnd/>
          </a:ln>
          <a:effectLst/>
          <a:extLst/>
        </p:spPr>
        <p:txBody>
          <a:bodyPr wrap="none" anchor="ctr"/>
          <a:lstStyle/>
          <a:p>
            <a:pPr algn="ctr">
              <a:defRPr/>
            </a:pPr>
            <a:r>
              <a:rPr lang="zh-CN" altLang="en-US" sz="2800" dirty="0">
                <a:solidFill>
                  <a:schemeClr val="bg1"/>
                </a:solidFill>
                <a:latin typeface="华文楷体" pitchFamily="2" charset="-122"/>
                <a:ea typeface="华文楷体" pitchFamily="2" charset="-122"/>
              </a:rPr>
              <a:t>二</a:t>
            </a:r>
            <a:r>
              <a:rPr lang="zh-CN" altLang="en-US" sz="2800" dirty="0" smtClean="0">
                <a:solidFill>
                  <a:schemeClr val="bg1"/>
                </a:solidFill>
                <a:latin typeface="华文楷体" pitchFamily="2" charset="-122"/>
                <a:ea typeface="华文楷体" pitchFamily="2" charset="-122"/>
              </a:rPr>
              <a:t>、</a:t>
            </a:r>
            <a:r>
              <a:rPr lang="zh-CN" altLang="en-US" sz="2800" dirty="0">
                <a:solidFill>
                  <a:schemeClr val="bg1"/>
                </a:solidFill>
                <a:latin typeface="华文楷体" pitchFamily="2" charset="-122"/>
                <a:ea typeface="华文楷体" pitchFamily="2" charset="-122"/>
              </a:rPr>
              <a:t>大</a:t>
            </a:r>
            <a:r>
              <a:rPr lang="zh-CN" altLang="en-US" sz="2800" dirty="0" smtClean="0">
                <a:solidFill>
                  <a:schemeClr val="bg1"/>
                </a:solidFill>
                <a:latin typeface="华文楷体" pitchFamily="2" charset="-122"/>
                <a:ea typeface="华文楷体" pitchFamily="2" charset="-122"/>
              </a:rPr>
              <a:t>市场建设框架</a:t>
            </a:r>
            <a:endParaRPr lang="zh-CN" altLang="en-US" sz="2800" dirty="0">
              <a:solidFill>
                <a:schemeClr val="bg1"/>
              </a:solidFill>
              <a:latin typeface="华文楷体" pitchFamily="2" charset="-122"/>
              <a:ea typeface="华文楷体" pitchFamily="2" charset="-122"/>
            </a:endParaRPr>
          </a:p>
        </p:txBody>
      </p:sp>
      <p:sp>
        <p:nvSpPr>
          <p:cNvPr id="7" name="矩形 6"/>
          <p:cNvSpPr/>
          <p:nvPr/>
        </p:nvSpPr>
        <p:spPr>
          <a:xfrm>
            <a:off x="5539560" y="6095999"/>
            <a:ext cx="3491369" cy="584775"/>
          </a:xfrm>
          <a:prstGeom prst="rect">
            <a:avLst/>
          </a:prstGeom>
          <a:solidFill>
            <a:schemeClr val="bg1"/>
          </a:solidFill>
          <a:ln>
            <a:solidFill>
              <a:schemeClr val="bg1"/>
            </a:solidFill>
          </a:ln>
          <a:effectLst>
            <a:softEdge rad="635000"/>
          </a:effectLst>
        </p:spPr>
        <p:style>
          <a:lnRef idx="2">
            <a:schemeClr val="accent3">
              <a:shade val="50000"/>
            </a:schemeClr>
          </a:lnRef>
          <a:fillRef idx="1">
            <a:schemeClr val="accent3"/>
          </a:fillRef>
          <a:effectRef idx="0">
            <a:schemeClr val="accent3"/>
          </a:effectRef>
          <a:fontRef idx="minor">
            <a:schemeClr val="lt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a:r>
              <a:rPr lang="en-US" altLang="zh-CN" sz="3200" b="1" spc="50" dirty="0">
                <a:ln w="11430"/>
                <a:gradFill flip="none" rotWithShape="1">
                  <a:gsLst>
                    <a:gs pos="90000">
                      <a:srgbClr val="FF6600"/>
                    </a:gs>
                    <a:gs pos="37000">
                      <a:schemeClr val="tx2"/>
                    </a:gs>
                    <a:gs pos="12000">
                      <a:srgbClr val="FF6600"/>
                    </a:gs>
                  </a:gsLst>
                  <a:lin ang="10800000" scaled="1"/>
                  <a:tileRect/>
                </a:gradFill>
                <a:effectLst>
                  <a:glow rad="228600">
                    <a:schemeClr val="accent2">
                      <a:satMod val="175000"/>
                      <a:alpha val="40000"/>
                    </a:schemeClr>
                  </a:glow>
                  <a:outerShdw blurRad="76200" dist="50800" dir="5400000" algn="tl" rotWithShape="0">
                    <a:srgbClr val="000000">
                      <a:alpha val="65000"/>
                    </a:srgbClr>
                  </a:outerShdw>
                </a:effectLst>
                <a:latin typeface="Agency FB" pitchFamily="34" charset="0"/>
                <a:cs typeface="Times New Roman" pitchFamily="18" charset="0"/>
              </a:rPr>
              <a:t>www.nbjssc.org.cn</a:t>
            </a:r>
            <a:endParaRPr lang="zh-CN" altLang="en-US" sz="3200" b="1" spc="50" dirty="0">
              <a:ln w="11430"/>
              <a:gradFill flip="none" rotWithShape="1">
                <a:gsLst>
                  <a:gs pos="90000">
                    <a:srgbClr val="FF6600"/>
                  </a:gs>
                  <a:gs pos="37000">
                    <a:schemeClr val="tx2"/>
                  </a:gs>
                  <a:gs pos="12000">
                    <a:srgbClr val="FF6600"/>
                  </a:gs>
                </a:gsLst>
                <a:lin ang="10800000" scaled="1"/>
                <a:tileRect/>
              </a:gradFill>
              <a:effectLst>
                <a:glow rad="228600">
                  <a:schemeClr val="accent2">
                    <a:satMod val="175000"/>
                    <a:alpha val="40000"/>
                  </a:schemeClr>
                </a:glow>
                <a:outerShdw blurRad="76200" dist="50800" dir="5400000" algn="tl" rotWithShape="0">
                  <a:srgbClr val="000000">
                    <a:alpha val="65000"/>
                  </a:srgbClr>
                </a:outerShdw>
              </a:effectLst>
              <a:latin typeface="Agency FB" pitchFamily="34"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221TGp_sky_light">
  <a:themeElements>
    <a:clrScheme name="221TGp_sky_light 2">
      <a:dk1>
        <a:srgbClr val="000000"/>
      </a:dk1>
      <a:lt1>
        <a:srgbClr val="FFFFFF"/>
      </a:lt1>
      <a:dk2>
        <a:srgbClr val="364EB6"/>
      </a:dk2>
      <a:lt2>
        <a:srgbClr val="C0C0C0"/>
      </a:lt2>
      <a:accent1>
        <a:srgbClr val="4987E3"/>
      </a:accent1>
      <a:accent2>
        <a:srgbClr val="D9520F"/>
      </a:accent2>
      <a:accent3>
        <a:srgbClr val="FFFFFF"/>
      </a:accent3>
      <a:accent4>
        <a:srgbClr val="000000"/>
      </a:accent4>
      <a:accent5>
        <a:srgbClr val="B1C3EF"/>
      </a:accent5>
      <a:accent6>
        <a:srgbClr val="C4490C"/>
      </a:accent6>
      <a:hlink>
        <a:srgbClr val="36A1B6"/>
      </a:hlink>
      <a:folHlink>
        <a:srgbClr val="9CC769"/>
      </a:folHlink>
    </a:clrScheme>
    <a:fontScheme name="221TGp_sky_ligh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21TGp_sky_light 1">
        <a:dk1>
          <a:srgbClr val="000000"/>
        </a:dk1>
        <a:lt1>
          <a:srgbClr val="FFFFFF"/>
        </a:lt1>
        <a:dk2>
          <a:srgbClr val="501A82"/>
        </a:dk2>
        <a:lt2>
          <a:srgbClr val="969696"/>
        </a:lt2>
        <a:accent1>
          <a:srgbClr val="117AC1"/>
        </a:accent1>
        <a:accent2>
          <a:srgbClr val="38B890"/>
        </a:accent2>
        <a:accent3>
          <a:srgbClr val="FFFFFF"/>
        </a:accent3>
        <a:accent4>
          <a:srgbClr val="000000"/>
        </a:accent4>
        <a:accent5>
          <a:srgbClr val="AABEDD"/>
        </a:accent5>
        <a:accent6>
          <a:srgbClr val="32A682"/>
        </a:accent6>
        <a:hlink>
          <a:srgbClr val="D17FB6"/>
        </a:hlink>
        <a:folHlink>
          <a:srgbClr val="E3981D"/>
        </a:folHlink>
      </a:clrScheme>
      <a:clrMap bg1="lt1" tx1="dk1" bg2="lt2" tx2="dk2" accent1="accent1" accent2="accent2" accent3="accent3" accent4="accent4" accent5="accent5" accent6="accent6" hlink="hlink" folHlink="folHlink"/>
    </a:extraClrScheme>
    <a:extraClrScheme>
      <a:clrScheme name="221TGp_sky_light 2">
        <a:dk1>
          <a:srgbClr val="000000"/>
        </a:dk1>
        <a:lt1>
          <a:srgbClr val="FFFFFF"/>
        </a:lt1>
        <a:dk2>
          <a:srgbClr val="364EB6"/>
        </a:dk2>
        <a:lt2>
          <a:srgbClr val="C0C0C0"/>
        </a:lt2>
        <a:accent1>
          <a:srgbClr val="4987E3"/>
        </a:accent1>
        <a:accent2>
          <a:srgbClr val="D9520F"/>
        </a:accent2>
        <a:accent3>
          <a:srgbClr val="FFFFFF"/>
        </a:accent3>
        <a:accent4>
          <a:srgbClr val="000000"/>
        </a:accent4>
        <a:accent5>
          <a:srgbClr val="B1C3EF"/>
        </a:accent5>
        <a:accent6>
          <a:srgbClr val="C4490C"/>
        </a:accent6>
        <a:hlink>
          <a:srgbClr val="36A1B6"/>
        </a:hlink>
        <a:folHlink>
          <a:srgbClr val="9CC769"/>
        </a:folHlink>
      </a:clrScheme>
      <a:clrMap bg1="lt1" tx1="dk1" bg2="lt2" tx2="dk2" accent1="accent1" accent2="accent2" accent3="accent3" accent4="accent4" accent5="accent5" accent6="accent6" hlink="hlink" folHlink="folHlink"/>
    </a:extraClrScheme>
    <a:extraClrScheme>
      <a:clrScheme name="221TGp_sky_light 3">
        <a:dk1>
          <a:srgbClr val="000000"/>
        </a:dk1>
        <a:lt1>
          <a:srgbClr val="FFFFFF"/>
        </a:lt1>
        <a:dk2>
          <a:srgbClr val="186894"/>
        </a:dk2>
        <a:lt2>
          <a:srgbClr val="969696"/>
        </a:lt2>
        <a:accent1>
          <a:srgbClr val="2AA08A"/>
        </a:accent1>
        <a:accent2>
          <a:srgbClr val="9C88E6"/>
        </a:accent2>
        <a:accent3>
          <a:srgbClr val="FFFFFF"/>
        </a:accent3>
        <a:accent4>
          <a:srgbClr val="000000"/>
        </a:accent4>
        <a:accent5>
          <a:srgbClr val="ACCDC4"/>
        </a:accent5>
        <a:accent6>
          <a:srgbClr val="8D7BD0"/>
        </a:accent6>
        <a:hlink>
          <a:srgbClr val="7D96D3"/>
        </a:hlink>
        <a:folHlink>
          <a:srgbClr val="DEDB7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1908</TotalTime>
  <Words>928</Words>
  <Application>Microsoft Office PowerPoint</Application>
  <PresentationFormat>全屏显示(4:3)</PresentationFormat>
  <Paragraphs>154</Paragraphs>
  <Slides>25</Slides>
  <Notes>25</Notes>
  <HiddenSlides>0</HiddenSlides>
  <MMClips>0</MMClips>
  <ScaleCrop>false</ScaleCrop>
  <HeadingPairs>
    <vt:vector size="4" baseType="variant">
      <vt:variant>
        <vt:lpstr>主题</vt:lpstr>
      </vt:variant>
      <vt:variant>
        <vt:i4>1</vt:i4>
      </vt:variant>
      <vt:variant>
        <vt:lpstr>幻灯片标题</vt:lpstr>
      </vt:variant>
      <vt:variant>
        <vt:i4>25</vt:i4>
      </vt:variant>
    </vt:vector>
  </HeadingPairs>
  <TitlesOfParts>
    <vt:vector size="26" baseType="lpstr">
      <vt:lpstr>221TGp_sky_light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Guilddesign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Sung Ha, Park</dc:creator>
  <cp:lastModifiedBy>lhq</cp:lastModifiedBy>
  <cp:revision>148</cp:revision>
  <dcterms:created xsi:type="dcterms:W3CDTF">2005-02-25T08:08:48Z</dcterms:created>
  <dcterms:modified xsi:type="dcterms:W3CDTF">2017-04-18T06:22:24Z</dcterms:modified>
</cp:coreProperties>
</file>