
<file path=[Content_Types].xml><?xml version="1.0" encoding="utf-8"?>
<Types xmlns="http://schemas.openxmlformats.org/package/2006/content-types">
  <Default Extension="xlsx" ContentType="application/vnd.openxmlformats-officedocument.spreadsheetml.sheet"/>
  <Default Extension="jpeg" ContentType="image/jpe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olors1.xml" ContentType="application/vnd.ms-office.chartcolorstyle+xml"/>
  <Override PartName="/ppt/charts/style1.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 id="2147483664" r:id="rId4"/>
  </p:sldMasterIdLst>
  <p:notesMasterIdLst>
    <p:notesMasterId r:id="rId6"/>
  </p:notesMasterIdLst>
  <p:handoutMasterIdLst>
    <p:handoutMasterId r:id="rId43"/>
  </p:handoutMasterIdLst>
  <p:sldIdLst>
    <p:sldId id="258" r:id="rId5"/>
    <p:sldId id="1319" r:id="rId7"/>
    <p:sldId id="1398" r:id="rId8"/>
    <p:sldId id="1339" r:id="rId9"/>
    <p:sldId id="1396" r:id="rId10"/>
    <p:sldId id="1342" r:id="rId11"/>
    <p:sldId id="1343" r:id="rId12"/>
    <p:sldId id="1344" r:id="rId13"/>
    <p:sldId id="286" r:id="rId14"/>
    <p:sldId id="303" r:id="rId15"/>
    <p:sldId id="1346" r:id="rId16"/>
    <p:sldId id="1345" r:id="rId17"/>
    <p:sldId id="1337" r:id="rId18"/>
    <p:sldId id="1397" r:id="rId19"/>
    <p:sldId id="1347" r:id="rId20"/>
    <p:sldId id="1354" r:id="rId21"/>
    <p:sldId id="1401" r:id="rId22"/>
    <p:sldId id="1402" r:id="rId23"/>
    <p:sldId id="1842" r:id="rId24"/>
    <p:sldId id="305" r:id="rId25"/>
    <p:sldId id="1387" r:id="rId26"/>
    <p:sldId id="1388" r:id="rId27"/>
    <p:sldId id="1389" r:id="rId28"/>
    <p:sldId id="1390" r:id="rId29"/>
    <p:sldId id="1355" r:id="rId30"/>
    <p:sldId id="1391" r:id="rId31"/>
    <p:sldId id="1393" r:id="rId32"/>
    <p:sldId id="1395" r:id="rId33"/>
    <p:sldId id="1843" r:id="rId34"/>
    <p:sldId id="1358" r:id="rId35"/>
    <p:sldId id="1400" r:id="rId36"/>
    <p:sldId id="1357" r:id="rId37"/>
    <p:sldId id="1359" r:id="rId38"/>
    <p:sldId id="1332" r:id="rId39"/>
    <p:sldId id="1333" r:id="rId40"/>
    <p:sldId id="1336" r:id="rId41"/>
    <p:sldId id="1399" r:id="rId42"/>
  </p:sldIdLst>
  <p:sldSz cx="12192000" cy="6858000"/>
  <p:notesSz cx="10234295" cy="710374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6BC1"/>
    <a:srgbClr val="2E75B6"/>
    <a:srgbClr val="0170C1"/>
    <a:srgbClr val="00B3EE"/>
    <a:srgbClr val="0076A3"/>
    <a:srgbClr val="F2F2F2"/>
    <a:srgbClr val="0092C8"/>
    <a:srgbClr val="D9D9D9"/>
    <a:srgbClr val="2F5EB0"/>
    <a:srgbClr val="0D4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0" autoAdjust="0"/>
    <p:restoredTop sz="94660"/>
  </p:normalViewPr>
  <p:slideViewPr>
    <p:cSldViewPr snapToGrid="0" showGuides="1">
      <p:cViewPr varScale="1">
        <p:scale>
          <a:sx n="91" d="100"/>
          <a:sy n="91" d="100"/>
        </p:scale>
        <p:origin x="90" y="96"/>
      </p:cViewPr>
      <p:guideLst>
        <p:guide orient="horz" pos="2034"/>
        <p:guide pos="3899"/>
      </p:guideLst>
    </p:cSldViewPr>
  </p:slideViewPr>
  <p:notesTextViewPr>
    <p:cViewPr>
      <p:scale>
        <a:sx n="3" d="2"/>
        <a:sy n="3" d="2"/>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handoutMaster" Target="handoutMasters/handoutMaster1.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1" Type="http://schemas.openxmlformats.org/officeDocument/2006/relationships/oleObject" Target="file:///D:\My%20Documents\&#26700;&#38754;\2019.2\2018&#23425;&#27874;3&#32452;&#25968;&#25454;&#25972;&#21512;.xlsx"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oleObject" Target="file:///F:\BaiduYunDownload\&#30334;&#24230;&#20113;&#21516;&#27493;&#30424;\&#25105;&#30340;&#37239;&#30424;\&#36890;&#29992;&#29031;&#26126;&#25253;&#21578;\&#25968;&#25454;\&#26368;&#32456;&#29256;&#26412;\&#21103;&#26412;&#26368;&#32456;%20&#29031;&#26126;&#20135;&#21697;&#24066;&#22330;&#39044;&#27979;&#25968;2018&#24180;10&#26376;22&#26085;xlsx.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My%20Documents\&#26700;&#38754;\2019-1-3&#26376;-3&#32452;&#25968;&#25454;&#25972;&#21512;.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My%20Documents\&#26700;&#38754;\2019.2\2018&#24180;3&#32452;&#25968;&#25454;&#25972;&#21512;.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My%20Documents\&#26700;&#38754;\2019.2\2018&#24180;3&#32452;&#25968;&#25454;&#25972;&#21512;.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My%20Documents\&#26700;&#38754;\2019.2\2018&#24180;3&#32452;&#25968;&#25454;&#25972;&#21512;.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My%20Documents\&#26700;&#38754;\2019.2\2018&#23425;&#27874;3&#32452;&#25968;&#25454;&#25972;&#21512;.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My%20Documents\&#26700;&#38754;\2019.2\2018&#23425;&#27874;3&#32452;&#25968;&#25454;&#25972;&#215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504571156387"/>
          <c:y val="0.0630050647682423"/>
          <c:w val="0.741165574264691"/>
          <c:h val="0.690658009854031"/>
        </c:manualLayout>
      </c:layout>
      <c:barChart>
        <c:barDir val="col"/>
        <c:grouping val="clustered"/>
        <c:varyColors val="0"/>
        <c:ser>
          <c:idx val="0"/>
          <c:order val="0"/>
          <c:tx>
            <c:strRef>
              <c:f>'1-营收和利润'!$B$38</c:f>
              <c:strCache>
                <c:ptCount val="1"/>
                <c:pt idx="0">
                  <c:v>营业总收入-亿元</c:v>
                </c:pt>
              </c:strCache>
            </c:strRef>
          </c:tx>
          <c:invertIfNegative val="0"/>
          <c:dLbls>
            <c:delete val="1"/>
          </c:dLbls>
          <c:cat>
            <c:strRef>
              <c:f>'1-营收和利润'!$O$37:$AE$37</c:f>
              <c:strCache>
                <c:ptCount val="17"/>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pt idx="12">
                  <c:v>2018Q1</c:v>
                </c:pt>
                <c:pt idx="13">
                  <c:v>2018Q2</c:v>
                </c:pt>
                <c:pt idx="14">
                  <c:v>2018Q3</c:v>
                </c:pt>
                <c:pt idx="15">
                  <c:v>2018Q4</c:v>
                </c:pt>
                <c:pt idx="16">
                  <c:v>2019Q1</c:v>
                </c:pt>
              </c:strCache>
            </c:strRef>
          </c:cat>
          <c:val>
            <c:numRef>
              <c:f>'1-营收和利润'!$O$38:$AE$38</c:f>
              <c:numCache>
                <c:formatCode>#,##0.0000</c:formatCode>
                <c:ptCount val="17"/>
                <c:pt idx="0">
                  <c:v>93.7273709295</c:v>
                </c:pt>
                <c:pt idx="1">
                  <c:v>195.1467369127</c:v>
                </c:pt>
                <c:pt idx="2">
                  <c:v>344.5305967759</c:v>
                </c:pt>
                <c:pt idx="3">
                  <c:v>558.7214202341</c:v>
                </c:pt>
                <c:pt idx="4">
                  <c:v>130.6232349867</c:v>
                </c:pt>
                <c:pt idx="5">
                  <c:v>293.9509420965</c:v>
                </c:pt>
                <c:pt idx="6">
                  <c:v>482.7544714249</c:v>
                </c:pt>
                <c:pt idx="7">
                  <c:v>699.86100555</c:v>
                </c:pt>
                <c:pt idx="8">
                  <c:v>176.502546796</c:v>
                </c:pt>
                <c:pt idx="9">
                  <c:v>403.5675771188</c:v>
                </c:pt>
                <c:pt idx="10">
                  <c:v>647.2619210459</c:v>
                </c:pt>
                <c:pt idx="11">
                  <c:v>878.8550270776</c:v>
                </c:pt>
                <c:pt idx="12">
                  <c:v>209.7949245956</c:v>
                </c:pt>
                <c:pt idx="13">
                  <c:v>477.6465071077</c:v>
                </c:pt>
                <c:pt idx="14">
                  <c:v>745.0579475602</c:v>
                </c:pt>
                <c:pt idx="15">
                  <c:v>1026.5096066897</c:v>
                </c:pt>
                <c:pt idx="16">
                  <c:v>238.3367554661</c:v>
                </c:pt>
              </c:numCache>
            </c:numRef>
          </c:val>
        </c:ser>
        <c:ser>
          <c:idx val="3"/>
          <c:order val="3"/>
          <c:tx>
            <c:strRef>
              <c:f>'1-营收和利润'!$B$41</c:f>
              <c:strCache>
                <c:ptCount val="1"/>
                <c:pt idx="0">
                  <c:v>净利润-亿元</c:v>
                </c:pt>
              </c:strCache>
            </c:strRef>
          </c:tx>
          <c:spPr>
            <a:solidFill>
              <a:schemeClr val="accent6">
                <a:lumMod val="75000"/>
              </a:schemeClr>
            </a:solidFill>
          </c:spPr>
          <c:invertIfNegative val="0"/>
          <c:dLbls>
            <c:delete val="1"/>
          </c:dLbls>
          <c:cat>
            <c:strRef>
              <c:f>'1-营收和利润'!$O$37:$AE$37</c:f>
              <c:strCache>
                <c:ptCount val="17"/>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pt idx="12">
                  <c:v>2018Q1</c:v>
                </c:pt>
                <c:pt idx="13">
                  <c:v>2018Q2</c:v>
                </c:pt>
                <c:pt idx="14">
                  <c:v>2018Q3</c:v>
                </c:pt>
                <c:pt idx="15">
                  <c:v>2018Q4</c:v>
                </c:pt>
                <c:pt idx="16">
                  <c:v>2019Q1</c:v>
                </c:pt>
              </c:strCache>
            </c:strRef>
          </c:cat>
          <c:val>
            <c:numRef>
              <c:f>'1-营收和利润'!$O$41:$AE$41</c:f>
              <c:numCache>
                <c:formatCode>#,##0.0000</c:formatCode>
                <c:ptCount val="17"/>
                <c:pt idx="0">
                  <c:v>9.4433057281</c:v>
                </c:pt>
                <c:pt idx="1">
                  <c:v>23.9866746656</c:v>
                </c:pt>
                <c:pt idx="2">
                  <c:v>40.0043372518</c:v>
                </c:pt>
                <c:pt idx="3">
                  <c:v>58.0645614568</c:v>
                </c:pt>
                <c:pt idx="4">
                  <c:v>11.6070027885</c:v>
                </c:pt>
                <c:pt idx="5">
                  <c:v>31.8997584025</c:v>
                </c:pt>
                <c:pt idx="6">
                  <c:v>53.2060064294</c:v>
                </c:pt>
                <c:pt idx="7">
                  <c:v>88.3350296399</c:v>
                </c:pt>
                <c:pt idx="8">
                  <c:v>18.6054285782</c:v>
                </c:pt>
                <c:pt idx="9">
                  <c:v>50.2242495279</c:v>
                </c:pt>
                <c:pt idx="10">
                  <c:v>82.5728552167</c:v>
                </c:pt>
                <c:pt idx="11">
                  <c:v>97.6816863419</c:v>
                </c:pt>
                <c:pt idx="12">
                  <c:v>23.4709041797</c:v>
                </c:pt>
                <c:pt idx="13">
                  <c:v>54.7088777538</c:v>
                </c:pt>
                <c:pt idx="14">
                  <c:v>78.2116601316</c:v>
                </c:pt>
                <c:pt idx="15">
                  <c:v>30.1357462266</c:v>
                </c:pt>
                <c:pt idx="16">
                  <c:v>17.5707577708</c:v>
                </c:pt>
              </c:numCache>
            </c:numRef>
          </c:val>
        </c:ser>
        <c:dLbls>
          <c:showLegendKey val="0"/>
          <c:showVal val="0"/>
          <c:showCatName val="0"/>
          <c:showSerName val="0"/>
          <c:showPercent val="0"/>
          <c:showBubbleSize val="0"/>
        </c:dLbls>
        <c:gapWidth val="150"/>
        <c:axId val="237900928"/>
        <c:axId val="237902464"/>
      </c:barChart>
      <c:barChart>
        <c:barDir val="col"/>
        <c:grouping val="clustered"/>
        <c:varyColors val="0"/>
        <c:ser>
          <c:idx val="1"/>
          <c:order val="1"/>
          <c:tx>
            <c:strRef>
              <c:f>'1-营收和利润'!$B$39</c:f>
              <c:strCache>
                <c:ptCount val="1"/>
                <c:pt idx="0">
                  <c:v>算数平均营收总额</c:v>
                </c:pt>
              </c:strCache>
            </c:strRef>
          </c:tx>
          <c:invertIfNegative val="0"/>
          <c:dLbls>
            <c:delete val="1"/>
          </c:dLbls>
          <c:cat>
            <c:strRef>
              <c:f>'1-营收和利润'!$O$37:$AE$37</c:f>
              <c:strCache>
                <c:ptCount val="17"/>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pt idx="12">
                  <c:v>2018Q1</c:v>
                </c:pt>
                <c:pt idx="13">
                  <c:v>2018Q2</c:v>
                </c:pt>
                <c:pt idx="14">
                  <c:v>2018Q3</c:v>
                </c:pt>
                <c:pt idx="15">
                  <c:v>2018Q4</c:v>
                </c:pt>
                <c:pt idx="16">
                  <c:v>2019Q1</c:v>
                </c:pt>
              </c:strCache>
            </c:strRef>
          </c:cat>
          <c:val>
            <c:numRef>
              <c:f>'1-营收和利润'!$O$39:$AE$39</c:f>
            </c:numRef>
          </c:val>
        </c:ser>
        <c:dLbls>
          <c:showLegendKey val="0"/>
          <c:showVal val="0"/>
          <c:showCatName val="0"/>
          <c:showSerName val="0"/>
          <c:showPercent val="0"/>
          <c:showBubbleSize val="0"/>
        </c:dLbls>
        <c:gapWidth val="75"/>
        <c:overlap val="-25"/>
        <c:axId val="237900928"/>
        <c:axId val="237902464"/>
      </c:barChart>
      <c:lineChart>
        <c:grouping val="standard"/>
        <c:varyColors val="0"/>
        <c:ser>
          <c:idx val="4"/>
          <c:order val="4"/>
          <c:tx>
            <c:strRef>
              <c:f>'1-营收和利润'!$B$42</c:f>
              <c:strCache>
                <c:ptCount val="1"/>
                <c:pt idx="0">
                  <c:v>算数平均净利润</c:v>
                </c:pt>
              </c:strCache>
            </c:strRef>
          </c:tx>
          <c:dLbls>
            <c:delete val="1"/>
          </c:dLbls>
          <c:cat>
            <c:strRef>
              <c:f>'1-营收和利润'!$O$37:$AE$37</c:f>
              <c:strCache>
                <c:ptCount val="17"/>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pt idx="12">
                  <c:v>2018Q1</c:v>
                </c:pt>
                <c:pt idx="13">
                  <c:v>2018Q2</c:v>
                </c:pt>
                <c:pt idx="14">
                  <c:v>2018Q3</c:v>
                </c:pt>
                <c:pt idx="15">
                  <c:v>2018Q4</c:v>
                </c:pt>
                <c:pt idx="16">
                  <c:v>2019Q1</c:v>
                </c:pt>
              </c:strCache>
            </c:strRef>
          </c:cat>
          <c:val>
            <c:numRef>
              <c:f>'1-营收和利润'!$O$42:$AE$42</c:f>
            </c:numRef>
          </c:val>
          <c:smooth val="0"/>
        </c:ser>
        <c:dLbls>
          <c:showLegendKey val="0"/>
          <c:showVal val="0"/>
          <c:showCatName val="0"/>
          <c:showSerName val="0"/>
          <c:showPercent val="0"/>
          <c:showBubbleSize val="0"/>
        </c:dLbls>
        <c:marker val="1"/>
        <c:smooth val="0"/>
        <c:axId val="237912448"/>
        <c:axId val="237913984"/>
      </c:lineChart>
      <c:lineChart>
        <c:grouping val="standard"/>
        <c:varyColors val="0"/>
        <c:ser>
          <c:idx val="2"/>
          <c:order val="2"/>
          <c:tx>
            <c:strRef>
              <c:f>'1-营收和利润'!$B$40</c:f>
              <c:strCache>
                <c:ptCount val="1"/>
                <c:pt idx="0">
                  <c:v>营收同比增长率-%</c:v>
                </c:pt>
              </c:strCache>
            </c:strRef>
          </c:tx>
          <c:spPr>
            <a:ln w="25400" cap="rnd" cmpd="sng" algn="ctr">
              <a:solidFill>
                <a:schemeClr val="tx2">
                  <a:lumMod val="75000"/>
                </a:schemeClr>
              </a:solidFill>
              <a:prstDash val="solid"/>
              <a:round/>
            </a:ln>
          </c:spPr>
          <c:marker>
            <c:spPr>
              <a:solidFill>
                <a:schemeClr val="tx2">
                  <a:lumMod val="75000"/>
                </a:schemeClr>
              </a:solidFill>
              <a:ln w="6350" cap="flat" cmpd="sng" algn="ctr">
                <a:solidFill>
                  <a:schemeClr val="tx2">
                    <a:lumMod val="75000"/>
                  </a:schemeClr>
                </a:solidFill>
                <a:prstDash val="solid"/>
                <a:round/>
              </a:ln>
            </c:spPr>
          </c:marker>
          <c:dLbls>
            <c:delete val="1"/>
          </c:dLbls>
          <c:cat>
            <c:strRef>
              <c:f>'1-营收和利润'!$O$37:$AE$37</c:f>
              <c:strCache>
                <c:ptCount val="17"/>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pt idx="12">
                  <c:v>2018Q1</c:v>
                </c:pt>
                <c:pt idx="13">
                  <c:v>2018Q2</c:v>
                </c:pt>
                <c:pt idx="14">
                  <c:v>2018Q3</c:v>
                </c:pt>
                <c:pt idx="15">
                  <c:v>2018Q4</c:v>
                </c:pt>
                <c:pt idx="16">
                  <c:v>2019Q1</c:v>
                </c:pt>
              </c:strCache>
            </c:strRef>
          </c:cat>
          <c:val>
            <c:numRef>
              <c:f>'1-营收和利润'!$O$40:$AE$40</c:f>
              <c:numCache>
                <c:formatCode>0.00%</c:formatCode>
                <c:ptCount val="17"/>
                <c:pt idx="0">
                  <c:v>0.197064217440377</c:v>
                </c:pt>
                <c:pt idx="1">
                  <c:v>0.0437263315398018</c:v>
                </c:pt>
                <c:pt idx="2">
                  <c:v>0.163696382045399</c:v>
                </c:pt>
                <c:pt idx="3">
                  <c:v>0.193361441476869</c:v>
                </c:pt>
                <c:pt idx="4">
                  <c:v>0.175892948100812</c:v>
                </c:pt>
                <c:pt idx="5">
                  <c:v>0.186787520092764</c:v>
                </c:pt>
                <c:pt idx="6">
                  <c:v>0.0715018854216001</c:v>
                </c:pt>
                <c:pt idx="7">
                  <c:v>0.252611731364735</c:v>
                </c:pt>
                <c:pt idx="8">
                  <c:v>0.271749578550925</c:v>
                </c:pt>
                <c:pt idx="9">
                  <c:v>0.332528277351361</c:v>
                </c:pt>
                <c:pt idx="10">
                  <c:v>0.340768360229661</c:v>
                </c:pt>
                <c:pt idx="11">
                  <c:v>0.255756528950965</c:v>
                </c:pt>
                <c:pt idx="12">
                  <c:v>0.188622648250391</c:v>
                </c:pt>
                <c:pt idx="13">
                  <c:v>0.183560162384138</c:v>
                </c:pt>
                <c:pt idx="14">
                  <c:v>0.151091889286911</c:v>
                </c:pt>
                <c:pt idx="15">
                  <c:v>0.168007891020532</c:v>
                </c:pt>
                <c:pt idx="16">
                  <c:v>0.136046336323517</c:v>
                </c:pt>
              </c:numCache>
            </c:numRef>
          </c:val>
          <c:smooth val="1"/>
        </c:ser>
        <c:ser>
          <c:idx val="5"/>
          <c:order val="5"/>
          <c:tx>
            <c:strRef>
              <c:f>'1-营收和利润'!$B$43</c:f>
              <c:strCache>
                <c:ptCount val="1"/>
                <c:pt idx="0">
                  <c:v>利润同比增长率-%</c:v>
                </c:pt>
              </c:strCache>
            </c:strRef>
          </c:tx>
          <c:spPr>
            <a:ln w="25400" cap="rnd" cmpd="sng" algn="ctr">
              <a:solidFill>
                <a:schemeClr val="accent6">
                  <a:shade val="76667"/>
                </a:schemeClr>
              </a:solidFill>
              <a:prstDash val="solid"/>
              <a:round/>
            </a:ln>
          </c:spPr>
          <c:marker>
            <c:spPr>
              <a:ln w="0" cap="flat" cmpd="sng" algn="ctr">
                <a:solidFill>
                  <a:schemeClr val="accent6">
                    <a:shade val="76667"/>
                  </a:schemeClr>
                </a:solidFill>
                <a:prstDash val="solid"/>
                <a:round/>
              </a:ln>
            </c:spPr>
          </c:marker>
          <c:dLbls>
            <c:delete val="1"/>
          </c:dLbls>
          <c:cat>
            <c:strRef>
              <c:f>'1-营收和利润'!$O$37:$AE$37</c:f>
              <c:strCache>
                <c:ptCount val="17"/>
                <c:pt idx="0">
                  <c:v>2015Q1</c:v>
                </c:pt>
                <c:pt idx="1">
                  <c:v>2015Q2</c:v>
                </c:pt>
                <c:pt idx="2">
                  <c:v>2015Q3</c:v>
                </c:pt>
                <c:pt idx="3">
                  <c:v>2015Q4</c:v>
                </c:pt>
                <c:pt idx="4">
                  <c:v>2016Q1</c:v>
                </c:pt>
                <c:pt idx="5">
                  <c:v>2016Q2</c:v>
                </c:pt>
                <c:pt idx="6">
                  <c:v>2016Q3</c:v>
                </c:pt>
                <c:pt idx="7">
                  <c:v>2016Q4</c:v>
                </c:pt>
                <c:pt idx="8">
                  <c:v>2017Q1</c:v>
                </c:pt>
                <c:pt idx="9">
                  <c:v>2017Q2</c:v>
                </c:pt>
                <c:pt idx="10">
                  <c:v>2017Q3</c:v>
                </c:pt>
                <c:pt idx="11">
                  <c:v>2017Q4</c:v>
                </c:pt>
                <c:pt idx="12">
                  <c:v>2018Q1</c:v>
                </c:pt>
                <c:pt idx="13">
                  <c:v>2018Q2</c:v>
                </c:pt>
                <c:pt idx="14">
                  <c:v>2018Q3</c:v>
                </c:pt>
                <c:pt idx="15">
                  <c:v>2018Q4</c:v>
                </c:pt>
                <c:pt idx="16">
                  <c:v>2019Q1</c:v>
                </c:pt>
              </c:strCache>
            </c:strRef>
          </c:cat>
          <c:val>
            <c:numRef>
              <c:f>'1-营收和利润'!$O$43:$AE$43</c:f>
              <c:numCache>
                <c:formatCode>0.00%</c:formatCode>
                <c:ptCount val="17"/>
                <c:pt idx="0">
                  <c:v>0.243314479904425</c:v>
                </c:pt>
                <c:pt idx="1">
                  <c:v>0.0568978709108046</c:v>
                </c:pt>
                <c:pt idx="2">
                  <c:v>0.146707563925532</c:v>
                </c:pt>
                <c:pt idx="3">
                  <c:v>0.19171936626597</c:v>
                </c:pt>
                <c:pt idx="4">
                  <c:v>0.0595904839619281</c:v>
                </c:pt>
                <c:pt idx="5">
                  <c:v>0.0805396772734739</c:v>
                </c:pt>
                <c:pt idx="6">
                  <c:v>0.017063370828369</c:v>
                </c:pt>
                <c:pt idx="7">
                  <c:v>0.4752235857948</c:v>
                </c:pt>
                <c:pt idx="8">
                  <c:v>0.452672145965148</c:v>
                </c:pt>
                <c:pt idx="9">
                  <c:v>0.526729511803836</c:v>
                </c:pt>
                <c:pt idx="10">
                  <c:v>0.59897478987503</c:v>
                </c:pt>
                <c:pt idx="11">
                  <c:v>0.105809176043772</c:v>
                </c:pt>
                <c:pt idx="12">
                  <c:v>0.223280859317078</c:v>
                </c:pt>
                <c:pt idx="13">
                  <c:v>0.198221299369533</c:v>
                </c:pt>
                <c:pt idx="14">
                  <c:v>0.0419020381332325</c:v>
                </c:pt>
                <c:pt idx="15">
                  <c:v>-0.622932607935528</c:v>
                </c:pt>
                <c:pt idx="16">
                  <c:v>-0.117699389488156</c:v>
                </c:pt>
              </c:numCache>
            </c:numRef>
          </c:val>
          <c:smooth val="1"/>
        </c:ser>
        <c:dLbls>
          <c:showLegendKey val="0"/>
          <c:showVal val="0"/>
          <c:showCatName val="0"/>
          <c:showSerName val="0"/>
          <c:showPercent val="0"/>
          <c:showBubbleSize val="0"/>
        </c:dLbls>
        <c:marker val="1"/>
        <c:smooth val="1"/>
        <c:axId val="237912448"/>
        <c:axId val="237913984"/>
      </c:lineChart>
      <c:catAx>
        <c:axId val="237900928"/>
        <c:scaling>
          <c:orientation val="minMax"/>
        </c:scaling>
        <c:delete val="0"/>
        <c:axPos val="b"/>
        <c:numFmt formatCode="General" sourceLinked="1"/>
        <c:majorTickMark val="none"/>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237902464"/>
        <c:crosses val="autoZero"/>
        <c:auto val="1"/>
        <c:lblAlgn val="ctr"/>
        <c:lblOffset val="100"/>
        <c:noMultiLvlLbl val="0"/>
      </c:catAx>
      <c:valAx>
        <c:axId val="237902464"/>
        <c:scaling>
          <c:orientation val="minMax"/>
          <c:max val="900"/>
        </c:scaling>
        <c:delete val="0"/>
        <c:axPos val="l"/>
        <c:majorGridlines/>
        <c:numFmt formatCode="#,##0.00" sourceLinked="0"/>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237900928"/>
        <c:crosses val="autoZero"/>
        <c:crossBetween val="between"/>
      </c:valAx>
      <c:catAx>
        <c:axId val="237912448"/>
        <c:scaling>
          <c:orientation val="minMax"/>
        </c:scaling>
        <c:delete val="1"/>
        <c:axPos val="b"/>
        <c:numFmt formatCode="General"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237913984"/>
        <c:crossesAt val="0"/>
        <c:auto val="1"/>
        <c:lblAlgn val="ctr"/>
        <c:lblOffset val="100"/>
        <c:noMultiLvlLbl val="0"/>
      </c:catAx>
      <c:valAx>
        <c:axId val="237913984"/>
        <c:scaling>
          <c:orientation val="minMax"/>
        </c:scaling>
        <c:delete val="0"/>
        <c:axPos val="r"/>
        <c:numFmt formatCode="0.00%" sourceLinked="0"/>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237912448"/>
        <c:crosses val="max"/>
        <c:crossBetween val="between"/>
      </c:valAx>
    </c:plotArea>
    <c:legend>
      <c:legendPos val="b"/>
      <c:layout>
        <c:manualLayout>
          <c:xMode val="edge"/>
          <c:yMode val="edge"/>
          <c:x val="0.00502207871740569"/>
          <c:y val="0.914421003497012"/>
          <c:w val="0.980324440542934"/>
          <c:h val="0.056998924815516"/>
        </c:manualLayout>
      </c:layout>
      <c:overlay val="0"/>
      <c:txPr>
        <a:bodyPr rot="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legend>
    <c:plotVisOnly val="1"/>
    <c:dispBlanksAs val="gap"/>
    <c:showDLblsOverMax val="0"/>
  </c:chart>
  <c:txPr>
    <a:bodyPr/>
    <a:lstStyle/>
    <a:p>
      <a:pPr>
        <a:defRPr lang="zh-CN"/>
      </a:pPr>
    </a:p>
  </c:txPr>
  <c:externalData r:id="rId1">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0"/>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Lbls>
            <c:numFmt formatCode="0.00%" sourceLinked="0"/>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mn-lt"/>
                    <a:ea typeface="+mn-ea"/>
                    <a:cs typeface="+mn-cs"/>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ext>
            </c:extLst>
          </c:dLbls>
          <c:cat>
            <c:strRef>
              <c:f>Sheet5!$A$30:$A$39</c:f>
              <c:strCache>
                <c:ptCount val="10"/>
                <c:pt idx="0">
                  <c:v>球泡灯</c:v>
                </c:pt>
                <c:pt idx="1">
                  <c:v>装饰灯</c:v>
                </c:pt>
                <c:pt idx="2">
                  <c:v>投光灯</c:v>
                </c:pt>
                <c:pt idx="3">
                  <c:v>吸顶灯</c:v>
                </c:pt>
                <c:pt idx="4">
                  <c:v>灯条</c:v>
                </c:pt>
                <c:pt idx="5">
                  <c:v>平面灯</c:v>
                </c:pt>
                <c:pt idx="6">
                  <c:v>工作灯</c:v>
                </c:pt>
                <c:pt idx="7">
                  <c:v>管灯</c:v>
                </c:pt>
                <c:pt idx="8">
                  <c:v>筒灯</c:v>
                </c:pt>
                <c:pt idx="9">
                  <c:v>其它</c:v>
                </c:pt>
              </c:strCache>
            </c:strRef>
          </c:cat>
          <c:val>
            <c:numRef>
              <c:f>Sheet5!$B$30:$B$39</c:f>
              <c:numCache>
                <c:formatCode>General</c:formatCode>
                <c:ptCount val="10"/>
                <c:pt idx="0">
                  <c:v>289722690</c:v>
                </c:pt>
                <c:pt idx="1">
                  <c:v>77642437</c:v>
                </c:pt>
                <c:pt idx="2">
                  <c:v>69046899</c:v>
                </c:pt>
                <c:pt idx="3">
                  <c:v>22505726</c:v>
                </c:pt>
                <c:pt idx="4">
                  <c:v>18175402</c:v>
                </c:pt>
                <c:pt idx="5">
                  <c:v>15317137</c:v>
                </c:pt>
                <c:pt idx="6">
                  <c:v>14692342</c:v>
                </c:pt>
                <c:pt idx="7">
                  <c:v>13503825</c:v>
                </c:pt>
                <c:pt idx="8">
                  <c:v>10506306</c:v>
                </c:pt>
                <c:pt idx="9">
                  <c:v>62420916</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71507982275426"/>
          <c:y val="0.172811756088628"/>
          <c:w val="0.197326521905971"/>
          <c:h val="0.669737532808401"/>
        </c:manualLayout>
      </c:layout>
      <c:overlay val="0"/>
      <c:txPr>
        <a:bodyPr rot="0" spcFirstLastPara="0" vertOverflow="ellipsis" vert="horz" wrap="square" anchor="ctr" anchorCtr="1"/>
        <a:lstStyle/>
        <a:p>
          <a:pPr>
            <a:defRPr lang="zh-CN" sz="1000" b="1" i="0" u="none" strike="noStrike" kern="1200" baseline="0">
              <a:solidFill>
                <a:schemeClr val="tx1"/>
              </a:solidFill>
              <a:latin typeface="+mn-lt"/>
              <a:ea typeface="+mn-ea"/>
              <a:cs typeface="+mn-cs"/>
            </a:defRPr>
          </a:pPr>
        </a:p>
      </c:txPr>
    </c:legend>
    <c:plotVisOnly val="1"/>
    <c:dispBlanksAs val="zero"/>
    <c:showDLblsOverMax val="0"/>
  </c:chart>
  <c:txPr>
    <a:bodyPr/>
    <a:lstStyle/>
    <a:p>
      <a:pPr>
        <a:defRPr lang="zh-CN" b="1"/>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948170188403869"/>
          <c:y val="0.0224770522469222"/>
          <c:w val="0.904207135398398"/>
          <c:h val="0.679633706007744"/>
        </c:manualLayout>
      </c:layout>
      <c:lineChart>
        <c:grouping val="standard"/>
        <c:varyColors val="0"/>
        <c:ser>
          <c:idx val="0"/>
          <c:order val="0"/>
          <c:tx>
            <c:strRef>
              <c:f>sheet1!$A$2</c:f>
              <c:strCache>
                <c:ptCount val="1"/>
                <c:pt idx="0">
                  <c:v>销售毛利率-%</c:v>
                </c:pt>
              </c:strCache>
            </c:strRef>
          </c:tx>
          <c:spPr>
            <a:ln w="25400" cap="rnd">
              <a:solidFill>
                <a:schemeClr val="accent1"/>
              </a:solidFill>
              <a:round/>
            </a:ln>
            <a:effectLst/>
          </c:spPr>
          <c:marker>
            <c:symbol val="diamond"/>
            <c:size val="5"/>
            <c:spPr>
              <a:solidFill>
                <a:schemeClr val="tx2">
                  <a:lumMod val="60000"/>
                  <a:lumOff val="40000"/>
                </a:schemeClr>
              </a:solidFill>
              <a:ln w="15875">
                <a:solidFill>
                  <a:schemeClr val="accent1"/>
                </a:solidFill>
                <a:round/>
              </a:ln>
              <a:effectLst/>
            </c:spPr>
          </c:marker>
          <c:dLbls>
            <c:delete val="1"/>
          </c:dLbls>
          <c:cat>
            <c:strRef>
              <c:f>sheet1!$F$1:$AD$1</c:f>
              <c:strCache>
                <c:ptCount val="25"/>
                <c:pt idx="0">
                  <c:v>2013Q1</c:v>
                </c:pt>
                <c:pt idx="1">
                  <c:v>2013Q2</c:v>
                </c:pt>
                <c:pt idx="2">
                  <c:v>2013Q3</c:v>
                </c:pt>
                <c:pt idx="3">
                  <c:v>2013Q4</c:v>
                </c:pt>
                <c:pt idx="4">
                  <c:v>2014Q1</c:v>
                </c:pt>
                <c:pt idx="5">
                  <c:v>2014Q2</c:v>
                </c:pt>
                <c:pt idx="6">
                  <c:v>2014Q3</c:v>
                </c:pt>
                <c:pt idx="7">
                  <c:v>2014Q4</c:v>
                </c:pt>
                <c:pt idx="8">
                  <c:v>2015Q1</c:v>
                </c:pt>
                <c:pt idx="9">
                  <c:v>2015Q2</c:v>
                </c:pt>
                <c:pt idx="10">
                  <c:v>2015Q3</c:v>
                </c:pt>
                <c:pt idx="11">
                  <c:v>2015Q4</c:v>
                </c:pt>
                <c:pt idx="12">
                  <c:v>2016Q1</c:v>
                </c:pt>
                <c:pt idx="13">
                  <c:v>2016Q2</c:v>
                </c:pt>
                <c:pt idx="14">
                  <c:v>2016Q3</c:v>
                </c:pt>
                <c:pt idx="15">
                  <c:v>2016Q4</c:v>
                </c:pt>
                <c:pt idx="16">
                  <c:v>2017Q1</c:v>
                </c:pt>
                <c:pt idx="17">
                  <c:v>2017Q2</c:v>
                </c:pt>
                <c:pt idx="18">
                  <c:v>2017Q3</c:v>
                </c:pt>
                <c:pt idx="19">
                  <c:v>2017Q4</c:v>
                </c:pt>
                <c:pt idx="20">
                  <c:v>2018Q1</c:v>
                </c:pt>
                <c:pt idx="21">
                  <c:v>2018Q2</c:v>
                </c:pt>
                <c:pt idx="22">
                  <c:v>2018Q3</c:v>
                </c:pt>
                <c:pt idx="23">
                  <c:v>2018Q4</c:v>
                </c:pt>
                <c:pt idx="24">
                  <c:v>2019Q1</c:v>
                </c:pt>
              </c:strCache>
            </c:strRef>
          </c:cat>
          <c:val>
            <c:numRef>
              <c:f>sheet1!$F$2:$AD$2</c:f>
              <c:numCache>
                <c:formatCode>#,##0.0000</c:formatCode>
                <c:ptCount val="25"/>
                <c:pt idx="0">
                  <c:v>26.2393</c:v>
                </c:pt>
                <c:pt idx="1">
                  <c:v>27.0529</c:v>
                </c:pt>
                <c:pt idx="2">
                  <c:v>26.7454</c:v>
                </c:pt>
                <c:pt idx="3">
                  <c:v>27.8981</c:v>
                </c:pt>
                <c:pt idx="4">
                  <c:v>27.6846</c:v>
                </c:pt>
                <c:pt idx="5">
                  <c:v>28.3771</c:v>
                </c:pt>
                <c:pt idx="6">
                  <c:v>28.4235</c:v>
                </c:pt>
                <c:pt idx="7">
                  <c:v>29.2549</c:v>
                </c:pt>
                <c:pt idx="8">
                  <c:v>33.2504</c:v>
                </c:pt>
                <c:pt idx="9">
                  <c:v>27.9385</c:v>
                </c:pt>
                <c:pt idx="10">
                  <c:v>28.0774</c:v>
                </c:pt>
                <c:pt idx="11">
                  <c:v>27.7523</c:v>
                </c:pt>
                <c:pt idx="12">
                  <c:v>27.5694</c:v>
                </c:pt>
                <c:pt idx="13">
                  <c:v>28.588</c:v>
                </c:pt>
                <c:pt idx="14">
                  <c:v>28.3764</c:v>
                </c:pt>
                <c:pt idx="15">
                  <c:v>29.514</c:v>
                </c:pt>
                <c:pt idx="16">
                  <c:v>29.8792</c:v>
                </c:pt>
                <c:pt idx="17">
                  <c:v>29.8144</c:v>
                </c:pt>
                <c:pt idx="18">
                  <c:v>29.3395</c:v>
                </c:pt>
                <c:pt idx="19">
                  <c:v>29.6852</c:v>
                </c:pt>
                <c:pt idx="20">
                  <c:v>27.9624</c:v>
                </c:pt>
                <c:pt idx="21">
                  <c:v>28.7745</c:v>
                </c:pt>
                <c:pt idx="22">
                  <c:v>29.0937</c:v>
                </c:pt>
                <c:pt idx="23">
                  <c:v>28.7686</c:v>
                </c:pt>
                <c:pt idx="24">
                  <c:v>28.0641</c:v>
                </c:pt>
              </c:numCache>
            </c:numRef>
          </c:val>
          <c:smooth val="0"/>
        </c:ser>
        <c:ser>
          <c:idx val="1"/>
          <c:order val="1"/>
          <c:tx>
            <c:strRef>
              <c:f>sheet1!$A$3</c:f>
              <c:strCache>
                <c:ptCount val="1"/>
                <c:pt idx="0">
                  <c:v>销售净利率-%</c:v>
                </c:pt>
              </c:strCache>
            </c:strRef>
          </c:tx>
          <c:spPr>
            <a:ln w="22225" cap="rnd">
              <a:solidFill>
                <a:schemeClr val="accent2"/>
              </a:solidFill>
              <a:round/>
            </a:ln>
            <a:effectLst/>
          </c:spPr>
          <c:marker>
            <c:symbol val="circle"/>
            <c:size val="6"/>
            <c:spPr>
              <a:solidFill>
                <a:schemeClr val="lt1"/>
              </a:solidFill>
              <a:ln w="15875">
                <a:solidFill>
                  <a:schemeClr val="accent2"/>
                </a:solidFill>
                <a:round/>
              </a:ln>
              <a:effectLst/>
            </c:spPr>
          </c:marker>
          <c:dLbls>
            <c:delete val="1"/>
          </c:dLbls>
          <c:cat>
            <c:strRef>
              <c:f>sheet1!$F$1:$AD$1</c:f>
              <c:strCache>
                <c:ptCount val="25"/>
                <c:pt idx="0">
                  <c:v>2013Q1</c:v>
                </c:pt>
                <c:pt idx="1">
                  <c:v>2013Q2</c:v>
                </c:pt>
                <c:pt idx="2">
                  <c:v>2013Q3</c:v>
                </c:pt>
                <c:pt idx="3">
                  <c:v>2013Q4</c:v>
                </c:pt>
                <c:pt idx="4">
                  <c:v>2014Q1</c:v>
                </c:pt>
                <c:pt idx="5">
                  <c:v>2014Q2</c:v>
                </c:pt>
                <c:pt idx="6">
                  <c:v>2014Q3</c:v>
                </c:pt>
                <c:pt idx="7">
                  <c:v>2014Q4</c:v>
                </c:pt>
                <c:pt idx="8">
                  <c:v>2015Q1</c:v>
                </c:pt>
                <c:pt idx="9">
                  <c:v>2015Q2</c:v>
                </c:pt>
                <c:pt idx="10">
                  <c:v>2015Q3</c:v>
                </c:pt>
                <c:pt idx="11">
                  <c:v>2015Q4</c:v>
                </c:pt>
                <c:pt idx="12">
                  <c:v>2016Q1</c:v>
                </c:pt>
                <c:pt idx="13">
                  <c:v>2016Q2</c:v>
                </c:pt>
                <c:pt idx="14">
                  <c:v>2016Q3</c:v>
                </c:pt>
                <c:pt idx="15">
                  <c:v>2016Q4</c:v>
                </c:pt>
                <c:pt idx="16">
                  <c:v>2017Q1</c:v>
                </c:pt>
                <c:pt idx="17">
                  <c:v>2017Q2</c:v>
                </c:pt>
                <c:pt idx="18">
                  <c:v>2017Q3</c:v>
                </c:pt>
                <c:pt idx="19">
                  <c:v>2017Q4</c:v>
                </c:pt>
                <c:pt idx="20">
                  <c:v>2018Q1</c:v>
                </c:pt>
                <c:pt idx="21">
                  <c:v>2018Q2</c:v>
                </c:pt>
                <c:pt idx="22">
                  <c:v>2018Q3</c:v>
                </c:pt>
                <c:pt idx="23">
                  <c:v>2018Q4</c:v>
                </c:pt>
                <c:pt idx="24">
                  <c:v>2019Q1</c:v>
                </c:pt>
              </c:strCache>
            </c:strRef>
          </c:cat>
          <c:val>
            <c:numRef>
              <c:f>sheet1!$F$3:$AD$3</c:f>
              <c:numCache>
                <c:formatCode>#,##0.0000</c:formatCode>
                <c:ptCount val="25"/>
                <c:pt idx="0">
                  <c:v>11.0932</c:v>
                </c:pt>
                <c:pt idx="1">
                  <c:v>11.4049</c:v>
                </c:pt>
                <c:pt idx="2">
                  <c:v>11.3114</c:v>
                </c:pt>
                <c:pt idx="3">
                  <c:v>11.0068</c:v>
                </c:pt>
                <c:pt idx="4">
                  <c:v>10.04</c:v>
                </c:pt>
                <c:pt idx="5">
                  <c:v>12.1384</c:v>
                </c:pt>
                <c:pt idx="6">
                  <c:v>11.7833</c:v>
                </c:pt>
                <c:pt idx="7">
                  <c:v>11.0571</c:v>
                </c:pt>
                <c:pt idx="8">
                  <c:v>10.0753</c:v>
                </c:pt>
                <c:pt idx="9">
                  <c:v>12.2916</c:v>
                </c:pt>
                <c:pt idx="10">
                  <c:v>11.6113</c:v>
                </c:pt>
                <c:pt idx="11">
                  <c:v>10.3924</c:v>
                </c:pt>
                <c:pt idx="12">
                  <c:v>8.8859</c:v>
                </c:pt>
                <c:pt idx="13">
                  <c:v>10.8521</c:v>
                </c:pt>
                <c:pt idx="14">
                  <c:v>11.0213</c:v>
                </c:pt>
                <c:pt idx="15">
                  <c:v>12.6218</c:v>
                </c:pt>
                <c:pt idx="16">
                  <c:v>10.5412</c:v>
                </c:pt>
                <c:pt idx="17">
                  <c:v>12.4451</c:v>
                </c:pt>
                <c:pt idx="18">
                  <c:v>12.7573</c:v>
                </c:pt>
                <c:pt idx="19">
                  <c:v>11.1147</c:v>
                </c:pt>
                <c:pt idx="20">
                  <c:v>11.1875</c:v>
                </c:pt>
                <c:pt idx="21">
                  <c:v>11.4538</c:v>
                </c:pt>
                <c:pt idx="22">
                  <c:v>10.4974</c:v>
                </c:pt>
                <c:pt idx="23">
                  <c:v>2.9357</c:v>
                </c:pt>
                <c:pt idx="24">
                  <c:v>7.3722</c:v>
                </c:pt>
              </c:numCache>
            </c:numRef>
          </c:val>
          <c:smooth val="0"/>
        </c:ser>
        <c:ser>
          <c:idx val="2"/>
          <c:order val="2"/>
          <c:tx>
            <c:strRef>
              <c:f>sheet1!$A$4</c:f>
              <c:strCache>
                <c:ptCount val="1"/>
                <c:pt idx="0">
                  <c:v>营业利润率-%</c:v>
                </c:pt>
              </c:strCache>
            </c:strRef>
          </c:tx>
          <c:spPr>
            <a:ln w="22225" cap="rnd">
              <a:solidFill>
                <a:schemeClr val="accent3"/>
              </a:solidFill>
              <a:round/>
            </a:ln>
            <a:effectLst/>
          </c:spPr>
          <c:marker>
            <c:symbol val="circle"/>
            <c:size val="6"/>
            <c:spPr>
              <a:solidFill>
                <a:schemeClr val="lt1"/>
              </a:solidFill>
              <a:ln w="15875">
                <a:solidFill>
                  <a:schemeClr val="accent3"/>
                </a:solidFill>
                <a:round/>
              </a:ln>
              <a:effectLst/>
            </c:spPr>
          </c:marker>
          <c:dLbls>
            <c:delete val="1"/>
          </c:dLbls>
          <c:cat>
            <c:strRef>
              <c:f>sheet1!$F$1:$AD$1</c:f>
              <c:strCache>
                <c:ptCount val="25"/>
                <c:pt idx="0">
                  <c:v>2013Q1</c:v>
                </c:pt>
                <c:pt idx="1">
                  <c:v>2013Q2</c:v>
                </c:pt>
                <c:pt idx="2">
                  <c:v>2013Q3</c:v>
                </c:pt>
                <c:pt idx="3">
                  <c:v>2013Q4</c:v>
                </c:pt>
                <c:pt idx="4">
                  <c:v>2014Q1</c:v>
                </c:pt>
                <c:pt idx="5">
                  <c:v>2014Q2</c:v>
                </c:pt>
                <c:pt idx="6">
                  <c:v>2014Q3</c:v>
                </c:pt>
                <c:pt idx="7">
                  <c:v>2014Q4</c:v>
                </c:pt>
                <c:pt idx="8">
                  <c:v>2015Q1</c:v>
                </c:pt>
                <c:pt idx="9">
                  <c:v>2015Q2</c:v>
                </c:pt>
                <c:pt idx="10">
                  <c:v>2015Q3</c:v>
                </c:pt>
                <c:pt idx="11">
                  <c:v>2015Q4</c:v>
                </c:pt>
                <c:pt idx="12">
                  <c:v>2016Q1</c:v>
                </c:pt>
                <c:pt idx="13">
                  <c:v>2016Q2</c:v>
                </c:pt>
                <c:pt idx="14">
                  <c:v>2016Q3</c:v>
                </c:pt>
                <c:pt idx="15">
                  <c:v>2016Q4</c:v>
                </c:pt>
                <c:pt idx="16">
                  <c:v>2017Q1</c:v>
                </c:pt>
                <c:pt idx="17">
                  <c:v>2017Q2</c:v>
                </c:pt>
                <c:pt idx="18">
                  <c:v>2017Q3</c:v>
                </c:pt>
                <c:pt idx="19">
                  <c:v>2017Q4</c:v>
                </c:pt>
                <c:pt idx="20">
                  <c:v>2018Q1</c:v>
                </c:pt>
                <c:pt idx="21">
                  <c:v>2018Q2</c:v>
                </c:pt>
                <c:pt idx="22">
                  <c:v>2018Q3</c:v>
                </c:pt>
                <c:pt idx="23">
                  <c:v>2018Q4</c:v>
                </c:pt>
                <c:pt idx="24">
                  <c:v>2019Q1</c:v>
                </c:pt>
              </c:strCache>
            </c:strRef>
          </c:cat>
          <c:val>
            <c:numRef>
              <c:f>sheet1!$F$4:$AD$4</c:f>
              <c:numCache>
                <c:formatCode>#,##0.0000</c:formatCode>
                <c:ptCount val="25"/>
                <c:pt idx="0">
                  <c:v>9.0654</c:v>
                </c:pt>
                <c:pt idx="1">
                  <c:v>9.617</c:v>
                </c:pt>
                <c:pt idx="2">
                  <c:v>9.5019</c:v>
                </c:pt>
                <c:pt idx="3">
                  <c:v>9.2513</c:v>
                </c:pt>
                <c:pt idx="4">
                  <c:v>9.1872</c:v>
                </c:pt>
                <c:pt idx="5">
                  <c:v>12.1519</c:v>
                </c:pt>
                <c:pt idx="6">
                  <c:v>11.6532</c:v>
                </c:pt>
                <c:pt idx="7">
                  <c:v>10.6078</c:v>
                </c:pt>
                <c:pt idx="8">
                  <c:v>8.7925</c:v>
                </c:pt>
                <c:pt idx="9">
                  <c:v>11.7865</c:v>
                </c:pt>
                <c:pt idx="10">
                  <c:v>10.9646</c:v>
                </c:pt>
                <c:pt idx="11">
                  <c:v>8.832</c:v>
                </c:pt>
                <c:pt idx="12">
                  <c:v>8.1568</c:v>
                </c:pt>
                <c:pt idx="13">
                  <c:v>10.1163</c:v>
                </c:pt>
                <c:pt idx="14">
                  <c:v>10.7169</c:v>
                </c:pt>
                <c:pt idx="15">
                  <c:v>13.0757</c:v>
                </c:pt>
                <c:pt idx="16">
                  <c:v>11.3265</c:v>
                </c:pt>
                <c:pt idx="17">
                  <c:v>13.2809</c:v>
                </c:pt>
                <c:pt idx="18">
                  <c:v>13.6919</c:v>
                </c:pt>
                <c:pt idx="19">
                  <c:v>13.0626</c:v>
                </c:pt>
                <c:pt idx="20">
                  <c:v>12.8345</c:v>
                </c:pt>
                <c:pt idx="21">
                  <c:v>11.4984</c:v>
                </c:pt>
                <c:pt idx="22">
                  <c:v>11.0241</c:v>
                </c:pt>
                <c:pt idx="23">
                  <c:v>3.5285</c:v>
                </c:pt>
                <c:pt idx="24">
                  <c:v>8.9396</c:v>
                </c:pt>
              </c:numCache>
            </c:numRef>
          </c:val>
          <c:smooth val="0"/>
        </c:ser>
        <c:dLbls>
          <c:showLegendKey val="0"/>
          <c:showVal val="0"/>
          <c:showCatName val="0"/>
          <c:showSerName val="0"/>
          <c:showPercent val="0"/>
          <c:showBubbleSize val="0"/>
        </c:dLbls>
        <c:marker val="1"/>
        <c:smooth val="0"/>
        <c:axId val="138449664"/>
        <c:axId val="140104448"/>
      </c:lineChart>
      <c:catAx>
        <c:axId val="138449664"/>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lang="zh-CN" sz="1000" b="0" i="0" u="none" strike="noStrike" kern="1200" cap="none" spc="0" normalizeH="0" baseline="0">
                <a:solidFill>
                  <a:schemeClr val="dk1">
                    <a:lumMod val="65000"/>
                    <a:lumOff val="35000"/>
                  </a:schemeClr>
                </a:solidFill>
                <a:latin typeface="+mn-lt"/>
                <a:ea typeface="+mn-ea"/>
                <a:cs typeface="+mn-cs"/>
              </a:defRPr>
            </a:pPr>
          </a:p>
        </c:txPr>
        <c:crossAx val="140104448"/>
        <c:crosses val="autoZero"/>
        <c:auto val="1"/>
        <c:lblAlgn val="ctr"/>
        <c:lblOffset val="100"/>
        <c:noMultiLvlLbl val="0"/>
      </c:catAx>
      <c:valAx>
        <c:axId val="140104448"/>
        <c:scaling>
          <c:orientation val="minMax"/>
        </c:scaling>
        <c:delete val="0"/>
        <c:axPos val="l"/>
        <c:majorGridlines>
          <c:spPr>
            <a:ln w="9525" cap="flat" cmpd="sng" algn="ctr">
              <a:solidFill>
                <a:schemeClr val="dk1">
                  <a:lumMod val="15000"/>
                  <a:lumOff val="85000"/>
                  <a:alpha val="54000"/>
                </a:schemeClr>
              </a:solidFill>
              <a:round/>
            </a:ln>
            <a:effectLst/>
          </c:spPr>
        </c:majorGridlines>
        <c:numFmt formatCode="#,##0.0_ " sourceLinked="0"/>
        <c:majorTickMark val="none"/>
        <c:minorTickMark val="none"/>
        <c:tickLblPos val="nextTo"/>
        <c:spPr>
          <a:noFill/>
          <a:ln>
            <a:noFill/>
          </a:ln>
          <a:effectLst/>
        </c:spPr>
        <c:txPr>
          <a:bodyPr rot="-60000000" spcFirstLastPara="1" vertOverflow="ellipsis" vert="horz" wrap="square" anchor="ctr" anchorCtr="1"/>
          <a:lstStyle/>
          <a:p>
            <a:pPr>
              <a:defRPr lang="zh-CN" sz="1000" b="0" i="0" u="none" strike="noStrike" kern="1200" baseline="0">
                <a:solidFill>
                  <a:schemeClr val="dk1">
                    <a:lumMod val="65000"/>
                    <a:lumOff val="35000"/>
                  </a:schemeClr>
                </a:solidFill>
                <a:latin typeface="+mn-lt"/>
                <a:ea typeface="+mn-ea"/>
                <a:cs typeface="+mn-cs"/>
              </a:defRPr>
            </a:pPr>
          </a:p>
        </c:txPr>
        <c:crossAx val="138449664"/>
        <c:crosses val="autoZero"/>
        <c:crossBetween val="between"/>
      </c:valAx>
      <c:spPr>
        <a:pattFill prst="ltDnDiag">
          <a:fgClr>
            <a:schemeClr val="dk1">
              <a:lumMod val="15000"/>
              <a:lumOff val="85000"/>
            </a:schemeClr>
          </a:fgClr>
          <a:bgClr>
            <a:schemeClr val="lt1"/>
          </a:bgClr>
        </a:pattFill>
        <a:ln>
          <a:noFill/>
        </a:ln>
        <a:effectLst/>
      </c:spPr>
    </c:plotArea>
    <c:legend>
      <c:legendPos val="b"/>
      <c:layout/>
      <c:overlay val="0"/>
      <c:spPr>
        <a:noFill/>
        <a:ln>
          <a:noFill/>
        </a:ln>
        <a:effectLst/>
      </c:spPr>
      <c:txPr>
        <a:bodyPr rot="0" spcFirstLastPara="1" vertOverflow="ellipsis" vert="horz" wrap="square" anchor="ctr" anchorCtr="1"/>
        <a:lstStyle/>
        <a:p>
          <a:pPr>
            <a:defRPr lang="zh-CN" sz="1000" b="0" i="0" u="none" strike="noStrike" kern="1200" baseline="0">
              <a:solidFill>
                <a:schemeClr val="dk1">
                  <a:lumMod val="65000"/>
                  <a:lumOff val="35000"/>
                </a:schemeClr>
              </a:solidFill>
              <a:latin typeface="+mn-lt"/>
              <a:ea typeface="+mn-ea"/>
              <a:cs typeface="+mn-cs"/>
            </a:defRPr>
          </a:pPr>
        </a:p>
      </c:txPr>
    </c:legend>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lang="zh-CN" sz="10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727915397437"/>
          <c:y val="0.0577124868835258"/>
          <c:w val="0.857508094334923"/>
          <c:h val="0.700559360824912"/>
        </c:manualLayout>
      </c:layout>
      <c:barChart>
        <c:barDir val="col"/>
        <c:grouping val="clustered"/>
        <c:varyColors val="0"/>
        <c:ser>
          <c:idx val="0"/>
          <c:order val="0"/>
          <c:tx>
            <c:strRef>
              <c:f>照明产品渗透率!$A$328</c:f>
              <c:strCache>
                <c:ptCount val="1"/>
                <c:pt idx="0">
                  <c:v>LED照明产品产量</c:v>
                </c:pt>
              </c:strCache>
            </c:strRef>
          </c:tx>
          <c:spPr>
            <a:solidFill>
              <a:schemeClr val="accent1"/>
            </a:solidFill>
            <a:ln>
              <a:noFill/>
            </a:ln>
            <a:effectLst/>
          </c:spPr>
          <c:invertIfNegative val="0"/>
          <c:dLbls>
            <c:delete val="1"/>
          </c:dLbls>
          <c:cat>
            <c:strRef>
              <c:f>照明产品渗透率!$D$327:$J$327</c:f>
              <c:strCache>
                <c:ptCount val="7"/>
                <c:pt idx="0">
                  <c:v>2012</c:v>
                </c:pt>
                <c:pt idx="1">
                  <c:v>2013</c:v>
                </c:pt>
                <c:pt idx="2">
                  <c:v>2014</c:v>
                </c:pt>
                <c:pt idx="3">
                  <c:v>2015</c:v>
                </c:pt>
                <c:pt idx="4">
                  <c:v>2016</c:v>
                </c:pt>
                <c:pt idx="5">
                  <c:v>2017</c:v>
                </c:pt>
                <c:pt idx="6">
                  <c:v>2018(E)</c:v>
                </c:pt>
              </c:strCache>
            </c:strRef>
          </c:cat>
          <c:val>
            <c:numRef>
              <c:f>照明产品渗透率!$D$328:$J$328</c:f>
              <c:numCache>
                <c:formatCode>#,##0_);[Red]\(#,##0\)</c:formatCode>
                <c:ptCount val="7"/>
                <c:pt idx="0">
                  <c:v>61266.5906512498</c:v>
                </c:pt>
                <c:pt idx="1">
                  <c:v>145797.259933647</c:v>
                </c:pt>
                <c:pt idx="2">
                  <c:v>339338.291712524</c:v>
                </c:pt>
                <c:pt idx="3">
                  <c:v>598584.90386605</c:v>
                </c:pt>
                <c:pt idx="4">
                  <c:v>710495.213464544</c:v>
                </c:pt>
                <c:pt idx="5">
                  <c:v>1069594.04254953</c:v>
                </c:pt>
                <c:pt idx="6">
                  <c:v>1358754.46875074</c:v>
                </c:pt>
              </c:numCache>
            </c:numRef>
          </c:val>
        </c:ser>
        <c:dLbls>
          <c:showLegendKey val="0"/>
          <c:showVal val="0"/>
          <c:showCatName val="0"/>
          <c:showSerName val="0"/>
          <c:showPercent val="0"/>
          <c:showBubbleSize val="0"/>
        </c:dLbls>
        <c:gapWidth val="219"/>
        <c:overlap val="-27"/>
        <c:axId val="116664576"/>
        <c:axId val="113362432"/>
      </c:barChart>
      <c:catAx>
        <c:axId val="11666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13362432"/>
        <c:crosses val="autoZero"/>
        <c:auto val="1"/>
        <c:lblAlgn val="ctr"/>
        <c:lblOffset val="100"/>
        <c:noMultiLvlLbl val="0"/>
      </c:catAx>
      <c:valAx>
        <c:axId val="113362432"/>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_);[Red]\(#,##0\)"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116664576"/>
        <c:crosses val="autoZero"/>
        <c:crossBetween val="between"/>
        <c:dispUnits>
          <c:builtInUnit val="tenThousands"/>
          <c:dispUnitsLbl>
            <c:layout>
              <c:manualLayout>
                <c:xMode val="edge"/>
                <c:yMode val="edge"/>
                <c:x val="0.0130392551296051"/>
                <c:y val="0.0402516710594806"/>
              </c:manualLayout>
            </c:layout>
            <c:tx>
              <c:rich>
                <a:bodyPr rot="-5400000" spcFirstLastPara="1" vertOverflow="ellipsis" vert="horz" wrap="square" anchor="ctr" anchorCtr="1">
                  <a:spAutoFit/>
                </a:bodyPr>
                <a:lstStyle/>
                <a:p>
                  <a:pPr>
                    <a:defRPr lang="zh-CN" sz="900" b="0" i="0" u="none" strike="noStrike" kern="1200" baseline="0">
                      <a:solidFill>
                        <a:schemeClr val="tx1">
                          <a:lumMod val="65000"/>
                          <a:lumOff val="35000"/>
                        </a:schemeClr>
                      </a:solidFill>
                      <a:latin typeface="+mn-ea"/>
                      <a:ea typeface="+mn-ea"/>
                      <a:cs typeface="+mn-cs"/>
                    </a:defRPr>
                  </a:pPr>
                  <a:r>
                    <a:rPr lang="en-US" altLang="zh-CN" sz="900">
                      <a:latin typeface="+mn-ea"/>
                      <a:ea typeface="+mn-ea"/>
                    </a:rPr>
                    <a:t> </a:t>
                  </a:r>
                  <a:r>
                    <a:rPr lang="zh-CN" altLang="en-US" sz="900">
                      <a:latin typeface="+mn-ea"/>
                      <a:ea typeface="+mn-ea"/>
                    </a:rPr>
                    <a:t>亿只</a:t>
                  </a:r>
                  <a:endParaRPr lang="en-US" altLang="zh-CN" sz="900">
                    <a:latin typeface="+mn-ea"/>
                    <a:ea typeface="+mn-ea"/>
                  </a:endParaRPr>
                </a:p>
              </c:rich>
            </c:tx>
            <c:spPr>
              <a:noFill/>
              <a:ln>
                <a:noFill/>
              </a:ln>
              <a:effectLst/>
            </c:spPr>
            <c:txPr>
              <a:bodyPr rot="-5400000" spcFirstLastPara="1" vertOverflow="ellipsis" vert="horz" wrap="square" anchor="ctr" anchorCtr="1">
                <a:spAutoFit/>
              </a:bodyPr>
              <a:lstStyle/>
              <a:p>
                <a:pPr>
                  <a:defRPr lang="zh-CN" sz="900" b="0" i="0" u="none" strike="noStrike" kern="1200" baseline="0">
                    <a:solidFill>
                      <a:schemeClr val="tx1">
                        <a:lumMod val="65000"/>
                        <a:lumOff val="35000"/>
                      </a:schemeClr>
                    </a:solidFill>
                    <a:latin typeface="+mn-ea"/>
                    <a:ea typeface="+mn-ea"/>
                    <a:cs typeface="+mn-cs"/>
                  </a:defRPr>
                </a:pPr>
              </a:p>
            </c:txPr>
          </c:dispUnitsLbl>
        </c:dispUnits>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LED照明产品出口金额（亿美元）</c:f>
              <c:strCache>
                <c:ptCount val="1"/>
                <c:pt idx="0">
                  <c:v>LED照明产品出口金额（亿美元）</c:v>
                </c:pt>
              </c:strCache>
            </c:strRef>
          </c:tx>
          <c:spPr>
            <a:solidFill>
              <a:schemeClr val="accent1"/>
            </a:solidFill>
            <a:ln>
              <a:noFill/>
            </a:ln>
            <a:effectLst/>
          </c:spPr>
          <c:invertIfNegative val="0"/>
          <c:dLbls>
            <c:delete val="1"/>
          </c:dLbls>
          <c:cat>
            <c:strRef>
              <c:f>Sheet2!$A$49:$A$63</c:f>
              <c:strCache>
                <c:ptCount val="15"/>
                <c:pt idx="0">
                  <c:v>2018-1-</c:v>
                </c:pt>
                <c:pt idx="1">
                  <c:v>2018-2-</c:v>
                </c:pt>
                <c:pt idx="2">
                  <c:v>2018-3-</c:v>
                </c:pt>
                <c:pt idx="3">
                  <c:v>2018-4-</c:v>
                </c:pt>
                <c:pt idx="4">
                  <c:v>2018-5-</c:v>
                </c:pt>
                <c:pt idx="5">
                  <c:v>2018-6-</c:v>
                </c:pt>
                <c:pt idx="6">
                  <c:v>2018-7-</c:v>
                </c:pt>
                <c:pt idx="7">
                  <c:v>2018-8-</c:v>
                </c:pt>
                <c:pt idx="8">
                  <c:v>2018-9-</c:v>
                </c:pt>
                <c:pt idx="9">
                  <c:v>2018-10</c:v>
                </c:pt>
                <c:pt idx="10">
                  <c:v>2018-11</c:v>
                </c:pt>
                <c:pt idx="11">
                  <c:v>2018-12</c:v>
                </c:pt>
                <c:pt idx="12">
                  <c:v>2019-1-</c:v>
                </c:pt>
                <c:pt idx="13">
                  <c:v>2019-2-</c:v>
                </c:pt>
                <c:pt idx="14">
                  <c:v>2019-3-</c:v>
                </c:pt>
              </c:strCache>
            </c:strRef>
          </c:cat>
          <c:val>
            <c:numRef>
              <c:f>Sheet2!$C$49:$C$63</c:f>
              <c:numCache>
                <c:formatCode>0.00_ </c:formatCode>
                <c:ptCount val="15"/>
                <c:pt idx="0">
                  <c:v>14.06280766</c:v>
                </c:pt>
                <c:pt idx="1">
                  <c:v>8.54969783</c:v>
                </c:pt>
                <c:pt idx="2">
                  <c:v>9.70084997</c:v>
                </c:pt>
                <c:pt idx="3">
                  <c:v>11.9781691</c:v>
                </c:pt>
                <c:pt idx="4">
                  <c:v>15.01747048</c:v>
                </c:pt>
                <c:pt idx="5">
                  <c:v>13.73758608</c:v>
                </c:pt>
                <c:pt idx="6">
                  <c:v>13.62749173</c:v>
                </c:pt>
                <c:pt idx="7">
                  <c:v>13.72451819</c:v>
                </c:pt>
                <c:pt idx="8">
                  <c:v>9.59643288000002</c:v>
                </c:pt>
                <c:pt idx="9">
                  <c:v>11.80474753</c:v>
                </c:pt>
                <c:pt idx="10">
                  <c:v>13.9513068</c:v>
                </c:pt>
                <c:pt idx="11">
                  <c:v>13.55866741</c:v>
                </c:pt>
                <c:pt idx="12">
                  <c:v>14.87765204</c:v>
                </c:pt>
                <c:pt idx="13">
                  <c:v>7.68984122999999</c:v>
                </c:pt>
                <c:pt idx="14">
                  <c:v>10.07453929</c:v>
                </c:pt>
              </c:numCache>
            </c:numRef>
          </c:val>
        </c:ser>
        <c:dLbls>
          <c:showLegendKey val="0"/>
          <c:showVal val="0"/>
          <c:showCatName val="0"/>
          <c:showSerName val="0"/>
          <c:showPercent val="0"/>
          <c:showBubbleSize val="0"/>
        </c:dLbls>
        <c:gapWidth val="219"/>
        <c:overlap val="-27"/>
        <c:axId val="65104896"/>
        <c:axId val="65110784"/>
      </c:barChart>
      <c:lineChart>
        <c:grouping val="standard"/>
        <c:varyColors val="0"/>
        <c:ser>
          <c:idx val="1"/>
          <c:order val="1"/>
          <c:tx>
            <c:strRef>
              <c:f>同比增长率</c:f>
              <c:strCache>
                <c:ptCount val="1"/>
                <c:pt idx="0">
                  <c:v>同比增长率</c:v>
                </c:pt>
              </c:strCache>
            </c:strRef>
          </c:tx>
          <c:spPr>
            <a:ln w="28575" cap="rnd" cmpd="sng" algn="ctr">
              <a:solidFill>
                <a:schemeClr val="accent2"/>
              </a:solidFill>
              <a:prstDash val="solid"/>
              <a:round/>
            </a:ln>
            <a:effectLst/>
          </c:spPr>
          <c:marker>
            <c:symbol val="none"/>
          </c:marker>
          <c:dLbls>
            <c:dLbl>
              <c:idx val="0"/>
              <c:layout>
                <c:manualLayout>
                  <c:x val="-0.0477783086478739"/>
                  <c:y val="0.045881126173096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167224080267559"/>
                  <c:y val="-0.012513034410844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0.00955566172957482"/>
                  <c:y val="-0.025026068821689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0.0262780697563306"/>
                  <c:y val="0.0458811261730969"/>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0.0167224080267559"/>
                  <c:y val="-0.045881126173097"/>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9"/>
              <c:layout>
                <c:manualLayout>
                  <c:x val="-0.0382226469182992"/>
                  <c:y val="-0.033368091762252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0.0430004777830866"/>
                  <c:y val="0.025026068821689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0.0191113234591495"/>
                  <c:y val="0.025026068821689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2"/>
              <c:layout>
                <c:manualLayout>
                  <c:x val="-0.0286669851887244"/>
                  <c:y val="-0.037539103232534"/>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4"/>
              <c:layout>
                <c:manualLayout>
                  <c:x val="-0.0119445771619685"/>
                  <c:y val="-0.0125130344108446"/>
                </c:manualLayout>
              </c:layout>
              <c:dLblPos val="r"/>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cs"/>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cat>
            <c:strRef>
              <c:f>Sheet2!$A$49:$A$63</c:f>
              <c:strCache>
                <c:ptCount val="15"/>
                <c:pt idx="0">
                  <c:v>2018-1-</c:v>
                </c:pt>
                <c:pt idx="1">
                  <c:v>2018-2-</c:v>
                </c:pt>
                <c:pt idx="2">
                  <c:v>2018-3-</c:v>
                </c:pt>
                <c:pt idx="3">
                  <c:v>2018-4-</c:v>
                </c:pt>
                <c:pt idx="4">
                  <c:v>2018-5-</c:v>
                </c:pt>
                <c:pt idx="5">
                  <c:v>2018-6-</c:v>
                </c:pt>
                <c:pt idx="6">
                  <c:v>2018-7-</c:v>
                </c:pt>
                <c:pt idx="7">
                  <c:v>2018-8-</c:v>
                </c:pt>
                <c:pt idx="8">
                  <c:v>2018-9-</c:v>
                </c:pt>
                <c:pt idx="9">
                  <c:v>2018-10</c:v>
                </c:pt>
                <c:pt idx="10">
                  <c:v>2018-11</c:v>
                </c:pt>
                <c:pt idx="11">
                  <c:v>2018-12</c:v>
                </c:pt>
                <c:pt idx="12">
                  <c:v>2019-1-</c:v>
                </c:pt>
                <c:pt idx="13">
                  <c:v>2019-2-</c:v>
                </c:pt>
                <c:pt idx="14">
                  <c:v>2019-3-</c:v>
                </c:pt>
              </c:strCache>
            </c:strRef>
          </c:cat>
          <c:val>
            <c:numRef>
              <c:f>Sheet2!$D$49:$D$63</c:f>
              <c:numCache>
                <c:formatCode>0.00%</c:formatCode>
                <c:ptCount val="15"/>
                <c:pt idx="0">
                  <c:v>0.263313034670441</c:v>
                </c:pt>
                <c:pt idx="1">
                  <c:v>0.558896739012631</c:v>
                </c:pt>
                <c:pt idx="2">
                  <c:v>0.00956550163940743</c:v>
                </c:pt>
                <c:pt idx="3">
                  <c:v>0.131505599165736</c:v>
                </c:pt>
                <c:pt idx="4">
                  <c:v>0.372933514670438</c:v>
                </c:pt>
                <c:pt idx="5">
                  <c:v>0.203340015079063</c:v>
                </c:pt>
                <c:pt idx="6">
                  <c:v>0.138009281456512</c:v>
                </c:pt>
                <c:pt idx="7">
                  <c:v>0.215120630499137</c:v>
                </c:pt>
                <c:pt idx="8">
                  <c:v>-0.197173922010429</c:v>
                </c:pt>
                <c:pt idx="9">
                  <c:v>0.393255513114311</c:v>
                </c:pt>
                <c:pt idx="10">
                  <c:v>0.196692247929216</c:v>
                </c:pt>
                <c:pt idx="11">
                  <c:v>-0.0738037404228051</c:v>
                </c:pt>
                <c:pt idx="12">
                  <c:v>0.0579432215600679</c:v>
                </c:pt>
                <c:pt idx="13">
                  <c:v>-0.100571577744286</c:v>
                </c:pt>
                <c:pt idx="14">
                  <c:v>0.03852129670654</c:v>
                </c:pt>
              </c:numCache>
            </c:numRef>
          </c:val>
          <c:smooth val="0"/>
        </c:ser>
        <c:dLbls>
          <c:showLegendKey val="0"/>
          <c:showVal val="1"/>
          <c:showCatName val="0"/>
          <c:showSerName val="0"/>
          <c:showPercent val="0"/>
          <c:showBubbleSize val="0"/>
        </c:dLbls>
        <c:marker val="0"/>
        <c:smooth val="0"/>
        <c:axId val="65112320"/>
        <c:axId val="65130496"/>
      </c:lineChart>
      <c:catAx>
        <c:axId val="6510489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65110784"/>
        <c:crosses val="autoZero"/>
        <c:auto val="1"/>
        <c:lblAlgn val="ctr"/>
        <c:lblOffset val="100"/>
        <c:noMultiLvlLbl val="0"/>
      </c:catAx>
      <c:valAx>
        <c:axId val="65110784"/>
        <c:scaling>
          <c:orientation val="minMax"/>
        </c:scaling>
        <c:delete val="0"/>
        <c:axPos val="l"/>
        <c:majorGridlines>
          <c:spPr>
            <a:ln w="9525" cap="flat" cmpd="sng" algn="ctr">
              <a:solidFill>
                <a:schemeClr val="tx1">
                  <a:lumMod val="15000"/>
                  <a:lumOff val="85000"/>
                </a:schemeClr>
              </a:solidFill>
              <a:prstDash val="solid"/>
              <a:round/>
            </a:ln>
            <a:effectLst/>
          </c:spPr>
        </c:majorGridlines>
        <c:numFmt formatCode="0.00_ "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65104896"/>
        <c:crosses val="autoZero"/>
        <c:crossBetween val="between"/>
      </c:valAx>
      <c:catAx>
        <c:axId val="65112320"/>
        <c:scaling>
          <c:orientation val="minMax"/>
        </c:scaling>
        <c:delete val="1"/>
        <c:axPos val="b"/>
        <c:numFmt formatCode="General"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65130496"/>
        <c:crosses val="autoZero"/>
        <c:auto val="1"/>
        <c:lblAlgn val="ctr"/>
        <c:lblOffset val="100"/>
        <c:noMultiLvlLbl val="0"/>
      </c:catAx>
      <c:valAx>
        <c:axId val="65130496"/>
        <c:scaling>
          <c:orientation val="minMax"/>
        </c:scaling>
        <c:delete val="0"/>
        <c:axPos val="r"/>
        <c:numFmt formatCode="0.00%" sourceLinked="1"/>
        <c:majorTickMark val="out"/>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crossAx val="65112320"/>
        <c:crosses val="max"/>
        <c:crossBetween val="between"/>
      </c:valAx>
      <c:spPr>
        <a:noFill/>
        <a:ln>
          <a:noFill/>
        </a:ln>
        <a:effectLst/>
      </c:spPr>
    </c:plotArea>
    <c:legend>
      <c:legendPos val="b"/>
      <c:legendEntry>
        <c:idx val="0"/>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ayout/>
      <c:overlay val="0"/>
      <c:spPr>
        <a:noFill/>
        <a:ln>
          <a:noFill/>
        </a:ln>
        <a:effectLst/>
      </c:spPr>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prstDash val="solid"/>
      <a:round/>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0"/>
          <c:dPt>
            <c:idx val="0"/>
            <c:bubble3D val="0"/>
          </c:dPt>
          <c:dPt>
            <c:idx val="1"/>
            <c:bubble3D val="0"/>
          </c:dPt>
          <c:dPt>
            <c:idx val="2"/>
            <c:bubble3D val="0"/>
          </c:dPt>
          <c:dPt>
            <c:idx val="3"/>
            <c:bubble3D val="0"/>
          </c:dPt>
          <c:dPt>
            <c:idx val="4"/>
            <c:bubble3D val="0"/>
          </c:dPt>
          <c:dPt>
            <c:idx val="5"/>
            <c:bubble3D val="0"/>
          </c:dPt>
          <c:dPt>
            <c:idx val="6"/>
            <c:bubble3D val="0"/>
          </c:dPt>
          <c:dLbls>
            <c:numFmt formatCode="0.00%" sourceLinked="0"/>
            <c:spPr>
              <a:noFill/>
              <a:ln>
                <a:noFill/>
              </a:ln>
              <a:effectLst/>
            </c:spPr>
            <c:txPr>
              <a:bodyPr rot="0" spcFirstLastPara="0" vertOverflow="ellipsis" vert="horz" wrap="square" lIns="38100" tIns="19050" rIns="38100" bIns="19050" anchor="ctr" anchorCtr="1"/>
              <a:lstStyle/>
              <a:p>
                <a:pPr>
                  <a:defRPr lang="zh-CN" sz="1200" b="1" i="0" u="none" strike="noStrike" kern="1200" baseline="0">
                    <a:solidFill>
                      <a:schemeClr val="tx1"/>
                    </a:solidFill>
                    <a:latin typeface="+mn-lt"/>
                    <a:ea typeface="+mn-ea"/>
                    <a:cs typeface="+mn-cs"/>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ext>
            </c:extLst>
          </c:dLbls>
          <c:cat>
            <c:strRef>
              <c:f>Sheet2!$A$17:$A$23</c:f>
              <c:strCache>
                <c:ptCount val="7"/>
                <c:pt idx="0">
                  <c:v>美国</c:v>
                </c:pt>
                <c:pt idx="1">
                  <c:v>其他</c:v>
                </c:pt>
                <c:pt idx="2">
                  <c:v>欧盟</c:v>
                </c:pt>
                <c:pt idx="3">
                  <c:v>东南亚</c:v>
                </c:pt>
                <c:pt idx="4">
                  <c:v>中东</c:v>
                </c:pt>
                <c:pt idx="5">
                  <c:v>金砖</c:v>
                </c:pt>
                <c:pt idx="6">
                  <c:v>日本</c:v>
                </c:pt>
              </c:strCache>
            </c:strRef>
          </c:cat>
          <c:val>
            <c:numRef>
              <c:f>Sheet2!$B$17:$B$23</c:f>
              <c:numCache>
                <c:formatCode>General</c:formatCode>
                <c:ptCount val="7"/>
                <c:pt idx="0">
                  <c:v>4064778430</c:v>
                </c:pt>
                <c:pt idx="1">
                  <c:v>3863482935</c:v>
                </c:pt>
                <c:pt idx="2">
                  <c:v>3098795182</c:v>
                </c:pt>
                <c:pt idx="3">
                  <c:v>1401237588</c:v>
                </c:pt>
                <c:pt idx="4">
                  <c:v>993035422</c:v>
                </c:pt>
                <c:pt idx="5">
                  <c:v>982861531</c:v>
                </c:pt>
                <c:pt idx="6">
                  <c:v>526783478</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73685393150995"/>
          <c:y val="0.218578662961247"/>
          <c:w val="0.13402559652721"/>
          <c:h val="0.562842365292574"/>
        </c:manualLayout>
      </c:layout>
      <c:overlay val="0"/>
      <c:txPr>
        <a:bodyPr rot="0" spcFirstLastPara="0" vertOverflow="ellipsis" vert="horz" wrap="square" anchor="ctr" anchorCtr="1"/>
        <a:lstStyle/>
        <a:p>
          <a:pPr>
            <a:defRPr lang="zh-CN" sz="1200" b="0" i="0" u="none" strike="noStrike" kern="1200" baseline="0">
              <a:solidFill>
                <a:schemeClr val="tx1"/>
              </a:solidFill>
              <a:latin typeface="微软雅黑" panose="020B0503020204020204" charset="-122"/>
              <a:ea typeface="微软雅黑" panose="020B0503020204020204" charset="-122"/>
              <a:cs typeface="+mn-cs"/>
            </a:defRPr>
          </a:pPr>
        </a:p>
      </c:txPr>
    </c:legend>
    <c:plotVisOnly val="1"/>
    <c:dispBlanksAs val="zero"/>
    <c:showDLblsOverMax val="0"/>
  </c:chart>
  <c:txPr>
    <a:bodyPr/>
    <a:lstStyle/>
    <a:p>
      <a:pPr>
        <a:defRPr lang="zh-CN"/>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2186439113654"/>
          <c:y val="0.0661729489098721"/>
          <c:w val="0.493967878094901"/>
          <c:h val="0.897096115891596"/>
        </c:manualLayout>
      </c:layout>
      <c:pieChart>
        <c:varyColors val="1"/>
        <c:ser>
          <c:idx val="0"/>
          <c:order val="0"/>
          <c:explosion val="0"/>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Lbls>
            <c:dLbl>
              <c:idx val="4"/>
              <c:layout>
                <c:manualLayout>
                  <c:x val="-0.0667963291127339"/>
                  <c:y val="0.00914373975878646"/>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0.1085690266426"/>
                  <c:y val="-0.033729940813946"/>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6"/>
              <c:layout>
                <c:manualLayout>
                  <c:x val="-0.0630672012083915"/>
                  <c:y val="-0.0550219226324885"/>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7"/>
              <c:layout>
                <c:manualLayout>
                  <c:x val="0.0212691892597169"/>
                  <c:y val="-0.0816841720655865"/>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8"/>
              <c:layout>
                <c:manualLayout>
                  <c:x val="0.105734881186616"/>
                  <c:y val="-0.0830695276166144"/>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9"/>
              <c:layout>
                <c:manualLayout>
                  <c:x val="0.121400322354239"/>
                  <c:y val="-0.015697520149353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0%" sourceLinked="0"/>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mn-lt"/>
                    <a:ea typeface="+mn-ea"/>
                    <a:cs typeface="+mn-cs"/>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ext>
            </c:extLst>
          </c:dLbls>
          <c:cat>
            <c:strRef>
              <c:f>Sheet2!$A$28:$A$37</c:f>
              <c:strCache>
                <c:ptCount val="10"/>
                <c:pt idx="0">
                  <c:v>广东省</c:v>
                </c:pt>
                <c:pt idx="1">
                  <c:v>浙江省</c:v>
                </c:pt>
                <c:pt idx="2">
                  <c:v>福建省</c:v>
                </c:pt>
                <c:pt idx="3">
                  <c:v>江苏省</c:v>
                </c:pt>
                <c:pt idx="4">
                  <c:v>上海市</c:v>
                </c:pt>
                <c:pt idx="5">
                  <c:v>江西省</c:v>
                </c:pt>
                <c:pt idx="6">
                  <c:v>四川省</c:v>
                </c:pt>
                <c:pt idx="7">
                  <c:v>安徽省</c:v>
                </c:pt>
                <c:pt idx="8">
                  <c:v>辽宁省</c:v>
                </c:pt>
                <c:pt idx="9">
                  <c:v>其他</c:v>
                </c:pt>
              </c:strCache>
            </c:strRef>
          </c:cat>
          <c:val>
            <c:numRef>
              <c:f>Sheet2!$B$28:$B$37</c:f>
              <c:numCache>
                <c:formatCode>General</c:formatCode>
                <c:ptCount val="10"/>
                <c:pt idx="0">
                  <c:v>6776312224</c:v>
                </c:pt>
                <c:pt idx="1">
                  <c:v>3639621389</c:v>
                </c:pt>
                <c:pt idx="2">
                  <c:v>1682459961</c:v>
                </c:pt>
                <c:pt idx="3">
                  <c:v>760293108</c:v>
                </c:pt>
                <c:pt idx="4">
                  <c:v>434855347</c:v>
                </c:pt>
                <c:pt idx="5">
                  <c:v>335052934</c:v>
                </c:pt>
                <c:pt idx="6">
                  <c:v>147147342</c:v>
                </c:pt>
                <c:pt idx="7">
                  <c:v>126808279</c:v>
                </c:pt>
                <c:pt idx="8">
                  <c:v>111132719</c:v>
                </c:pt>
                <c:pt idx="9">
                  <c:v>917291263</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804802004966975"/>
          <c:y val="0.112568169145089"/>
          <c:w val="0.109820956662208"/>
          <c:h val="0.753114320552897"/>
        </c:manualLayout>
      </c:layout>
      <c:overlay val="0"/>
      <c:txPr>
        <a:bodyPr rot="0" spcFirstLastPara="0" vertOverflow="ellipsis" vert="horz" wrap="square" anchor="ctr" anchorCtr="1"/>
        <a:lstStyle/>
        <a:p>
          <a:pPr>
            <a:defRPr lang="zh-CN" sz="1000" b="1" i="0" u="none" strike="noStrike" kern="1200" baseline="0">
              <a:solidFill>
                <a:schemeClr val="tx1"/>
              </a:solidFill>
              <a:latin typeface="+mn-lt"/>
              <a:ea typeface="+mn-ea"/>
              <a:cs typeface="+mn-cs"/>
            </a:defRPr>
          </a:pPr>
        </a:p>
      </c:txPr>
    </c:legend>
    <c:plotVisOnly val="1"/>
    <c:dispBlanksAs val="zero"/>
    <c:showDLblsOverMax val="0"/>
  </c:chart>
  <c:txPr>
    <a:bodyPr/>
    <a:lstStyle/>
    <a:p>
      <a:pPr>
        <a:defRPr lang="zh-CN" b="1"/>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0"/>
          <c:dPt>
            <c:idx val="0"/>
            <c:bubble3D val="0"/>
          </c:dPt>
          <c:dPt>
            <c:idx val="1"/>
            <c:bubble3D val="0"/>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Lbls>
            <c:dLbl>
              <c:idx val="11"/>
              <c:layout>
                <c:manualLayout>
                  <c:x val="0.0266756995970773"/>
                  <c:y val="-0.0537004719788136"/>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0%" sourceLinked="0"/>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mn-lt"/>
                    <a:ea typeface="+mn-ea"/>
                    <a:cs typeface="+mn-cs"/>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ext>
            </c:extLst>
          </c:dLbls>
          <c:cat>
            <c:strRef>
              <c:f>Sheet2!$A$42:$A$54</c:f>
              <c:strCache>
                <c:ptCount val="13"/>
                <c:pt idx="0">
                  <c:v>球泡灯</c:v>
                </c:pt>
                <c:pt idx="1">
                  <c:v>管灯</c:v>
                </c:pt>
                <c:pt idx="2">
                  <c:v>灯条</c:v>
                </c:pt>
                <c:pt idx="3">
                  <c:v>装饰灯</c:v>
                </c:pt>
                <c:pt idx="4">
                  <c:v>吸顶灯</c:v>
                </c:pt>
                <c:pt idx="5">
                  <c:v>投光灯</c:v>
                </c:pt>
                <c:pt idx="6">
                  <c:v>平面灯</c:v>
                </c:pt>
                <c:pt idx="7">
                  <c:v>天棚灯</c:v>
                </c:pt>
                <c:pt idx="8">
                  <c:v>筒灯</c:v>
                </c:pt>
                <c:pt idx="9">
                  <c:v>射灯</c:v>
                </c:pt>
                <c:pt idx="10">
                  <c:v>路灯</c:v>
                </c:pt>
                <c:pt idx="11">
                  <c:v>光源</c:v>
                </c:pt>
                <c:pt idx="12">
                  <c:v>其他</c:v>
                </c:pt>
              </c:strCache>
            </c:strRef>
          </c:cat>
          <c:val>
            <c:numRef>
              <c:f>Sheet2!$B$42:$B$54</c:f>
              <c:numCache>
                <c:formatCode>General</c:formatCode>
                <c:ptCount val="13"/>
                <c:pt idx="0">
                  <c:v>3642622330</c:v>
                </c:pt>
                <c:pt idx="1">
                  <c:v>1627112778</c:v>
                </c:pt>
                <c:pt idx="2">
                  <c:v>907660424</c:v>
                </c:pt>
                <c:pt idx="3">
                  <c:v>906241299</c:v>
                </c:pt>
                <c:pt idx="4">
                  <c:v>901656279</c:v>
                </c:pt>
                <c:pt idx="5">
                  <c:v>835391845</c:v>
                </c:pt>
                <c:pt idx="6">
                  <c:v>761955873</c:v>
                </c:pt>
                <c:pt idx="7">
                  <c:v>330179075</c:v>
                </c:pt>
                <c:pt idx="8">
                  <c:v>328675597</c:v>
                </c:pt>
                <c:pt idx="9">
                  <c:v>310826046</c:v>
                </c:pt>
                <c:pt idx="10">
                  <c:v>222129888</c:v>
                </c:pt>
                <c:pt idx="11">
                  <c:v>143937708</c:v>
                </c:pt>
                <c:pt idx="12">
                  <c:v>946567800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42027183435864"/>
          <c:y val="0.0670755934513711"/>
          <c:w val="0.243804561934693"/>
          <c:h val="0.852847261495628"/>
        </c:manualLayout>
      </c:layout>
      <c:overlay val="0"/>
      <c:txPr>
        <a:bodyPr rot="0" spcFirstLastPara="0" vertOverflow="ellipsis" vert="horz" wrap="square" anchor="ctr" anchorCtr="1"/>
        <a:lstStyle/>
        <a:p>
          <a:pPr>
            <a:defRPr lang="zh-CN" sz="1000" b="1" i="0" u="none" strike="noStrike" kern="1200" baseline="0">
              <a:solidFill>
                <a:schemeClr val="tx1"/>
              </a:solidFill>
              <a:latin typeface="+mn-lt"/>
              <a:ea typeface="+mn-ea"/>
              <a:cs typeface="+mn-cs"/>
            </a:defRPr>
          </a:pPr>
        </a:p>
      </c:txPr>
    </c:legend>
    <c:plotVisOnly val="1"/>
    <c:dispBlanksAs val="zero"/>
    <c:showDLblsOverMax val="0"/>
  </c:chart>
  <c:txPr>
    <a:bodyPr/>
    <a:lstStyle/>
    <a:p>
      <a:pPr>
        <a:defRPr lang="zh-CN" b="1"/>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invertIfNegative val="0"/>
          <c:dLbls>
            <c:delete val="1"/>
          </c:dLbls>
          <c:cat>
            <c:strRef>
              <c:f>Sheet5!$A$1:$A$12</c:f>
              <c:strCache>
                <c:ptCount val="12"/>
                <c:pt idx="0">
                  <c:v>2018-1-</c:v>
                </c:pt>
                <c:pt idx="1">
                  <c:v>2018-2-</c:v>
                </c:pt>
                <c:pt idx="2">
                  <c:v>2018-3-</c:v>
                </c:pt>
                <c:pt idx="3">
                  <c:v>2018-4-</c:v>
                </c:pt>
                <c:pt idx="4">
                  <c:v>2018-5-</c:v>
                </c:pt>
                <c:pt idx="5">
                  <c:v>2018-6-</c:v>
                </c:pt>
                <c:pt idx="6">
                  <c:v>2018-7-</c:v>
                </c:pt>
                <c:pt idx="7">
                  <c:v>2018-8-</c:v>
                </c:pt>
                <c:pt idx="8">
                  <c:v>2018-9-</c:v>
                </c:pt>
                <c:pt idx="9">
                  <c:v>2018-10-</c:v>
                </c:pt>
                <c:pt idx="10">
                  <c:v>2018-11-</c:v>
                </c:pt>
                <c:pt idx="11">
                  <c:v>2018-12-</c:v>
                </c:pt>
              </c:strCache>
            </c:strRef>
          </c:cat>
          <c:val>
            <c:numRef>
              <c:f>Sheet5!$C$1:$C$12</c:f>
              <c:numCache>
                <c:formatCode>0.00_ </c:formatCode>
                <c:ptCount val="12"/>
                <c:pt idx="0">
                  <c:v>75.918082</c:v>
                </c:pt>
                <c:pt idx="1">
                  <c:v>48.345921</c:v>
                </c:pt>
                <c:pt idx="2">
                  <c:v>46.108787</c:v>
                </c:pt>
                <c:pt idx="3">
                  <c:v>71.451556</c:v>
                </c:pt>
                <c:pt idx="4">
                  <c:v>77.977867</c:v>
                </c:pt>
                <c:pt idx="5">
                  <c:v>78.016092</c:v>
                </c:pt>
                <c:pt idx="6">
                  <c:v>83.200192</c:v>
                </c:pt>
                <c:pt idx="7">
                  <c:v>87.614411</c:v>
                </c:pt>
                <c:pt idx="8">
                  <c:v>68.030302</c:v>
                </c:pt>
                <c:pt idx="9">
                  <c:v>63.545758</c:v>
                </c:pt>
                <c:pt idx="10">
                  <c:v>67.034445</c:v>
                </c:pt>
                <c:pt idx="11">
                  <c:v>72.3063</c:v>
                </c:pt>
              </c:numCache>
            </c:numRef>
          </c:val>
        </c:ser>
        <c:dLbls>
          <c:showLegendKey val="0"/>
          <c:showVal val="0"/>
          <c:showCatName val="0"/>
          <c:showSerName val="0"/>
          <c:showPercent val="0"/>
          <c:showBubbleSize val="0"/>
        </c:dLbls>
        <c:gapWidth val="150"/>
        <c:axId val="65857024"/>
        <c:axId val="65858560"/>
      </c:barChart>
      <c:catAx>
        <c:axId val="65857024"/>
        <c:scaling>
          <c:orientation val="minMax"/>
        </c:scaling>
        <c:delete val="0"/>
        <c:axPos val="b"/>
        <c:numFmt formatCode="General" sourceLinked="0"/>
        <c:majorTickMark val="none"/>
        <c:minorTickMark val="none"/>
        <c:tickLblPos val="nextTo"/>
        <c:txPr>
          <a:bodyPr rot="-60000000" spcFirstLastPara="0" vertOverflow="ellipsis" vert="horz" wrap="square" anchor="ctr" anchorCtr="1"/>
          <a:lstStyle/>
          <a:p>
            <a:pPr>
              <a:defRPr lang="zh-CN" sz="1200" b="0" i="0" u="none" strike="noStrike" kern="1200" baseline="0">
                <a:solidFill>
                  <a:schemeClr val="tx1"/>
                </a:solidFill>
                <a:latin typeface="+mn-lt"/>
                <a:ea typeface="+mn-ea"/>
                <a:cs typeface="+mn-cs"/>
              </a:defRPr>
            </a:pPr>
          </a:p>
        </c:txPr>
        <c:crossAx val="65858560"/>
        <c:crosses val="autoZero"/>
        <c:auto val="1"/>
        <c:lblAlgn val="ctr"/>
        <c:lblOffset val="100"/>
        <c:noMultiLvlLbl val="0"/>
      </c:catAx>
      <c:valAx>
        <c:axId val="65858560"/>
        <c:scaling>
          <c:orientation val="minMax"/>
        </c:scaling>
        <c:delete val="0"/>
        <c:axPos val="l"/>
        <c:majorGridlines/>
        <c:numFmt formatCode="0.00_ " sourceLinked="1"/>
        <c:majorTickMark val="none"/>
        <c:minorTickMark val="none"/>
        <c:tickLblPos val="nextTo"/>
        <c:txPr>
          <a:bodyPr rot="-60000000" spcFirstLastPara="0" vertOverflow="ellipsis" vert="horz" wrap="square" anchor="ctr" anchorCtr="1"/>
          <a:lstStyle/>
          <a:p>
            <a:pPr>
              <a:defRPr lang="zh-CN" sz="1100" b="0" i="0" u="none" strike="noStrike" kern="1200" baseline="0">
                <a:solidFill>
                  <a:schemeClr val="tx1"/>
                </a:solidFill>
                <a:latin typeface="+mn-lt"/>
                <a:ea typeface="+mn-ea"/>
                <a:cs typeface="+mn-cs"/>
              </a:defRPr>
            </a:pPr>
          </a:p>
        </c:txPr>
        <c:crossAx val="65857024"/>
        <c:crosses val="autoZero"/>
        <c:crossBetween val="between"/>
      </c:valAx>
      <c:spPr>
        <a:solidFill>
          <a:schemeClr val="bg1"/>
        </a:solidFill>
        <a:ln>
          <a:noFill/>
        </a:ln>
        <a:effectLst/>
      </c:spPr>
    </c:plotArea>
    <c:plotVisOnly val="1"/>
    <c:dispBlanksAs val="gap"/>
    <c:showDLblsOverMax val="0"/>
  </c:chart>
  <c:txPr>
    <a:bodyPr/>
    <a:lstStyle/>
    <a:p>
      <a:pPr>
        <a:defRPr lang="zh-CN"/>
      </a:pP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0"/>
          <c:dPt>
            <c:idx val="0"/>
            <c:bubble3D val="0"/>
          </c:dPt>
          <c:dPt>
            <c:idx val="1"/>
            <c:bubble3D val="0"/>
          </c:dPt>
          <c:dPt>
            <c:idx val="2"/>
            <c:bubble3D val="0"/>
          </c:dPt>
          <c:dPt>
            <c:idx val="3"/>
            <c:bubble3D val="0"/>
          </c:dPt>
          <c:dPt>
            <c:idx val="4"/>
            <c:bubble3D val="0"/>
          </c:dPt>
          <c:dPt>
            <c:idx val="5"/>
            <c:bubble3D val="0"/>
          </c:dPt>
          <c:dPt>
            <c:idx val="6"/>
            <c:bubble3D val="0"/>
          </c:dPt>
          <c:dLbls>
            <c:dLbl>
              <c:idx val="4"/>
              <c:layout>
                <c:manualLayout>
                  <c:x val="-0.103838546165873"/>
                  <c:y val="0.0159717123720765"/>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0.0239526898379777"/>
                  <c:y val="0.00498760311066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6"/>
              <c:layout>
                <c:manualLayout>
                  <c:x val="0.0946448893371384"/>
                  <c:y val="0.0086485154560812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0%" sourceLinked="0"/>
            <c:spPr>
              <a:noFill/>
              <a:ln>
                <a:noFill/>
              </a:ln>
              <a:effectLst/>
            </c:spPr>
            <c:txPr>
              <a:bodyPr rot="0" spcFirstLastPara="0" vertOverflow="ellipsis" vert="horz" wrap="square" lIns="38100" tIns="19050" rIns="38100" bIns="19050" anchor="ctr" anchorCtr="1"/>
              <a:lstStyle/>
              <a:p>
                <a:pPr>
                  <a:defRPr lang="zh-CN" sz="1000" b="1" i="0" u="none" strike="noStrike" kern="1200" baseline="0">
                    <a:solidFill>
                      <a:schemeClr val="tx1"/>
                    </a:solidFill>
                    <a:latin typeface="+mn-lt"/>
                    <a:ea typeface="+mn-ea"/>
                    <a:cs typeface="+mn-cs"/>
                  </a:defRPr>
                </a:pPr>
              </a:p>
            </c:txPr>
            <c:dLblPos val="bestFit"/>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ext>
            </c:extLst>
          </c:dLbls>
          <c:cat>
            <c:strRef>
              <c:f>Sheet5!$A$18:$A$24</c:f>
              <c:strCache>
                <c:ptCount val="7"/>
                <c:pt idx="0">
                  <c:v>欧盟</c:v>
                </c:pt>
                <c:pt idx="1">
                  <c:v>其他</c:v>
                </c:pt>
                <c:pt idx="2">
                  <c:v>金砖</c:v>
                </c:pt>
                <c:pt idx="3">
                  <c:v>美国</c:v>
                </c:pt>
                <c:pt idx="4">
                  <c:v>中东</c:v>
                </c:pt>
                <c:pt idx="5">
                  <c:v>东南亚</c:v>
                </c:pt>
                <c:pt idx="6">
                  <c:v>日本</c:v>
                </c:pt>
              </c:strCache>
            </c:strRef>
          </c:cat>
          <c:val>
            <c:numRef>
              <c:f>Sheet5!$B$18:$B$24</c:f>
              <c:numCache>
                <c:formatCode>General</c:formatCode>
                <c:ptCount val="7"/>
                <c:pt idx="0">
                  <c:v>329899994</c:v>
                </c:pt>
                <c:pt idx="1">
                  <c:v>239326603</c:v>
                </c:pt>
                <c:pt idx="2">
                  <c:v>98432017</c:v>
                </c:pt>
                <c:pt idx="3">
                  <c:v>98049515</c:v>
                </c:pt>
                <c:pt idx="4">
                  <c:v>48366162</c:v>
                </c:pt>
                <c:pt idx="5">
                  <c:v>16466390</c:v>
                </c:pt>
                <c:pt idx="6">
                  <c:v>9009032</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755123391513356"/>
          <c:y val="0.161249237262385"/>
          <c:w val="0.244876608486644"/>
          <c:h val="0.659158260131423"/>
        </c:manualLayout>
      </c:layout>
      <c:overlay val="0"/>
      <c:txPr>
        <a:bodyPr rot="0" spcFirstLastPara="0" vertOverflow="ellipsis" vert="horz" wrap="square" anchor="ctr" anchorCtr="1"/>
        <a:lstStyle/>
        <a:p>
          <a:pPr>
            <a:defRPr lang="zh-CN" sz="1000" b="1" i="0" u="none" strike="noStrike" kern="1200" baseline="0">
              <a:solidFill>
                <a:schemeClr val="tx1"/>
              </a:solidFill>
              <a:latin typeface="+mn-lt"/>
              <a:ea typeface="+mn-ea"/>
              <a:cs typeface="+mn-cs"/>
            </a:defRPr>
          </a:pPr>
        </a:p>
      </c:txPr>
    </c:legend>
    <c:plotVisOnly val="1"/>
    <c:dispBlanksAs val="zero"/>
    <c:showDLblsOverMax val="0"/>
  </c:chart>
  <c:txPr>
    <a:bodyPr/>
    <a:lstStyle/>
    <a:p>
      <a:pPr>
        <a:defRPr lang="zh-CN" b="1"/>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2">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alpha val="54000"/>
          </a:schemeClr>
        </a:solidFill>
        <a:round/>
      </a:ln>
    </cs:spPr>
  </cs:gridlineMajor>
  <cs:gridlineMinor>
    <cs:lnRef idx="0"/>
    <cs:fillRef idx="0"/>
    <cs:effectRef idx="0"/>
    <cs:fontRef idx="minor">
      <a:schemeClr val="dk1"/>
    </cs:fontRef>
    <cs:spPr>
      <a:ln w="9525" cap="flat" cmpd="sng" algn="ctr">
        <a:solidFill>
          <a:schemeClr val="dk1">
            <a:lumMod val="15000"/>
            <a:lumOff val="85000"/>
            <a:alpha val="51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rawings/drawing1.xml><?xml version="1.0" encoding="utf-8"?>
<c:userShapes xmlns:c="http://schemas.openxmlformats.org/drawingml/2006/chart">
  <cdr:relSizeAnchor xmlns:cdr="http://schemas.openxmlformats.org/drawingml/2006/chartDrawing">
    <cdr:from>
      <cdr:x>0.00655</cdr:x>
      <cdr:y>0.88596</cdr:y>
    </cdr:from>
    <cdr:to>
      <cdr:x>0.0447</cdr:x>
      <cdr:y>1</cdr:y>
    </cdr:to>
    <cdr:sp>
      <cdr:nvSpPr>
        <cdr:cNvPr id="2" name="矩形 1"/>
        <cdr:cNvSpPr/>
      </cdr:nvSpPr>
      <cdr:spPr xmlns:a="http://schemas.openxmlformats.org/drawingml/2006/main">
        <a:xfrm xmlns:a="http://schemas.openxmlformats.org/drawingml/2006/main">
          <a:off x="53975" y="2886075"/>
          <a:ext cx="314325" cy="371475"/>
        </a:xfrm>
        <a:prstGeom xmlns:a="http://schemas.openxmlformats.org/drawingml/2006/main" prst="rect">
          <a:avLst/>
        </a:prstGeom>
      </cdr:spPr>
      <cdr:txBody xmlns:a="http://schemas.openxmlformats.org/drawingml/2006/main">
        <a:bodyPr vertOverflow="clip" vert="horz" wrap="square" lIns="45720" tIns="45720" rIns="45720" bIns="45720" rtlCol="0" anchor="t" anchorCtr="0">
          <a:normAutofit/>
        </a:bodyPr>
        <a:lstStyle/>
        <a:p>
          <a:endParaRPr lang="zh-CN" altLang="en-US" sz="1100">
            <a:solidFill>
              <a:schemeClr val="tx1"/>
            </a:solidFill>
          </a:endParaRPr>
        </a:p>
      </cdr:txBody>
    </cdr:sp>
  </cdr:relSizeAnchor>
  <cdr:relSizeAnchor xmlns:cdr="http://schemas.openxmlformats.org/drawingml/2006/chartDrawing">
    <cdr:from>
      <cdr:x>0.00586</cdr:x>
      <cdr:y>0.00292</cdr:y>
    </cdr:from>
    <cdr:to>
      <cdr:x>0.03793</cdr:x>
      <cdr:y>0.18659</cdr:y>
    </cdr:to>
    <cdr:sp>
      <cdr:nvSpPr>
        <cdr:cNvPr id="3" name="矩形 2"/>
        <cdr:cNvSpPr/>
      </cdr:nvSpPr>
      <cdr:spPr xmlns:a="http://schemas.openxmlformats.org/drawingml/2006/main">
        <a:xfrm xmlns:a="http://schemas.openxmlformats.org/drawingml/2006/main" rot="16200000">
          <a:off x="30889" y="9525"/>
          <a:ext cx="169141" cy="600074"/>
        </a:xfrm>
        <a:prstGeom xmlns:a="http://schemas.openxmlformats.org/drawingml/2006/main" prst="rect">
          <a:avLst/>
        </a:prstGeom>
        <a:noFill/>
        <a:l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zh-CN" altLang="en-US" b="1" dirty="0">
              <a:solidFill>
                <a:schemeClr val="tx1"/>
              </a:solidFill>
            </a:rPr>
            <a:t>亿元</a:t>
          </a:r>
          <a:endParaRPr lang="zh-CN" b="1" dirty="0">
            <a:solidFill>
              <a:schemeClr val="tx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0.0088</cdr:x>
      <cdr:y>2.8922e-7</cdr:y>
    </cdr:from>
    <cdr:to>
      <cdr:x>0.14956</cdr:x>
      <cdr:y>0.30028</cdr:y>
    </cdr:to>
    <cdr:sp>
      <cdr:nvSpPr>
        <cdr:cNvPr id="2" name="矩形 1"/>
        <cdr:cNvSpPr/>
      </cdr:nvSpPr>
      <cdr:spPr xmlns:a="http://schemas.openxmlformats.org/drawingml/2006/main">
        <a:xfrm xmlns:a="http://schemas.openxmlformats.org/drawingml/2006/main">
          <a:off x="57150" y="1"/>
          <a:ext cx="914400" cy="1038225"/>
        </a:xfrm>
        <a:prstGeom xmlns:a="http://schemas.openxmlformats.org/drawingml/2006/main" prst="rect">
          <a:avLst/>
        </a:prstGeom>
      </cdr:spPr>
      <cdr:txBody xmlns:a="http://schemas.openxmlformats.org/drawingml/2006/main">
        <a:bodyPr vertOverflow="clip" vert="horz" wrap="none" lIns="45720" tIns="45720" rIns="45720" bIns="45720" rtlCol="0" anchor="t" anchorCtr="0">
          <a:normAutofit/>
        </a:bodyPr>
        <a:lstStyle/>
        <a:p>
          <a:endParaRPr lang="zh-CN" alt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434801" cy="356426"/>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nvPr>
        </p:nvSpPr>
        <p:spPr>
          <a:xfrm>
            <a:off x="5796987" y="0"/>
            <a:ext cx="4434801" cy="356426"/>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6747418"/>
            <a:ext cx="4434801" cy="356425"/>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nvPr>
        </p:nvSpPr>
        <p:spPr>
          <a:xfrm>
            <a:off x="5796987" y="6747418"/>
            <a:ext cx="4434801" cy="356425"/>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434618" cy="355920"/>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defRPr>
            </a:lvl1pPr>
          </a:lstStyle>
          <a:p>
            <a:endParaRPr lang="zh-CN" altLang="en-US"/>
          </a:p>
        </p:txBody>
      </p:sp>
      <p:sp>
        <p:nvSpPr>
          <p:cNvPr id="3" name="日期占位符 2"/>
          <p:cNvSpPr>
            <a:spLocks noGrp="1"/>
          </p:cNvSpPr>
          <p:nvPr>
            <p:ph type="dt" idx="1"/>
          </p:nvPr>
        </p:nvSpPr>
        <p:spPr>
          <a:xfrm>
            <a:off x="5797708" y="0"/>
            <a:ext cx="4434617" cy="355920"/>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defRPr>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986088" y="887413"/>
            <a:ext cx="4264025" cy="239871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024605" y="3419251"/>
            <a:ext cx="8187690" cy="2796667"/>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1" y="6748143"/>
            <a:ext cx="4434618" cy="355920"/>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defRPr>
            </a:lvl1pPr>
          </a:lstStyle>
          <a:p>
            <a:endParaRPr lang="zh-CN" altLang="en-US"/>
          </a:p>
        </p:txBody>
      </p:sp>
      <p:sp>
        <p:nvSpPr>
          <p:cNvPr id="7" name="灯片编号占位符 6"/>
          <p:cNvSpPr>
            <a:spLocks noGrp="1"/>
          </p:cNvSpPr>
          <p:nvPr>
            <p:ph type="sldNum" sz="quarter" idx="5"/>
          </p:nvPr>
        </p:nvSpPr>
        <p:spPr>
          <a:xfrm>
            <a:off x="5797708" y="6748143"/>
            <a:ext cx="4434617" cy="355920"/>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defRPr>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F837B1-3942-4B36-A9A2-6AF914CEB0A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605165E5-D33F-44EC-9F4A-526B722C805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2"/>
            <a:ext cx="9144000" cy="2187001"/>
          </a:xfrm>
        </p:spPr>
        <p:txBody>
          <a:bodyPr anchor="b">
            <a:normAutofit/>
          </a:bodyPr>
          <a:lstStyle>
            <a:lvl1pPr algn="ctr">
              <a:defRPr sz="60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01EE5D-26FB-46D5-A381-ECFB35BF1D34}" type="slidenum">
              <a:rPr lang="zh-CN" altLang="en-US" smtClean="0"/>
            </a:fld>
            <a:endParaRPr lang="zh-CN" altLang="en-US"/>
          </a:p>
        </p:txBody>
      </p:sp>
      <p:sp>
        <p:nvSpPr>
          <p:cNvPr id="7" name="矩形 6"/>
          <p:cNvSpPr/>
          <p:nvPr userDrawn="1"/>
        </p:nvSpPr>
        <p:spPr>
          <a:xfrm>
            <a:off x="7893550" y="5887008"/>
            <a:ext cx="734944" cy="245110"/>
          </a:xfrm>
          <a:prstGeom prst="rect">
            <a:avLst/>
          </a:prstGeom>
        </p:spPr>
        <p:txBody>
          <a:bodyPr wrap="square">
            <a:spAutoFit/>
          </a:bodyPr>
          <a:lstStyle/>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素材下载：</a:t>
            </a:r>
            <a:r>
              <a:rPr lang="en-US" altLang="zh-CN" sz="100" dirty="0">
                <a:solidFill>
                  <a:prstClr val="white"/>
                </a:solidFill>
                <a:latin typeface="Calibri" panose="020F0502020204030204"/>
                <a:ea typeface="宋体" panose="02010600030101010101" pitchFamily="2" charset="-122"/>
              </a:rPr>
              <a:t>www.1ppt.com/sucai/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图表下载：</a:t>
            </a:r>
            <a:r>
              <a:rPr lang="en-US" altLang="zh-CN" sz="100" dirty="0">
                <a:solidFill>
                  <a:prstClr val="white"/>
                </a:solidFill>
                <a:latin typeface="Calibri" panose="020F0502020204030204"/>
                <a:ea typeface="宋体" panose="02010600030101010101" pitchFamily="2" charset="-122"/>
              </a:rPr>
              <a:t>www.1ppt.com/tubiao/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优秀</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Word</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www.1ppt.com/word/              Excel</a:t>
            </a:r>
            <a:r>
              <a:rPr lang="zh-CN" altLang="en-US" sz="100" dirty="0">
                <a:solidFill>
                  <a:prstClr val="white"/>
                </a:solidFill>
                <a:latin typeface="Calibri" panose="020F0502020204030204"/>
                <a:ea typeface="宋体" panose="02010600030101010101" pitchFamily="2" charset="-122"/>
              </a:rPr>
              <a:t>教程：</a:t>
            </a:r>
            <a:r>
              <a:rPr lang="en-US" altLang="zh-CN" sz="100" dirty="0">
                <a:solidFill>
                  <a:prstClr val="white"/>
                </a:solidFill>
                <a:latin typeface="Calibri" panose="020F0502020204030204"/>
                <a:ea typeface="宋体" panose="02010600030101010101" pitchFamily="2" charset="-122"/>
              </a:rPr>
              <a:t>www.1ppt.com/excel/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资料下载：</a:t>
            </a:r>
            <a:r>
              <a:rPr lang="en-US" altLang="zh-CN" sz="100" dirty="0">
                <a:solidFill>
                  <a:prstClr val="white"/>
                </a:solidFill>
                <a:latin typeface="Calibri" panose="020F0502020204030204"/>
                <a:ea typeface="宋体" panose="02010600030101010101" pitchFamily="2" charset="-122"/>
              </a:rPr>
              <a:t>www.1ppt.com/ziliao/                PPT</a:t>
            </a:r>
            <a:r>
              <a:rPr lang="zh-CN" altLang="en-US" sz="100" dirty="0">
                <a:solidFill>
                  <a:prstClr val="white"/>
                </a:solidFill>
                <a:latin typeface="Calibri" panose="020F0502020204030204"/>
                <a:ea typeface="宋体" panose="02010600030101010101" pitchFamily="2" charset="-122"/>
              </a:rPr>
              <a:t>课件下载：</a:t>
            </a:r>
            <a:r>
              <a:rPr lang="en-US" altLang="zh-CN" sz="100" dirty="0">
                <a:solidFill>
                  <a:prstClr val="white"/>
                </a:solidFill>
                <a:latin typeface="Calibri" panose="020F0502020204030204"/>
                <a:ea typeface="宋体" panose="02010600030101010101" pitchFamily="2" charset="-122"/>
              </a:rPr>
              <a:t>www.1ppt.com/kejian/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范文下载：</a:t>
            </a:r>
            <a:r>
              <a:rPr lang="en-US" altLang="zh-CN" sz="100" dirty="0">
                <a:solidFill>
                  <a:prstClr val="white"/>
                </a:solidFill>
                <a:latin typeface="Calibri" panose="020F0502020204030204"/>
                <a:ea typeface="宋体" panose="02010600030101010101" pitchFamily="2" charset="-122"/>
              </a:rPr>
              <a:t>www.1ppt.com/fanwen/             </a:t>
            </a:r>
            <a:r>
              <a:rPr lang="zh-CN" altLang="en-US" sz="100" dirty="0">
                <a:solidFill>
                  <a:prstClr val="white"/>
                </a:solidFill>
                <a:latin typeface="Calibri" panose="020F0502020204030204"/>
                <a:ea typeface="宋体" panose="02010600030101010101" pitchFamily="2" charset="-122"/>
              </a:rPr>
              <a:t>试卷下载：</a:t>
            </a:r>
            <a:r>
              <a:rPr lang="en-US" altLang="zh-CN" sz="100" dirty="0">
                <a:solidFill>
                  <a:prstClr val="white"/>
                </a:solidFill>
                <a:latin typeface="Calibri" panose="020F0502020204030204"/>
                <a:ea typeface="宋体" panose="02010600030101010101" pitchFamily="2" charset="-122"/>
              </a:rPr>
              <a:t>www.1ppt.com/shiti/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教案下载：</a:t>
            </a:r>
            <a:r>
              <a:rPr lang="en-US" altLang="zh-CN" sz="100" dirty="0">
                <a:solidFill>
                  <a:prstClr val="white"/>
                </a:solidFill>
                <a:latin typeface="Calibri" panose="020F0502020204030204"/>
                <a:ea typeface="宋体" panose="02010600030101010101" pitchFamily="2" charset="-122"/>
              </a:rPr>
              <a:t>www.1ppt.com/jiaoan/        </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endParaRPr lang="en-US" altLang="zh-CN" sz="100" dirty="0">
              <a:solidFill>
                <a:prstClr val="white"/>
              </a:solidFill>
              <a:latin typeface="Calibri" panose="020F0502020204030204"/>
              <a:ea typeface="宋体" panose="02010600030101010101" pitchFamily="2" charset="-122"/>
            </a:endParaRPr>
          </a:p>
          <a:p>
            <a:pPr fontAlgn="auto">
              <a:spcBef>
                <a:spcPts val="0"/>
              </a:spcBef>
              <a:spcAft>
                <a:spcPts val="0"/>
              </a:spcAft>
            </a:pPr>
            <a:r>
              <a:rPr lang="en-US" altLang="zh-CN" sz="100" dirty="0">
                <a:solidFill>
                  <a:prstClr val="white"/>
                </a:solidFill>
                <a:latin typeface="Calibri" panose="020F0502020204030204"/>
                <a:ea typeface="宋体" panose="02010600030101010101" pitchFamily="2" charset="-122"/>
              </a:rPr>
              <a:t> </a:t>
            </a:r>
            <a:endParaRPr lang="zh-CN" altLang="en-US" sz="100" dirty="0">
              <a:solidFill>
                <a:prstClr val="white"/>
              </a:solidFill>
              <a:latin typeface="Calibri" panose="020F0502020204030204"/>
              <a:ea typeface="宋体" panose="02010600030101010101" pitchFamily="2"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952C373-83E8-404D-A870-0C99071BEB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FFD15-FD4A-41A0-98B0-8A0E50279E3E}"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952C373-83E8-404D-A870-0C99071BEB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FFD15-FD4A-41A0-98B0-8A0E50279E3E}"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0965"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B952C373-83E8-404D-A870-0C99071BEB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FFD15-FD4A-41A0-98B0-8A0E50279E3E}"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952C373-83E8-404D-A870-0C99071BEB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3FFD15-FD4A-41A0-98B0-8A0E50279E3E}"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7"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7"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952C373-83E8-404D-A870-0C99071BEBA1}"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93FFD15-FD4A-41A0-98B0-8A0E50279E3E}"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idx="1"/>
          </p:nvPr>
        </p:nvSpPr>
        <p:spPr>
          <a:xfrm>
            <a:off x="647700" y="1825625"/>
            <a:ext cx="10515600" cy="4351338"/>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952C373-83E8-404D-A870-0C99071BEBA1}"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93FFD15-FD4A-41A0-98B0-8A0E50279E3E}"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952C373-83E8-404D-A870-0C99071BEBA1}"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93FFD15-FD4A-41A0-98B0-8A0E50279E3E}"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0" y="1435101"/>
            <a:ext cx="4011084" cy="4691063"/>
          </a:xfrm>
        </p:spPr>
        <p:txBody>
          <a:bodyPr/>
          <a:lstStyle>
            <a:lvl1pPr marL="0" indent="0">
              <a:buNone/>
              <a:defRPr sz="14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952C373-83E8-404D-A870-0C99071BEB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3FFD15-FD4A-41A0-98B0-8A0E50279E3E}"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8"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0965"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0965"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952C373-83E8-404D-A870-0C99071BEBA1}"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93FFD15-FD4A-41A0-98B0-8A0E50279E3E}"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952C373-83E8-404D-A870-0C99071BEB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FFD15-FD4A-41A0-98B0-8A0E50279E3E}" type="slidenum">
              <a:rPr lang="zh-CN" altLang="en-US" smtClean="0"/>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952C373-83E8-404D-A870-0C99071BEBA1}"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3FFD15-FD4A-41A0-98B0-8A0E50279E3E}" type="slidenum">
              <a:rPr lang="zh-CN" altLang="en-US" smtClean="0"/>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3751117"/>
            <a:ext cx="7321550"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1850" y="4610028"/>
            <a:ext cx="7321550" cy="647555"/>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内容占位符 2"/>
          <p:cNvSpPr>
            <a:spLocks noGrp="1"/>
          </p:cNvSpPr>
          <p:nvPr>
            <p:ph sz="half" idx="1"/>
          </p:nvPr>
        </p:nvSpPr>
        <p:spPr>
          <a:xfrm>
            <a:off x="647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5981700" y="1825625"/>
            <a:ext cx="5181600" cy="4351338"/>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19"/>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endParaRPr lang="zh-CN" altLang="en-US" dirty="0"/>
          </a:p>
        </p:txBody>
      </p:sp>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651827" y="2057400"/>
            <a:ext cx="4165200" cy="3811588"/>
          </a:xfrm>
        </p:spPr>
        <p:txBody>
          <a:bodyPr>
            <a:normAutofit/>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cxnSp>
        <p:nvCxnSpPr>
          <p:cNvPr id="8" name="直接连接符 7" hidden="1"/>
          <p:cNvCxnSpPr/>
          <p:nvPr userDrawn="1"/>
        </p:nvCxnSpPr>
        <p:spPr>
          <a:xfrm>
            <a:off x="742950" y="434340"/>
            <a:ext cx="0" cy="1391285"/>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4" y="365125"/>
            <a:ext cx="1529316" cy="5811838"/>
          </a:xfrm>
        </p:spPr>
        <p:txBody>
          <a:bodyPr vert="eaVert">
            <a:normAutofit/>
          </a:bodyPr>
          <a:lstStyle>
            <a:lvl1pPr>
              <a:defRPr sz="3600"/>
            </a:lvl1p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8879958"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5" Type="http://schemas.openxmlformats.org/officeDocument/2006/relationships/theme" Target="../theme/theme3.xml"/><Relationship Id="rId14" Type="http://schemas.microsoft.com/office/2007/relationships/hdphoto" Target="../media/image2.wdp"/><Relationship Id="rId13" Type="http://schemas.openxmlformats.org/officeDocument/2006/relationships/image" Target="../media/image1.jpeg"/><Relationship Id="rId12" Type="http://schemas.openxmlformats.org/officeDocument/2006/relationships/slideLayout" Target="../slideLayouts/slideLayout26.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1">
                <a:lumMod val="95000"/>
              </a:schemeClr>
            </a:gs>
            <a:gs pos="100000">
              <a:schemeClr val="tx2"/>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sp>
        <p:nvSpPr>
          <p:cNvPr id="7"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Lst>
  <p:txStyles>
    <p:titleStyle>
      <a:lvl1pPr algn="l" defTabSz="91376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376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3765" rtl="0" eaLnBrk="1" latinLnBrk="0" hangingPunct="1">
        <a:lnSpc>
          <a:spcPct val="90000"/>
        </a:lnSpc>
        <a:spcBef>
          <a:spcPct val="10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3765" rtl="0" eaLnBrk="1" latinLnBrk="0" hangingPunct="1">
        <a:lnSpc>
          <a:spcPct val="90000"/>
        </a:lnSpc>
        <a:spcBef>
          <a:spcPct val="10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3765"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3765"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5pPr>
      <a:lvl6pPr marL="2513965" indent="-228600" algn="l" defTabSz="913765"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3765"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3765"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3765" rtl="0" eaLnBrk="1" latinLnBrk="0" hangingPunct="1">
        <a:lnSpc>
          <a:spcPct val="90000"/>
        </a:lnSpc>
        <a:spcBef>
          <a:spcPct val="10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extLst>
              <a:ext uri="{BEBA8EAE-BF5A-486C-A8C5-ECC9F3942E4B}">
                <a14:imgProps xmlns:a14="http://schemas.microsoft.com/office/drawing/2010/main">
                  <a14:imgLayer r:embed="rId14">
                    <a14:imgEffect>
                      <a14:brightnessContrast bright="1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52C373-83E8-404D-A870-0C99071BEBA1}"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3FFD15-FD4A-41A0-98B0-8A0E50279E3E}"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1.xml"/><Relationship Id="rId2" Type="http://schemas.openxmlformats.org/officeDocument/2006/relationships/tags" Target="../tags/tag4.xml"/><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chart" Target="../charts/char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21.xml"/><Relationship Id="rId4" Type="http://schemas.openxmlformats.org/officeDocument/2006/relationships/image" Target="../media/image14.pn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1.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26.xml"/><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6.xml"/><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jpeg"/><Relationship Id="rId1" Type="http://schemas.openxmlformats.org/officeDocument/2006/relationships/chart" Target="../charts/char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jpeg"/><Relationship Id="rId1" Type="http://schemas.openxmlformats.org/officeDocument/2006/relationships/chart" Target="../charts/chart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jpeg"/><Relationship Id="rId1" Type="http://schemas.openxmlformats.org/officeDocument/2006/relationships/chart" Target="../charts/chart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jpeg"/><Relationship Id="rId1" Type="http://schemas.openxmlformats.org/officeDocument/2006/relationships/chart" Target="../charts/chart7.xml"/></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tags" Target="../tags/tag5.xml"/><Relationship Id="rId2" Type="http://schemas.openxmlformats.org/officeDocument/2006/relationships/image" Target="../media/image22.png"/><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openxmlformats.org/officeDocument/2006/relationships/tags" Target="../tags/tag6.xml"/><Relationship Id="rId3" Type="http://schemas.openxmlformats.org/officeDocument/2006/relationships/image" Target="../media/image1.jpeg"/><Relationship Id="rId2" Type="http://schemas.openxmlformats.org/officeDocument/2006/relationships/chart" Target="../charts/chart9.xml"/><Relationship Id="rId1" Type="http://schemas.openxmlformats.org/officeDocument/2006/relationships/chart" Target="../charts/chart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jpeg"/><Relationship Id="rId1" Type="http://schemas.openxmlformats.org/officeDocument/2006/relationships/chart" Target="../charts/char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2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4.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image" Target="../media/image6.emf"/><Relationship Id="rId1"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chart" Target="../charts/chart2.xml"/><Relationship Id="rId1"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893"/>
            <a:ext cx="12192000" cy="2776597"/>
          </a:xfrm>
          <a:custGeom>
            <a:avLst/>
            <a:gdLst>
              <a:gd name="connsiteX0" fmla="*/ 0 w 12195175"/>
              <a:gd name="connsiteY0" fmla="*/ 0 h 2060848"/>
              <a:gd name="connsiteX1" fmla="*/ 12195175 w 12195175"/>
              <a:gd name="connsiteY1" fmla="*/ 0 h 2060848"/>
              <a:gd name="connsiteX2" fmla="*/ 12195175 w 12195175"/>
              <a:gd name="connsiteY2" fmla="*/ 2060848 h 2060848"/>
              <a:gd name="connsiteX3" fmla="*/ 0 w 12195175"/>
              <a:gd name="connsiteY3" fmla="*/ 2060848 h 2060848"/>
              <a:gd name="connsiteX4" fmla="*/ 0 w 12195175"/>
              <a:gd name="connsiteY4" fmla="*/ 0 h 2060848"/>
              <a:gd name="connsiteX0-1" fmla="*/ 0 w 12195175"/>
              <a:gd name="connsiteY0-2" fmla="*/ 0 h 2060848"/>
              <a:gd name="connsiteX1-3" fmla="*/ 12195175 w 12195175"/>
              <a:gd name="connsiteY1-4" fmla="*/ 0 h 2060848"/>
              <a:gd name="connsiteX2-5" fmla="*/ 12195175 w 12195175"/>
              <a:gd name="connsiteY2-6" fmla="*/ 2060848 h 2060848"/>
              <a:gd name="connsiteX3-7" fmla="*/ 6096000 w 12195175"/>
              <a:gd name="connsiteY3-8" fmla="*/ 2046514 h 2060848"/>
              <a:gd name="connsiteX4-9" fmla="*/ 0 w 12195175"/>
              <a:gd name="connsiteY4-10" fmla="*/ 2060848 h 2060848"/>
              <a:gd name="connsiteX5" fmla="*/ 0 w 12195175"/>
              <a:gd name="connsiteY5" fmla="*/ 0 h 2060848"/>
              <a:gd name="connsiteX0-11" fmla="*/ 0 w 12195175"/>
              <a:gd name="connsiteY0-12" fmla="*/ 0 h 3686628"/>
              <a:gd name="connsiteX1-13" fmla="*/ 12195175 w 12195175"/>
              <a:gd name="connsiteY1-14" fmla="*/ 0 h 3686628"/>
              <a:gd name="connsiteX2-15" fmla="*/ 12195175 w 12195175"/>
              <a:gd name="connsiteY2-16" fmla="*/ 2060848 h 3686628"/>
              <a:gd name="connsiteX3-17" fmla="*/ 6081486 w 12195175"/>
              <a:gd name="connsiteY3-18" fmla="*/ 3686628 h 3686628"/>
              <a:gd name="connsiteX4-19" fmla="*/ 0 w 12195175"/>
              <a:gd name="connsiteY4-20" fmla="*/ 2060848 h 3686628"/>
              <a:gd name="connsiteX5-21" fmla="*/ 0 w 12195175"/>
              <a:gd name="connsiteY5-22" fmla="*/ 0 h 368662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3686628">
                <a:moveTo>
                  <a:pt x="0" y="0"/>
                </a:moveTo>
                <a:lnTo>
                  <a:pt x="12195175" y="0"/>
                </a:lnTo>
                <a:lnTo>
                  <a:pt x="12195175" y="2060848"/>
                </a:lnTo>
                <a:lnTo>
                  <a:pt x="6081486" y="3686628"/>
                </a:lnTo>
                <a:lnTo>
                  <a:pt x="0" y="2060848"/>
                </a:lnTo>
                <a:lnTo>
                  <a:pt x="0" y="0"/>
                </a:lnTo>
                <a:close/>
              </a:path>
            </a:pathLst>
          </a:custGeom>
          <a:blipFill>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 y="225483"/>
            <a:ext cx="12192000" cy="1820487"/>
          </a:xfrm>
          <a:custGeom>
            <a:avLst/>
            <a:gdLst>
              <a:gd name="connsiteX0" fmla="*/ 0 w 12195175"/>
              <a:gd name="connsiteY0" fmla="*/ 0 h 908720"/>
              <a:gd name="connsiteX1" fmla="*/ 12195175 w 12195175"/>
              <a:gd name="connsiteY1" fmla="*/ 0 h 908720"/>
              <a:gd name="connsiteX2" fmla="*/ 12195175 w 12195175"/>
              <a:gd name="connsiteY2" fmla="*/ 908720 h 908720"/>
              <a:gd name="connsiteX3" fmla="*/ 0 w 12195175"/>
              <a:gd name="connsiteY3" fmla="*/ 908720 h 908720"/>
              <a:gd name="connsiteX4" fmla="*/ 0 w 12195175"/>
              <a:gd name="connsiteY4" fmla="*/ 0 h 908720"/>
              <a:gd name="connsiteX0-1" fmla="*/ 0 w 12195175"/>
              <a:gd name="connsiteY0-2" fmla="*/ 0 h 908720"/>
              <a:gd name="connsiteX1-3" fmla="*/ 12195175 w 12195175"/>
              <a:gd name="connsiteY1-4" fmla="*/ 0 h 908720"/>
              <a:gd name="connsiteX2-5" fmla="*/ 12195175 w 12195175"/>
              <a:gd name="connsiteY2-6" fmla="*/ 908720 h 908720"/>
              <a:gd name="connsiteX3-7" fmla="*/ 6096000 w 12195175"/>
              <a:gd name="connsiteY3-8" fmla="*/ 899886 h 908720"/>
              <a:gd name="connsiteX4-9" fmla="*/ 0 w 12195175"/>
              <a:gd name="connsiteY4-10" fmla="*/ 908720 h 908720"/>
              <a:gd name="connsiteX5" fmla="*/ 0 w 12195175"/>
              <a:gd name="connsiteY5" fmla="*/ 0 h 908720"/>
              <a:gd name="connsiteX0-11" fmla="*/ 0 w 12195175"/>
              <a:gd name="connsiteY0-12" fmla="*/ 0 h 2510972"/>
              <a:gd name="connsiteX1-13" fmla="*/ 12195175 w 12195175"/>
              <a:gd name="connsiteY1-14" fmla="*/ 0 h 2510972"/>
              <a:gd name="connsiteX2-15" fmla="*/ 12195175 w 12195175"/>
              <a:gd name="connsiteY2-16" fmla="*/ 908720 h 2510972"/>
              <a:gd name="connsiteX3-17" fmla="*/ 6052458 w 12195175"/>
              <a:gd name="connsiteY3-18" fmla="*/ 2510972 h 2510972"/>
              <a:gd name="connsiteX4-19" fmla="*/ 0 w 12195175"/>
              <a:gd name="connsiteY4-20" fmla="*/ 908720 h 2510972"/>
              <a:gd name="connsiteX5-21" fmla="*/ 0 w 12195175"/>
              <a:gd name="connsiteY5-22" fmla="*/ 0 h 251097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2510972">
                <a:moveTo>
                  <a:pt x="0" y="0"/>
                </a:moveTo>
                <a:lnTo>
                  <a:pt x="12195175" y="0"/>
                </a:lnTo>
                <a:lnTo>
                  <a:pt x="12195175" y="908720"/>
                </a:lnTo>
                <a:lnTo>
                  <a:pt x="6052458" y="2510972"/>
                </a:lnTo>
                <a:lnTo>
                  <a:pt x="0" y="908720"/>
                </a:lnTo>
                <a:lnTo>
                  <a:pt x="0" y="0"/>
                </a:lnTo>
                <a:close/>
              </a:path>
            </a:pathLst>
          </a:custGeom>
          <a:solidFill>
            <a:srgbClr val="0070C0">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5303520"/>
            <a:ext cx="12192000" cy="1580964"/>
          </a:xfrm>
          <a:custGeom>
            <a:avLst/>
            <a:gdLst>
              <a:gd name="connsiteX0" fmla="*/ 0 w 12195175"/>
              <a:gd name="connsiteY0" fmla="*/ 0 h 404664"/>
              <a:gd name="connsiteX1" fmla="*/ 12195175 w 12195175"/>
              <a:gd name="connsiteY1" fmla="*/ 0 h 404664"/>
              <a:gd name="connsiteX2" fmla="*/ 12195175 w 12195175"/>
              <a:gd name="connsiteY2" fmla="*/ 404664 h 404664"/>
              <a:gd name="connsiteX3" fmla="*/ 0 w 12195175"/>
              <a:gd name="connsiteY3" fmla="*/ 404664 h 404664"/>
              <a:gd name="connsiteX4" fmla="*/ 0 w 12195175"/>
              <a:gd name="connsiteY4" fmla="*/ 0 h 404664"/>
              <a:gd name="connsiteX0-1" fmla="*/ 0 w 12195175"/>
              <a:gd name="connsiteY0-2" fmla="*/ 8993 h 413657"/>
              <a:gd name="connsiteX1-3" fmla="*/ 6096000 w 12195175"/>
              <a:gd name="connsiteY1-4" fmla="*/ 0 h 413657"/>
              <a:gd name="connsiteX2-5" fmla="*/ 12195175 w 12195175"/>
              <a:gd name="connsiteY2-6" fmla="*/ 8993 h 413657"/>
              <a:gd name="connsiteX3-7" fmla="*/ 12195175 w 12195175"/>
              <a:gd name="connsiteY3-8" fmla="*/ 413657 h 413657"/>
              <a:gd name="connsiteX4-9" fmla="*/ 0 w 12195175"/>
              <a:gd name="connsiteY4-10" fmla="*/ 413657 h 413657"/>
              <a:gd name="connsiteX5" fmla="*/ 0 w 12195175"/>
              <a:gd name="connsiteY5" fmla="*/ 8993 h 413657"/>
              <a:gd name="connsiteX0-11" fmla="*/ 0 w 12195175"/>
              <a:gd name="connsiteY0-12" fmla="*/ 458935 h 863599"/>
              <a:gd name="connsiteX1-13" fmla="*/ 6052457 w 12195175"/>
              <a:gd name="connsiteY1-14" fmla="*/ 0 h 863599"/>
              <a:gd name="connsiteX2-15" fmla="*/ 12195175 w 12195175"/>
              <a:gd name="connsiteY2-16" fmla="*/ 458935 h 863599"/>
              <a:gd name="connsiteX3-17" fmla="*/ 12195175 w 12195175"/>
              <a:gd name="connsiteY3-18" fmla="*/ 863599 h 863599"/>
              <a:gd name="connsiteX4-19" fmla="*/ 0 w 12195175"/>
              <a:gd name="connsiteY4-20" fmla="*/ 863599 h 863599"/>
              <a:gd name="connsiteX5-21" fmla="*/ 0 w 12195175"/>
              <a:gd name="connsiteY5-22" fmla="*/ 458935 h 86359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2195175" h="863599">
                <a:moveTo>
                  <a:pt x="0" y="458935"/>
                </a:moveTo>
                <a:lnTo>
                  <a:pt x="6052457" y="0"/>
                </a:lnTo>
                <a:lnTo>
                  <a:pt x="12195175" y="458935"/>
                </a:lnTo>
                <a:lnTo>
                  <a:pt x="12195175" y="863599"/>
                </a:lnTo>
                <a:lnTo>
                  <a:pt x="0" y="863599"/>
                </a:lnTo>
                <a:lnTo>
                  <a:pt x="0" y="458935"/>
                </a:lnTo>
                <a:close/>
              </a:path>
            </a:pathLst>
          </a:cu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TextBox 8"/>
          <p:cNvSpPr txBox="1"/>
          <p:nvPr/>
        </p:nvSpPr>
        <p:spPr>
          <a:xfrm>
            <a:off x="373379" y="3161670"/>
            <a:ext cx="11445240" cy="830997"/>
          </a:xfrm>
          <a:prstGeom prst="rect">
            <a:avLst/>
          </a:prstGeom>
          <a:noFill/>
          <a:effectLst/>
        </p:spPr>
        <p:txBody>
          <a:bodyPr wrap="square" rtlCol="0">
            <a:spAutoFit/>
          </a:bodyPr>
          <a:lstStyle/>
          <a:p>
            <a:pPr algn="ctr" fontAlgn="auto">
              <a:spcBef>
                <a:spcPts val="0"/>
              </a:spcBef>
              <a:spcAft>
                <a:spcPts val="0"/>
              </a:spcAft>
              <a:defRPr/>
            </a:pPr>
            <a:r>
              <a:rPr lang="en-US" altLang="zh-CN" sz="4800" b="1" dirty="0">
                <a:solidFill>
                  <a:srgbClr val="0D4777"/>
                </a:solidFill>
                <a:latin typeface="微软雅黑" panose="020B0503020204020204" charset="-122"/>
                <a:ea typeface="微软雅黑" panose="020B0503020204020204" charset="-122"/>
                <a:sym typeface="微软雅黑" panose="020B0503020204020204" charset="-122"/>
              </a:rPr>
              <a:t>2018</a:t>
            </a:r>
            <a:r>
              <a:rPr lang="zh-CN" altLang="en-US" sz="4800" b="1" dirty="0">
                <a:solidFill>
                  <a:srgbClr val="0D4777"/>
                </a:solidFill>
                <a:latin typeface="微软雅黑" panose="020B0503020204020204" charset="-122"/>
                <a:ea typeface="微软雅黑" panose="020B0503020204020204" charset="-122"/>
                <a:sym typeface="微软雅黑" panose="020B0503020204020204" charset="-122"/>
              </a:rPr>
              <a:t>年我国半导体照明产业与出口状况</a:t>
            </a:r>
            <a:endParaRPr lang="zh-CN" altLang="en-US" sz="4800" b="1" dirty="0">
              <a:solidFill>
                <a:srgbClr val="0D4777"/>
              </a:solidFill>
              <a:latin typeface="微软雅黑" panose="020B0503020204020204" charset="-122"/>
              <a:ea typeface="微软雅黑" panose="020B0503020204020204" charset="-122"/>
              <a:sym typeface="微软雅黑" panose="020B0503020204020204" charset="-122"/>
            </a:endParaRPr>
          </a:p>
        </p:txBody>
      </p:sp>
      <p:sp>
        <p:nvSpPr>
          <p:cNvPr id="17" name="TextBox 16"/>
          <p:cNvSpPr txBox="1"/>
          <p:nvPr/>
        </p:nvSpPr>
        <p:spPr>
          <a:xfrm>
            <a:off x="13510893" y="7028463"/>
            <a:ext cx="868680" cy="368300"/>
          </a:xfrm>
          <a:prstGeom prst="rect">
            <a:avLst/>
          </a:prstGeom>
          <a:noFill/>
        </p:spPr>
        <p:txBody>
          <a:bodyPr wrap="none" rtlCol="0">
            <a:spAutoFit/>
          </a:bodyPr>
          <a:lstStyle/>
          <a:p>
            <a:r>
              <a:rPr lang="zh-CN" altLang="en-US" dirty="0"/>
              <a:t>延时符</a:t>
            </a:r>
            <a:endParaRPr lang="zh-CN" altLang="en-US" dirty="0"/>
          </a:p>
        </p:txBody>
      </p:sp>
      <p:sp>
        <p:nvSpPr>
          <p:cNvPr id="21" name="文本框 20"/>
          <p:cNvSpPr txBox="1"/>
          <p:nvPr/>
        </p:nvSpPr>
        <p:spPr>
          <a:xfrm>
            <a:off x="4296335" y="5863169"/>
            <a:ext cx="3367405" cy="461665"/>
          </a:xfrm>
          <a:prstGeom prst="rect">
            <a:avLst/>
          </a:prstGeom>
          <a:noFill/>
        </p:spPr>
        <p:txBody>
          <a:bodyPr wrap="square" rtlCol="0">
            <a:spAutoFit/>
          </a:bodyPr>
          <a:lstStyle/>
          <a:p>
            <a:pPr algn="ct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2019</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年</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5</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月</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9</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日</a:t>
            </a:r>
            <a:r>
              <a:rPr lang="en-US" altLang="zh-CN" sz="2400" b="1" dirty="0">
                <a:solidFill>
                  <a:schemeClr val="bg1"/>
                </a:solidFill>
                <a:latin typeface="微软雅黑" panose="020B0503020204020204" charset="-122"/>
                <a:ea typeface="微软雅黑" panose="020B0503020204020204" charset="-122"/>
                <a:cs typeface="微软雅黑" panose="020B0503020204020204" charset="-122"/>
              </a:rPr>
              <a:t>•</a:t>
            </a:r>
            <a:r>
              <a:rPr lang="zh-CN" altLang="en-US" sz="2400" b="1" dirty="0">
                <a:solidFill>
                  <a:schemeClr val="bg1"/>
                </a:solidFill>
                <a:latin typeface="微软雅黑" panose="020B0503020204020204" charset="-122"/>
                <a:ea typeface="微软雅黑" panose="020B0503020204020204" charset="-122"/>
                <a:cs typeface="微软雅黑" panose="020B0503020204020204" charset="-122"/>
              </a:rPr>
              <a:t>宁波</a:t>
            </a:r>
            <a:endParaRPr lang="zh-CN" altLang="en-US" sz="24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2" name="文本框 21"/>
          <p:cNvSpPr txBox="1"/>
          <p:nvPr/>
        </p:nvSpPr>
        <p:spPr>
          <a:xfrm>
            <a:off x="278129" y="356350"/>
            <a:ext cx="11635741" cy="830997"/>
          </a:xfrm>
          <a:prstGeom prst="rect">
            <a:avLst/>
          </a:prstGeom>
          <a:noFill/>
        </p:spPr>
        <p:txBody>
          <a:bodyPr wrap="square" rtlCol="0">
            <a:spAutoFit/>
          </a:bodyPr>
          <a:lstStyle/>
          <a:p>
            <a:pPr algn="ctr"/>
            <a:r>
              <a:rPr lang="zh-CN" altLang="zh-CN" sz="4800" b="1" dirty="0">
                <a:solidFill>
                  <a:schemeClr val="bg1"/>
                </a:solidFill>
                <a:latin typeface="微软雅黑" panose="020B0503020204020204" charset="-122"/>
                <a:ea typeface="微软雅黑" panose="020B0503020204020204" charset="-122"/>
              </a:rPr>
              <a:t>新形势、</a:t>
            </a:r>
            <a:r>
              <a:rPr lang="zh-CN" altLang="en-US" sz="4800" b="1" dirty="0">
                <a:solidFill>
                  <a:schemeClr val="bg1"/>
                </a:solidFill>
                <a:latin typeface="微软雅黑" panose="020B0503020204020204" charset="-122"/>
                <a:ea typeface="微软雅黑" panose="020B0503020204020204" charset="-122"/>
              </a:rPr>
              <a:t>新挑战、</a:t>
            </a:r>
            <a:r>
              <a:rPr lang="zh-CN" altLang="zh-CN" sz="4800" b="1" dirty="0">
                <a:solidFill>
                  <a:schemeClr val="bg1"/>
                </a:solidFill>
                <a:latin typeface="微软雅黑" panose="020B0503020204020204" charset="-122"/>
                <a:ea typeface="微软雅黑" panose="020B0503020204020204" charset="-122"/>
              </a:rPr>
              <a:t>新机遇、新发展</a:t>
            </a:r>
            <a:endParaRPr lang="zh-CN" altLang="zh-CN" sz="4800" b="1" dirty="0">
              <a:solidFill>
                <a:schemeClr val="bg1"/>
              </a:solidFill>
              <a:latin typeface="微软雅黑" panose="020B0503020204020204" charset="-122"/>
              <a:ea typeface="微软雅黑" panose="020B0503020204020204" charset="-122"/>
            </a:endParaRPr>
          </a:p>
        </p:txBody>
      </p:sp>
      <p:sp>
        <p:nvSpPr>
          <p:cNvPr id="2" name="文本框 1"/>
          <p:cNvSpPr txBox="1"/>
          <p:nvPr/>
        </p:nvSpPr>
        <p:spPr>
          <a:xfrm>
            <a:off x="5337810" y="4337685"/>
            <a:ext cx="4658995" cy="583565"/>
          </a:xfrm>
          <a:prstGeom prst="rect">
            <a:avLst/>
          </a:prstGeom>
          <a:noFill/>
        </p:spPr>
        <p:txBody>
          <a:bodyPr wrap="square" rtlCol="0">
            <a:spAutoFit/>
          </a:bodyPr>
          <a:p>
            <a:r>
              <a:rPr lang="zh-CN" altLang="en-US" sz="3200" b="1">
                <a:ln/>
                <a:solidFill>
                  <a:schemeClr val="tx2"/>
                </a:solidFill>
                <a:effectLst>
                  <a:outerShdw blurRad="38100" dist="25400" dir="5400000" algn="ctr" rotWithShape="0">
                    <a:srgbClr val="6E747A">
                      <a:alpha val="43000"/>
                    </a:srgbClr>
                  </a:outerShdw>
                </a:effectLst>
              </a:rPr>
              <a:t>冯亚东</a:t>
            </a:r>
            <a:endParaRPr lang="zh-CN" altLang="en-US" sz="3200" b="1">
              <a:ln/>
              <a:solidFill>
                <a:schemeClr val="tx2"/>
              </a:solidFill>
              <a:effectLst>
                <a:outerShdw blurRad="38100" dist="25400" dir="5400000" algn="ctr" rotWithShape="0">
                  <a:srgbClr val="6E747A">
                    <a:alpha val="43000"/>
                  </a:srgbClr>
                </a:outerShdw>
              </a:effectLst>
            </a:endParaRPr>
          </a:p>
        </p:txBody>
      </p:sp>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2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1042188" y="120524"/>
            <a:ext cx="6219825" cy="523220"/>
          </a:xfrm>
          <a:prstGeom prst="rect">
            <a:avLst/>
          </a:prstGeom>
          <a:noFill/>
        </p:spPr>
        <p:txBody>
          <a:bodyPr wrap="square" rtlCol="0">
            <a:spAutoFit/>
          </a:bodyPr>
          <a:lstStyle/>
          <a:p>
            <a:pPr algn="ctr"/>
            <a:r>
              <a:rPr lang="zh-CN" altLang="en-US" sz="2800" b="1" dirty="0">
                <a:latin typeface="微软雅黑" panose="020B0503020204020204" charset="-122"/>
                <a:ea typeface="微软雅黑" panose="020B0503020204020204" charset="-122"/>
              </a:rPr>
              <a:t>市场：照明渗透近50%，步入成熟期</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78509" y="1270000"/>
            <a:ext cx="6034885" cy="3785652"/>
          </a:xfrm>
          <a:prstGeom prst="rect">
            <a:avLst/>
          </a:prstGeom>
          <a:noFill/>
        </p:spPr>
        <p:txBody>
          <a:bodyPr wrap="square" rtlCol="0">
            <a:spAutoFit/>
          </a:bodyPr>
          <a:lstStyle/>
          <a:p>
            <a:pPr marL="342900" indent="-342900" fontAlgn="auto">
              <a:lnSpc>
                <a:spcPct val="150000"/>
              </a:lnSpc>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2018年，LED已成为主流照明光源，替代性光源渗透率已近50%，LED通用照明已经进入成熟期，增长空间开始逐步见顶。</a:t>
            </a:r>
            <a:endParaRPr lang="zh-CN" altLang="en-US" sz="2000" b="1" dirty="0">
              <a:latin typeface="微软雅黑" panose="020B0503020204020204" charset="-122"/>
              <a:ea typeface="微软雅黑" panose="020B0503020204020204" charset="-122"/>
              <a:cs typeface="微软雅黑" panose="020B0503020204020204" charset="-122"/>
            </a:endParaRPr>
          </a:p>
          <a:p>
            <a:pPr marL="342900" indent="-342900" fontAlgn="auto">
              <a:lnSpc>
                <a:spcPct val="150000"/>
              </a:lnSpc>
              <a:spcBef>
                <a:spcPts val="600"/>
              </a:spcBef>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我国LED照明产品产量约135亿只（套），</a:t>
            </a:r>
            <a:r>
              <a:rPr lang="zh-CN" altLang="en-US" b="1" dirty="0">
                <a:latin typeface="微软雅黑" panose="020B0503020204020204" charset="-122"/>
                <a:ea typeface="微软雅黑" panose="020B0503020204020204" charset="-122"/>
                <a:cs typeface="微软雅黑" panose="020B0503020204020204" charset="-122"/>
              </a:rPr>
              <a:t>国内销量约64亿只（套），</a:t>
            </a:r>
            <a:r>
              <a:rPr lang="zh-CN" altLang="en-US" dirty="0">
                <a:latin typeface="微软雅黑" panose="020B0503020204020204" charset="-122"/>
                <a:ea typeface="微软雅黑" panose="020B0503020204020204" charset="-122"/>
                <a:cs typeface="微软雅黑" panose="020B0503020204020204" charset="-122"/>
              </a:rPr>
              <a:t>LED照明产品国内市场份额70%；</a:t>
            </a:r>
            <a:endParaRPr lang="zh-CN" altLang="en-US" dirty="0">
              <a:latin typeface="微软雅黑" panose="020B0503020204020204" charset="-122"/>
              <a:ea typeface="微软雅黑" panose="020B0503020204020204" charset="-122"/>
              <a:cs typeface="微软雅黑" panose="020B0503020204020204" charset="-122"/>
            </a:endParaRPr>
          </a:p>
          <a:p>
            <a:pPr marL="342900" indent="-342900" fontAlgn="auto">
              <a:lnSpc>
                <a:spcPct val="150000"/>
              </a:lnSpc>
              <a:spcBef>
                <a:spcPts val="600"/>
              </a:spcBef>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LED照明产品的</a:t>
            </a:r>
            <a:r>
              <a:rPr lang="zh-CN" altLang="en-US" b="1" dirty="0">
                <a:latin typeface="微软雅黑" panose="020B0503020204020204" charset="-122"/>
                <a:ea typeface="微软雅黑" panose="020B0503020204020204" charset="-122"/>
                <a:cs typeface="微软雅黑" panose="020B0503020204020204" charset="-122"/>
              </a:rPr>
              <a:t>在用量达到60亿只（套），</a:t>
            </a:r>
            <a:r>
              <a:rPr lang="zh-CN" altLang="en-US" dirty="0">
                <a:latin typeface="微软雅黑" panose="020B0503020204020204" charset="-122"/>
                <a:ea typeface="微软雅黑" panose="020B0503020204020204" charset="-122"/>
                <a:cs typeface="微软雅黑" panose="020B0503020204020204" charset="-122"/>
              </a:rPr>
              <a:t>国内LED产品在用量渗透率49%；</a:t>
            </a:r>
            <a:endParaRPr lang="zh-CN" altLang="en-US" dirty="0">
              <a:latin typeface="微软雅黑" panose="020B0503020204020204" charset="-122"/>
              <a:ea typeface="微软雅黑" panose="020B0503020204020204" charset="-122"/>
              <a:cs typeface="微软雅黑" panose="020B0503020204020204" charset="-122"/>
            </a:endParaRPr>
          </a:p>
          <a:p>
            <a:pPr marL="342900" indent="-342900" fontAlgn="auto">
              <a:lnSpc>
                <a:spcPct val="150000"/>
              </a:lnSpc>
              <a:spcBef>
                <a:spcPts val="600"/>
              </a:spcBef>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实现年节电2790亿度，减少碳排放2.2亿吨。</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7348220" y="4973320"/>
            <a:ext cx="4164965" cy="306705"/>
          </a:xfrm>
          <a:prstGeom prst="rect">
            <a:avLst/>
          </a:prstGeom>
          <a:noFill/>
        </p:spPr>
        <p:txBody>
          <a:bodyPr wrap="square" rtlCol="0">
            <a:spAutoFit/>
          </a:bodyPr>
          <a:lstStyle/>
          <a:p>
            <a:pPr algn="ctr"/>
            <a:r>
              <a:rPr lang="zh-CN" altLang="en-US" sz="1400" b="1">
                <a:latin typeface="微软雅黑" panose="020B0503020204020204" charset="-122"/>
                <a:ea typeface="微软雅黑" panose="020B0503020204020204" charset="-122"/>
                <a:cs typeface="微软雅黑" panose="020B0503020204020204" charset="-122"/>
              </a:rPr>
              <a:t>我国LED照明产品产量增长情况</a:t>
            </a:r>
            <a:endParaRPr lang="zh-CN" altLang="en-US" sz="14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0187940" y="5379085"/>
            <a:ext cx="1829435" cy="275590"/>
          </a:xfrm>
          <a:prstGeom prst="rect">
            <a:avLst/>
          </a:prstGeom>
          <a:noFill/>
        </p:spPr>
        <p:txBody>
          <a:bodyPr wrap="square" rtlCol="0">
            <a:spAutoFit/>
          </a:bodyPr>
          <a:lstStyle/>
          <a:p>
            <a:r>
              <a:rPr lang="zh-CN" altLang="en-US" sz="1200" b="1" dirty="0"/>
              <a:t>数据来源：CSA Research</a:t>
            </a:r>
            <a:endParaRPr lang="zh-CN" altLang="en-US" sz="1200" b="1" dirty="0"/>
          </a:p>
        </p:txBody>
      </p:sp>
      <p:graphicFrame>
        <p:nvGraphicFramePr>
          <p:cNvPr id="7" name="图表 6"/>
          <p:cNvGraphicFramePr/>
          <p:nvPr/>
        </p:nvGraphicFramePr>
        <p:xfrm>
          <a:off x="7181215" y="1666875"/>
          <a:ext cx="4498340" cy="310324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flipH="1">
            <a:off x="2818836" y="1805732"/>
            <a:ext cx="9384254" cy="3246536"/>
          </a:xfrm>
          <a:prstGeom prst="homePlate">
            <a:avLst/>
          </a:prstGeom>
          <a:solidFill>
            <a:srgbClr val="0170C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4075572" y="3014623"/>
            <a:ext cx="1349662" cy="829945"/>
          </a:xfrm>
          <a:prstGeom prst="rect">
            <a:avLst/>
          </a:prstGeom>
          <a:noFill/>
        </p:spPr>
        <p:txBody>
          <a:bodyPr wrap="square" rtlCol="0">
            <a:spAutoFit/>
          </a:bodyPr>
          <a:lstStyle/>
          <a:p>
            <a:pPr algn="ctr"/>
            <a:r>
              <a:rPr lang="en-US" altLang="zh-CN" sz="4800" b="1" dirty="0">
                <a:solidFill>
                  <a:schemeClr val="bg1"/>
                </a:solidFill>
                <a:latin typeface="微软雅黑" panose="020B0503020204020204" charset="-122"/>
                <a:ea typeface="微软雅黑" panose="020B0503020204020204" charset="-122"/>
                <a:cs typeface="+mn-ea"/>
                <a:sym typeface="Arial" panose="020B0604020202020204" pitchFamily="34" charset="0"/>
              </a:rPr>
              <a:t>02</a:t>
            </a:r>
            <a:endParaRPr lang="en-US" altLang="zh-CN" sz="4800" b="1" dirty="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sp>
        <p:nvSpPr>
          <p:cNvPr id="21" name="矩形 20"/>
          <p:cNvSpPr/>
          <p:nvPr/>
        </p:nvSpPr>
        <p:spPr>
          <a:xfrm>
            <a:off x="5351780" y="2396450"/>
            <a:ext cx="6576060" cy="430530"/>
          </a:xfrm>
          <a:prstGeom prst="rect">
            <a:avLst/>
          </a:prstGeom>
        </p:spPr>
        <p:txBody>
          <a:bodyPr wrap="square" lIns="0" tIns="0" rIns="0" bIns="0">
            <a:spAutoFit/>
          </a:bodyPr>
          <a:lstStyle/>
          <a:p>
            <a:pPr algn="ctr"/>
            <a:r>
              <a:rPr lang="zh-CN" altLang="en-US" sz="28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技术：稳步提升发展，新应用承厚望</a:t>
            </a:r>
            <a:endParaRPr lang="zh-CN" altLang="en-US" sz="2800" b="1"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任意多边形 16"/>
          <p:cNvSpPr/>
          <p:nvPr/>
        </p:nvSpPr>
        <p:spPr>
          <a:xfrm>
            <a:off x="1" y="610166"/>
            <a:ext cx="2818836" cy="5637673"/>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rgbClr val="00B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
        <p:nvSpPr>
          <p:cNvPr id="2" name="文本框 1"/>
          <p:cNvSpPr txBox="1"/>
          <p:nvPr/>
        </p:nvSpPr>
        <p:spPr>
          <a:xfrm>
            <a:off x="5986780" y="3017480"/>
            <a:ext cx="2653030"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b="1">
                <a:solidFill>
                  <a:schemeClr val="bg1"/>
                </a:solidFill>
                <a:latin typeface="微软雅黑" panose="020B0503020204020204" charset="-122"/>
                <a:ea typeface="微软雅黑" panose="020B0503020204020204" charset="-122"/>
              </a:rPr>
              <a:t>核心技术稳步提升</a:t>
            </a:r>
            <a:endParaRPr lang="zh-CN" altLang="en-US"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5986780" y="3467695"/>
            <a:ext cx="2653030"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b="1">
                <a:solidFill>
                  <a:schemeClr val="bg1"/>
                </a:solidFill>
                <a:latin typeface="微软雅黑" panose="020B0503020204020204" charset="-122"/>
                <a:ea typeface="微软雅黑" panose="020B0503020204020204" charset="-122"/>
              </a:rPr>
              <a:t>前沿技术有所突破</a:t>
            </a:r>
            <a:endParaRPr lang="zh-CN" altLang="en-US"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5986780" y="3916640"/>
            <a:ext cx="2653030"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b="1">
                <a:solidFill>
                  <a:schemeClr val="bg1"/>
                </a:solidFill>
                <a:latin typeface="微软雅黑" panose="020B0503020204020204" charset="-122"/>
                <a:ea typeface="微软雅黑" panose="020B0503020204020204" charset="-122"/>
              </a:rPr>
              <a:t>显示技术竞争激烈</a:t>
            </a:r>
            <a:endParaRPr lang="zh-CN" altLang="en-US"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8726170" y="3017480"/>
            <a:ext cx="2653030"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b="1">
                <a:solidFill>
                  <a:schemeClr val="bg1"/>
                </a:solidFill>
                <a:latin typeface="微软雅黑" panose="020B0503020204020204" charset="-122"/>
                <a:ea typeface="微软雅黑" panose="020B0503020204020204" charset="-122"/>
              </a:rPr>
              <a:t>创新应用初具规模</a:t>
            </a:r>
            <a:endParaRPr lang="zh-CN" altLang="en-US"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8726170" y="3467695"/>
            <a:ext cx="2653030"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b="1">
                <a:solidFill>
                  <a:schemeClr val="bg1"/>
                </a:solidFill>
                <a:latin typeface="微软雅黑" panose="020B0503020204020204" charset="-122"/>
                <a:ea typeface="微软雅黑" panose="020B0503020204020204" charset="-122"/>
              </a:rPr>
              <a:t>标准支撑应用发展</a:t>
            </a:r>
            <a:endParaRPr lang="zh-CN" altLang="en-US" b="1">
              <a:solidFill>
                <a:schemeClr val="bg1"/>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961390" y="173355"/>
            <a:ext cx="4874966" cy="523220"/>
          </a:xfrm>
          <a:prstGeom prst="rect">
            <a:avLst/>
          </a:prstGeom>
          <a:noFill/>
        </p:spPr>
        <p:txBody>
          <a:bodyPr wrap="square" rtlCol="0">
            <a:spAutoFit/>
          </a:bodyPr>
          <a:lstStyle/>
          <a:p>
            <a:pPr algn="ctr"/>
            <a:r>
              <a:rPr lang="zh-CN" altLang="en-US" sz="2800" b="1" dirty="0">
                <a:latin typeface="微软雅黑" panose="020B0503020204020204" charset="-122"/>
                <a:ea typeface="微软雅黑" panose="020B0503020204020204" charset="-122"/>
              </a:rPr>
              <a:t>技术：核心技术稳步提升</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5" name="组合 25"/>
          <p:cNvGrpSpPr/>
          <p:nvPr/>
        </p:nvGrpSpPr>
        <p:grpSpPr>
          <a:xfrm>
            <a:off x="4656455" y="2141220"/>
            <a:ext cx="2879090" cy="2879090"/>
            <a:chOff x="7333" y="3132"/>
            <a:chExt cx="4534" cy="4534"/>
          </a:xfrm>
        </p:grpSpPr>
        <p:grpSp>
          <p:nvGrpSpPr>
            <p:cNvPr id="16" name="组合 6"/>
            <p:cNvGrpSpPr/>
            <p:nvPr/>
          </p:nvGrpSpPr>
          <p:grpSpPr>
            <a:xfrm>
              <a:off x="7333" y="3132"/>
              <a:ext cx="4535" cy="4535"/>
              <a:chOff x="6507" y="2902"/>
              <a:chExt cx="6186" cy="6180"/>
            </a:xfrm>
          </p:grpSpPr>
          <p:sp>
            <p:nvSpPr>
              <p:cNvPr id="8" name="Freeform 6"/>
              <p:cNvSpPr>
                <a:spLocks noEditPoints="1"/>
              </p:cNvSpPr>
              <p:nvPr/>
            </p:nvSpPr>
            <p:spPr bwMode="auto">
              <a:xfrm>
                <a:off x="6507" y="2902"/>
                <a:ext cx="6186" cy="6180"/>
              </a:xfrm>
              <a:custGeom>
                <a:avLst/>
                <a:gdLst>
                  <a:gd name="T0" fmla="*/ 2147483647 w 935"/>
                  <a:gd name="T1" fmla="*/ 2147483647 h 935"/>
                  <a:gd name="T2" fmla="*/ 2147483647 w 935"/>
                  <a:gd name="T3" fmla="*/ 2147483647 h 935"/>
                  <a:gd name="T4" fmla="*/ 2147483647 w 935"/>
                  <a:gd name="T5" fmla="*/ 2147483647 h 935"/>
                  <a:gd name="T6" fmla="*/ 2147483647 w 935"/>
                  <a:gd name="T7" fmla="*/ 2147483647 h 935"/>
                  <a:gd name="T8" fmla="*/ 2147483647 w 935"/>
                  <a:gd name="T9" fmla="*/ 2147483647 h 935"/>
                  <a:gd name="T10" fmla="*/ 2147483647 w 935"/>
                  <a:gd name="T11" fmla="*/ 2147483647 h 935"/>
                  <a:gd name="T12" fmla="*/ 2147483647 w 935"/>
                  <a:gd name="T13" fmla="*/ 0 h 935"/>
                  <a:gd name="T14" fmla="*/ 2147483647 w 935"/>
                  <a:gd name="T15" fmla="*/ 2147483647 h 935"/>
                  <a:gd name="T16" fmla="*/ 2147483647 w 935"/>
                  <a:gd name="T17" fmla="*/ 2147483647 h 935"/>
                  <a:gd name="T18" fmla="*/ 2147483647 w 935"/>
                  <a:gd name="T19" fmla="*/ 2147483647 h 935"/>
                  <a:gd name="T20" fmla="*/ 2147483647 w 935"/>
                  <a:gd name="T21" fmla="*/ 2147483647 h 935"/>
                  <a:gd name="T22" fmla="*/ 2147483647 w 935"/>
                  <a:gd name="T23" fmla="*/ 2147483647 h 935"/>
                  <a:gd name="T24" fmla="*/ 2147483647 w 935"/>
                  <a:gd name="T25" fmla="*/ 0 h 935"/>
                  <a:gd name="T26" fmla="*/ 0 w 935"/>
                  <a:gd name="T27" fmla="*/ 2147483647 h 935"/>
                  <a:gd name="T28" fmla="*/ 2147483647 w 935"/>
                  <a:gd name="T29" fmla="*/ 2147483647 h 935"/>
                  <a:gd name="T30" fmla="*/ 2147483647 w 935"/>
                  <a:gd name="T31" fmla="*/ 2147483647 h 935"/>
                  <a:gd name="T32" fmla="*/ 2147483647 w 935"/>
                  <a:gd name="T33" fmla="*/ 2147483647 h 935"/>
                  <a:gd name="T34" fmla="*/ 2147483647 w 935"/>
                  <a:gd name="T35" fmla="*/ 2147483647 h 935"/>
                  <a:gd name="T36" fmla="*/ 2147483647 w 935"/>
                  <a:gd name="T37" fmla="*/ 2147483647 h 935"/>
                  <a:gd name="T38" fmla="*/ 0 w 935"/>
                  <a:gd name="T39" fmla="*/ 2147483647 h 935"/>
                  <a:gd name="T40" fmla="*/ 2147483647 w 935"/>
                  <a:gd name="T41" fmla="*/ 2147483647 h 935"/>
                  <a:gd name="T42" fmla="*/ 2147483647 w 935"/>
                  <a:gd name="T43" fmla="*/ 2147483647 h 935"/>
                  <a:gd name="T44" fmla="*/ 2147483647 w 935"/>
                  <a:gd name="T45" fmla="*/ 2147483647 h 935"/>
                  <a:gd name="T46" fmla="*/ 2147483647 w 935"/>
                  <a:gd name="T47" fmla="*/ 2147483647 h 935"/>
                  <a:gd name="T48" fmla="*/ 2147483647 w 935"/>
                  <a:gd name="T49" fmla="*/ 2147483647 h 935"/>
                  <a:gd name="T50" fmla="*/ 2147483647 w 935"/>
                  <a:gd name="T51" fmla="*/ 2147483647 h 935"/>
                  <a:gd name="T52" fmla="*/ 2147483647 w 935"/>
                  <a:gd name="T53" fmla="*/ 2147483647 h 935"/>
                  <a:gd name="T54" fmla="*/ 2147483647 w 935"/>
                  <a:gd name="T55" fmla="*/ 2147483647 h 935"/>
                  <a:gd name="T56" fmla="*/ 2147483647 w 935"/>
                  <a:gd name="T57" fmla="*/ 2147483647 h 935"/>
                  <a:gd name="T58" fmla="*/ 2147483647 w 935"/>
                  <a:gd name="T59" fmla="*/ 2147483647 h 935"/>
                  <a:gd name="T60" fmla="*/ 2147483647 w 935"/>
                  <a:gd name="T61" fmla="*/ 2147483647 h 935"/>
                  <a:gd name="T62" fmla="*/ 2147483647 w 935"/>
                  <a:gd name="T63" fmla="*/ 2147483647 h 935"/>
                  <a:gd name="T64" fmla="*/ 2147483647 w 935"/>
                  <a:gd name="T65" fmla="*/ 2147483647 h 935"/>
                  <a:gd name="T66" fmla="*/ 2147483647 w 935"/>
                  <a:gd name="T67" fmla="*/ 2147483647 h 9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35"/>
                  <a:gd name="T103" fmla="*/ 0 h 935"/>
                  <a:gd name="T104" fmla="*/ 935 w 935"/>
                  <a:gd name="T105" fmla="*/ 935 h 9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35" h="935">
                    <a:moveTo>
                      <a:pt x="870" y="608"/>
                    </a:moveTo>
                    <a:cubicBezTo>
                      <a:pt x="870" y="608"/>
                      <a:pt x="870" y="608"/>
                      <a:pt x="870" y="608"/>
                    </a:cubicBezTo>
                    <a:cubicBezTo>
                      <a:pt x="831" y="574"/>
                      <a:pt x="806" y="524"/>
                      <a:pt x="806" y="468"/>
                    </a:cubicBezTo>
                    <a:cubicBezTo>
                      <a:pt x="806" y="412"/>
                      <a:pt x="831" y="362"/>
                      <a:pt x="870" y="327"/>
                    </a:cubicBezTo>
                    <a:cubicBezTo>
                      <a:pt x="870" y="327"/>
                      <a:pt x="870" y="327"/>
                      <a:pt x="870" y="327"/>
                    </a:cubicBezTo>
                    <a:cubicBezTo>
                      <a:pt x="910" y="293"/>
                      <a:pt x="935" y="243"/>
                      <a:pt x="935" y="186"/>
                    </a:cubicBezTo>
                    <a:cubicBezTo>
                      <a:pt x="935" y="83"/>
                      <a:pt x="852" y="0"/>
                      <a:pt x="750" y="0"/>
                    </a:cubicBezTo>
                    <a:cubicBezTo>
                      <a:pt x="693" y="0"/>
                      <a:pt x="642" y="25"/>
                      <a:pt x="608" y="65"/>
                    </a:cubicBezTo>
                    <a:cubicBezTo>
                      <a:pt x="608" y="65"/>
                      <a:pt x="608" y="65"/>
                      <a:pt x="608" y="65"/>
                    </a:cubicBezTo>
                    <a:cubicBezTo>
                      <a:pt x="574" y="105"/>
                      <a:pt x="524" y="129"/>
                      <a:pt x="468" y="129"/>
                    </a:cubicBezTo>
                    <a:cubicBezTo>
                      <a:pt x="412" y="129"/>
                      <a:pt x="362" y="105"/>
                      <a:pt x="328" y="65"/>
                    </a:cubicBezTo>
                    <a:cubicBezTo>
                      <a:pt x="328" y="65"/>
                      <a:pt x="328" y="65"/>
                      <a:pt x="328" y="65"/>
                    </a:cubicBezTo>
                    <a:cubicBezTo>
                      <a:pt x="294" y="25"/>
                      <a:pt x="243" y="0"/>
                      <a:pt x="186" y="0"/>
                    </a:cubicBezTo>
                    <a:cubicBezTo>
                      <a:pt x="83" y="0"/>
                      <a:pt x="0" y="83"/>
                      <a:pt x="0" y="186"/>
                    </a:cubicBezTo>
                    <a:cubicBezTo>
                      <a:pt x="0" y="243"/>
                      <a:pt x="26" y="293"/>
                      <a:pt x="66" y="327"/>
                    </a:cubicBezTo>
                    <a:cubicBezTo>
                      <a:pt x="66" y="327"/>
                      <a:pt x="66" y="327"/>
                      <a:pt x="66" y="327"/>
                    </a:cubicBezTo>
                    <a:cubicBezTo>
                      <a:pt x="105" y="362"/>
                      <a:pt x="130" y="412"/>
                      <a:pt x="130" y="468"/>
                    </a:cubicBezTo>
                    <a:cubicBezTo>
                      <a:pt x="130" y="524"/>
                      <a:pt x="105" y="574"/>
                      <a:pt x="66" y="608"/>
                    </a:cubicBezTo>
                    <a:cubicBezTo>
                      <a:pt x="66" y="608"/>
                      <a:pt x="66" y="608"/>
                      <a:pt x="66" y="608"/>
                    </a:cubicBezTo>
                    <a:cubicBezTo>
                      <a:pt x="26" y="642"/>
                      <a:pt x="0" y="693"/>
                      <a:pt x="0" y="749"/>
                    </a:cubicBezTo>
                    <a:cubicBezTo>
                      <a:pt x="0" y="852"/>
                      <a:pt x="83" y="935"/>
                      <a:pt x="186" y="935"/>
                    </a:cubicBezTo>
                    <a:cubicBezTo>
                      <a:pt x="243" y="935"/>
                      <a:pt x="294" y="910"/>
                      <a:pt x="328" y="870"/>
                    </a:cubicBezTo>
                    <a:cubicBezTo>
                      <a:pt x="328" y="870"/>
                      <a:pt x="328" y="870"/>
                      <a:pt x="328" y="870"/>
                    </a:cubicBezTo>
                    <a:cubicBezTo>
                      <a:pt x="362" y="831"/>
                      <a:pt x="412" y="806"/>
                      <a:pt x="468" y="806"/>
                    </a:cubicBezTo>
                    <a:cubicBezTo>
                      <a:pt x="524" y="806"/>
                      <a:pt x="574" y="831"/>
                      <a:pt x="608" y="870"/>
                    </a:cubicBezTo>
                    <a:cubicBezTo>
                      <a:pt x="608" y="870"/>
                      <a:pt x="608" y="870"/>
                      <a:pt x="608" y="870"/>
                    </a:cubicBezTo>
                    <a:cubicBezTo>
                      <a:pt x="642" y="910"/>
                      <a:pt x="693" y="935"/>
                      <a:pt x="750" y="935"/>
                    </a:cubicBezTo>
                    <a:cubicBezTo>
                      <a:pt x="852" y="935"/>
                      <a:pt x="935" y="852"/>
                      <a:pt x="935" y="749"/>
                    </a:cubicBezTo>
                    <a:cubicBezTo>
                      <a:pt x="935" y="693"/>
                      <a:pt x="910" y="642"/>
                      <a:pt x="870" y="608"/>
                    </a:cubicBezTo>
                    <a:close/>
                    <a:moveTo>
                      <a:pt x="468" y="681"/>
                    </a:moveTo>
                    <a:cubicBezTo>
                      <a:pt x="350" y="681"/>
                      <a:pt x="255" y="585"/>
                      <a:pt x="255" y="468"/>
                    </a:cubicBezTo>
                    <a:cubicBezTo>
                      <a:pt x="255" y="350"/>
                      <a:pt x="350" y="255"/>
                      <a:pt x="468" y="255"/>
                    </a:cubicBezTo>
                    <a:cubicBezTo>
                      <a:pt x="585" y="255"/>
                      <a:pt x="681" y="350"/>
                      <a:pt x="681" y="468"/>
                    </a:cubicBezTo>
                    <a:cubicBezTo>
                      <a:pt x="681" y="585"/>
                      <a:pt x="585" y="681"/>
                      <a:pt x="468" y="681"/>
                    </a:cubicBezTo>
                    <a:close/>
                  </a:path>
                </a:pathLst>
              </a:custGeom>
              <a:solidFill>
                <a:srgbClr val="CBCBCD"/>
              </a:solidFill>
              <a:ln w="9525">
                <a:noFill/>
                <a:round/>
              </a:ln>
            </p:spPr>
            <p:txBody>
              <a:bodyPr/>
              <a:lstStyle/>
              <a:p>
                <a:endParaRPr lang="zh-CN" altLang="en-US">
                  <a:latin typeface="锐字云字库细黑体1.0" panose="02010604000000000000" pitchFamily="2" charset="-122"/>
                  <a:ea typeface="锐字云字库细黑体1.0" panose="02010604000000000000" pitchFamily="2" charset="-122"/>
                </a:endParaRPr>
              </a:p>
            </p:txBody>
          </p:sp>
          <p:sp>
            <p:nvSpPr>
              <p:cNvPr id="10" name="Oval 8"/>
              <p:cNvSpPr>
                <a:spLocks noChangeArrowheads="1"/>
              </p:cNvSpPr>
              <p:nvPr/>
            </p:nvSpPr>
            <p:spPr bwMode="auto">
              <a:xfrm>
                <a:off x="6844" y="3255"/>
                <a:ext cx="1787" cy="1784"/>
              </a:xfrm>
              <a:prstGeom prst="ellipse">
                <a:avLst/>
              </a:prstGeom>
              <a:solidFill>
                <a:srgbClr val="234777"/>
              </a:solidFill>
              <a:ln w="9525">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锐字云字库细黑体1.0" panose="02010604000000000000" pitchFamily="2" charset="-122"/>
                  <a:ea typeface="锐字云字库细黑体1.0" panose="02010604000000000000" pitchFamily="2" charset="-122"/>
                </a:endParaRPr>
              </a:p>
            </p:txBody>
          </p:sp>
          <p:sp>
            <p:nvSpPr>
              <p:cNvPr id="12" name="Oval 10"/>
              <p:cNvSpPr>
                <a:spLocks noChangeArrowheads="1"/>
              </p:cNvSpPr>
              <p:nvPr/>
            </p:nvSpPr>
            <p:spPr bwMode="auto">
              <a:xfrm>
                <a:off x="6844" y="6977"/>
                <a:ext cx="1787" cy="1790"/>
              </a:xfrm>
              <a:prstGeom prst="ellipse">
                <a:avLst/>
              </a:prstGeom>
              <a:solidFill>
                <a:schemeClr val="accent1">
                  <a:lumMod val="75000"/>
                </a:schemeClr>
              </a:solidFill>
              <a:ln w="9525">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锐字云字库细黑体1.0" panose="02010604000000000000" pitchFamily="2" charset="-122"/>
                  <a:ea typeface="锐字云字库细黑体1.0" panose="02010604000000000000" pitchFamily="2" charset="-122"/>
                </a:endParaRPr>
              </a:p>
            </p:txBody>
          </p:sp>
          <p:sp>
            <p:nvSpPr>
              <p:cNvPr id="9" name="Oval 7"/>
              <p:cNvSpPr>
                <a:spLocks noChangeArrowheads="1"/>
              </p:cNvSpPr>
              <p:nvPr/>
            </p:nvSpPr>
            <p:spPr bwMode="auto">
              <a:xfrm>
                <a:off x="10569" y="6977"/>
                <a:ext cx="1794" cy="1790"/>
              </a:xfrm>
              <a:prstGeom prst="ellipse">
                <a:avLst/>
              </a:prstGeom>
              <a:solidFill>
                <a:schemeClr val="accent1">
                  <a:lumMod val="75000"/>
                </a:schemeClr>
              </a:solidFill>
              <a:ln w="9525">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锐字云字库细黑体1.0" panose="02010604000000000000" pitchFamily="2" charset="-122"/>
                  <a:ea typeface="锐字云字库细黑体1.0" panose="02010604000000000000" pitchFamily="2" charset="-122"/>
                </a:endParaRPr>
              </a:p>
            </p:txBody>
          </p:sp>
          <p:sp>
            <p:nvSpPr>
              <p:cNvPr id="11" name="Oval 9"/>
              <p:cNvSpPr>
                <a:spLocks noChangeArrowheads="1"/>
              </p:cNvSpPr>
              <p:nvPr/>
            </p:nvSpPr>
            <p:spPr bwMode="auto">
              <a:xfrm>
                <a:off x="10569" y="3255"/>
                <a:ext cx="1794" cy="1784"/>
              </a:xfrm>
              <a:prstGeom prst="ellipse">
                <a:avLst/>
              </a:prstGeom>
              <a:solidFill>
                <a:srgbClr val="234777"/>
              </a:solidFill>
              <a:ln w="9525">
                <a:noFill/>
                <a:rou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latin typeface="锐字云字库细黑体1.0" panose="02010604000000000000" pitchFamily="2" charset="-122"/>
                  <a:ea typeface="锐字云字库细黑体1.0" panose="02010604000000000000" pitchFamily="2" charset="-122"/>
                </a:endParaRPr>
              </a:p>
            </p:txBody>
          </p:sp>
        </p:grpSp>
        <p:sp>
          <p:nvSpPr>
            <p:cNvPr id="4" name="文本框 3"/>
            <p:cNvSpPr txBox="1"/>
            <p:nvPr/>
          </p:nvSpPr>
          <p:spPr>
            <a:xfrm>
              <a:off x="7885" y="3683"/>
              <a:ext cx="700" cy="72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1</a:t>
              </a:r>
              <a:endParaRPr lang="en-US" altLang="zh-CN" sz="2400" b="1">
                <a:solidFill>
                  <a:schemeClr val="bg1"/>
                </a:solidFill>
                <a:latin typeface="微软雅黑" panose="020B0503020204020204" charset="-122"/>
                <a:ea typeface="微软雅黑" panose="020B0503020204020204" charset="-122"/>
              </a:endParaRPr>
            </a:p>
          </p:txBody>
        </p:sp>
        <p:sp>
          <p:nvSpPr>
            <p:cNvPr id="5" name="文本框 4"/>
            <p:cNvSpPr txBox="1"/>
            <p:nvPr/>
          </p:nvSpPr>
          <p:spPr>
            <a:xfrm>
              <a:off x="10619" y="3683"/>
              <a:ext cx="700" cy="72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2</a:t>
              </a:r>
              <a:endParaRPr lang="en-US" altLang="zh-CN" sz="2400" b="1">
                <a:solidFill>
                  <a:schemeClr val="bg1"/>
                </a:solidFill>
                <a:latin typeface="微软雅黑" panose="020B0503020204020204" charset="-122"/>
                <a:ea typeface="微软雅黑" panose="020B0503020204020204" charset="-122"/>
              </a:endParaRPr>
            </a:p>
          </p:txBody>
        </p:sp>
        <p:sp>
          <p:nvSpPr>
            <p:cNvPr id="6" name="文本框 5"/>
            <p:cNvSpPr txBox="1"/>
            <p:nvPr/>
          </p:nvSpPr>
          <p:spPr>
            <a:xfrm>
              <a:off x="7885" y="6417"/>
              <a:ext cx="700" cy="72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3</a:t>
              </a:r>
              <a:endParaRPr lang="en-US" altLang="zh-CN" sz="2400" b="1">
                <a:solidFill>
                  <a:schemeClr val="bg1"/>
                </a:solidFill>
                <a:latin typeface="微软雅黑" panose="020B0503020204020204" charset="-122"/>
                <a:ea typeface="微软雅黑" panose="020B0503020204020204" charset="-122"/>
              </a:endParaRPr>
            </a:p>
          </p:txBody>
        </p:sp>
        <p:sp>
          <p:nvSpPr>
            <p:cNvPr id="17" name="文本框 16"/>
            <p:cNvSpPr txBox="1"/>
            <p:nvPr/>
          </p:nvSpPr>
          <p:spPr>
            <a:xfrm>
              <a:off x="10619" y="6418"/>
              <a:ext cx="700" cy="725"/>
            </a:xfrm>
            <a:prstGeom prst="rect">
              <a:avLst/>
            </a:prstGeom>
            <a:noFill/>
          </p:spPr>
          <p:txBody>
            <a:bodyPr wrap="square" rtlCol="0">
              <a:spAutoFit/>
            </a:bodyPr>
            <a:lstStyle/>
            <a:p>
              <a:pPr algn="ctr"/>
              <a:r>
                <a:rPr lang="en-US" altLang="zh-CN" sz="2400" b="1">
                  <a:solidFill>
                    <a:schemeClr val="bg1"/>
                  </a:solidFill>
                  <a:latin typeface="微软雅黑" panose="020B0503020204020204" charset="-122"/>
                  <a:ea typeface="微软雅黑" panose="020B0503020204020204" charset="-122"/>
                </a:rPr>
                <a:t>4</a:t>
              </a:r>
              <a:endParaRPr lang="en-US" altLang="zh-CN" sz="2400" b="1">
                <a:solidFill>
                  <a:schemeClr val="bg1"/>
                </a:solidFill>
                <a:latin typeface="微软雅黑" panose="020B0503020204020204" charset="-122"/>
                <a:ea typeface="微软雅黑" panose="020B0503020204020204" charset="-122"/>
              </a:endParaRPr>
            </a:p>
          </p:txBody>
        </p:sp>
      </p:grpSp>
      <p:sp>
        <p:nvSpPr>
          <p:cNvPr id="18" name="文本框 17"/>
          <p:cNvSpPr txBox="1"/>
          <p:nvPr/>
        </p:nvSpPr>
        <p:spPr>
          <a:xfrm>
            <a:off x="581119" y="890657"/>
            <a:ext cx="4218258" cy="2400657"/>
          </a:xfrm>
          <a:prstGeom prst="rect">
            <a:avLst/>
          </a:prstGeom>
          <a:noFill/>
        </p:spPr>
        <p:txBody>
          <a:bodyPr wrap="square" rtlCol="0">
            <a:spAutoFit/>
          </a:bodyPr>
          <a:lstStyle/>
          <a:p>
            <a:pPr marL="285750" indent="-285750" fontAlgn="auto">
              <a:lnSpc>
                <a:spcPct val="150000"/>
              </a:lnSpc>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上游芯片光效持续提升</a:t>
            </a:r>
            <a:endParaRPr lang="zh-CN" altLang="en-US" dirty="0">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sz="1600" dirty="0">
                <a:latin typeface="微软雅黑" panose="020B0503020204020204" charset="-122"/>
                <a:ea typeface="微软雅黑" panose="020B0503020204020204" charset="-122"/>
                <a:cs typeface="微软雅黑" panose="020B0503020204020204" charset="-122"/>
              </a:rPr>
              <a:t>功率型白光LED光效超过</a:t>
            </a:r>
            <a:r>
              <a:rPr lang="en-US" altLang="zh-CN" sz="1600" dirty="0">
                <a:latin typeface="微软雅黑" panose="020B0503020204020204" charset="-122"/>
                <a:ea typeface="微软雅黑" panose="020B0503020204020204" charset="-122"/>
                <a:cs typeface="微软雅黑" panose="020B0503020204020204" charset="-122"/>
              </a:rPr>
              <a:t>200</a:t>
            </a:r>
            <a:r>
              <a:rPr lang="zh-CN" altLang="en-US" sz="1600" dirty="0">
                <a:latin typeface="微软雅黑" panose="020B0503020204020204" charset="-122"/>
                <a:ea typeface="微软雅黑" panose="020B0503020204020204" charset="-122"/>
                <a:cs typeface="微软雅黑" panose="020B0503020204020204" charset="-122"/>
              </a:rPr>
              <a:t> lm/W；</a:t>
            </a:r>
            <a:endParaRPr lang="en-US" altLang="zh-CN" sz="1600" dirty="0">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charset="-122"/>
                <a:ea typeface="微软雅黑" panose="020B0503020204020204" charset="-122"/>
              </a:rPr>
              <a:t>实验室</a:t>
            </a:r>
            <a:r>
              <a:rPr lang="zh-CN" altLang="zh-CN" sz="1600" dirty="0">
                <a:latin typeface="微软雅黑" panose="020B0503020204020204" charset="-122"/>
                <a:ea typeface="微软雅黑" panose="020B0503020204020204" charset="-122"/>
              </a:rPr>
              <a:t>深紫外</a:t>
            </a:r>
            <a:r>
              <a:rPr lang="en-US" altLang="zh-CN" sz="1600" dirty="0">
                <a:latin typeface="微软雅黑" panose="020B0503020204020204" charset="-122"/>
                <a:ea typeface="微软雅黑" panose="020B0503020204020204" charset="-122"/>
              </a:rPr>
              <a:t>LED</a:t>
            </a:r>
            <a:r>
              <a:rPr lang="zh-CN" altLang="zh-CN" sz="1600" dirty="0">
                <a:latin typeface="微软雅黑" panose="020B0503020204020204" charset="-122"/>
                <a:ea typeface="微软雅黑" panose="020B0503020204020204" charset="-122"/>
              </a:rPr>
              <a:t>单芯片</a:t>
            </a:r>
            <a:r>
              <a:rPr lang="en-US" altLang="zh-CN" sz="1600" dirty="0">
                <a:latin typeface="微软雅黑" panose="020B0503020204020204" charset="-122"/>
                <a:ea typeface="微软雅黑" panose="020B0503020204020204" charset="-122"/>
              </a:rPr>
              <a:t>275 nm</a:t>
            </a:r>
            <a:r>
              <a:rPr lang="zh-CN" altLang="en-US" sz="1600" dirty="0">
                <a:latin typeface="微软雅黑" panose="020B0503020204020204" charset="-122"/>
                <a:ea typeface="微软雅黑" panose="020B0503020204020204" charset="-122"/>
                <a:cs typeface="微软雅黑" panose="020B0503020204020204" charset="-122"/>
              </a:rPr>
              <a:t> @ </a:t>
            </a:r>
            <a:r>
              <a:rPr lang="en-US" altLang="zh-CN" sz="1600" dirty="0">
                <a:latin typeface="微软雅黑" panose="020B0503020204020204" charset="-122"/>
                <a:ea typeface="微软雅黑" panose="020B0503020204020204" charset="-122"/>
              </a:rPr>
              <a:t>350 mA</a:t>
            </a:r>
            <a:r>
              <a:rPr lang="zh-CN" altLang="en-US" sz="1600" dirty="0">
                <a:latin typeface="微软雅黑" panose="020B0503020204020204" charset="-122"/>
                <a:ea typeface="微软雅黑" panose="020B0503020204020204" charset="-122"/>
              </a:rPr>
              <a:t>，</a:t>
            </a:r>
            <a:r>
              <a:rPr lang="zh-CN" altLang="zh-CN" sz="1600" dirty="0">
                <a:latin typeface="微软雅黑" panose="020B0503020204020204" charset="-122"/>
                <a:ea typeface="微软雅黑" panose="020B0503020204020204" charset="-122"/>
              </a:rPr>
              <a:t>发光功率</a:t>
            </a:r>
            <a:r>
              <a:rPr lang="en-US" altLang="zh-CN" sz="1600" dirty="0">
                <a:latin typeface="微软雅黑" panose="020B0503020204020204" charset="-122"/>
                <a:ea typeface="微软雅黑" panose="020B0503020204020204" charset="-122"/>
              </a:rPr>
              <a:t>83mW</a:t>
            </a:r>
            <a:r>
              <a:rPr lang="zh-CN" altLang="en-US" sz="1600" dirty="0">
                <a:latin typeface="微软雅黑" panose="020B0503020204020204" charset="-122"/>
                <a:ea typeface="微软雅黑" panose="020B0503020204020204" charset="-122"/>
              </a:rPr>
              <a:t>；</a:t>
            </a:r>
            <a:endParaRPr lang="en-US" altLang="zh-CN" sz="1600" dirty="0">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charset="-122"/>
                <a:ea typeface="微软雅黑" panose="020B0503020204020204" charset="-122"/>
              </a:rPr>
              <a:t>产业化深紫外</a:t>
            </a:r>
            <a:r>
              <a:rPr lang="en-US" altLang="zh-CN" sz="1600" dirty="0">
                <a:latin typeface="微软雅黑" panose="020B0503020204020204" charset="-122"/>
                <a:ea typeface="微软雅黑" panose="020B0503020204020204" charset="-122"/>
              </a:rPr>
              <a:t> LED350mA</a:t>
            </a:r>
            <a:r>
              <a:rPr lang="zh-CN" altLang="en-US" sz="1600" dirty="0">
                <a:latin typeface="微软雅黑" panose="020B0503020204020204" charset="-122"/>
                <a:ea typeface="微软雅黑" panose="020B0503020204020204" charset="-122"/>
              </a:rPr>
              <a:t>电流下，发光</a:t>
            </a:r>
            <a:r>
              <a:rPr lang="zh-CN" altLang="zh-CN" sz="1600" dirty="0">
                <a:latin typeface="微软雅黑" panose="020B0503020204020204" charset="-122"/>
                <a:ea typeface="微软雅黑" panose="020B0503020204020204" charset="-122"/>
              </a:rPr>
              <a:t>功率</a:t>
            </a:r>
            <a:r>
              <a:rPr lang="en-US" altLang="zh-CN" sz="1600" dirty="0">
                <a:latin typeface="微软雅黑" panose="020B0503020204020204" charset="-122"/>
                <a:ea typeface="微软雅黑" panose="020B0503020204020204" charset="-122"/>
              </a:rPr>
              <a:t>30-60mW</a:t>
            </a:r>
            <a:r>
              <a:rPr lang="zh-CN" altLang="en-US" sz="1600" dirty="0">
                <a:latin typeface="微软雅黑" panose="020B0503020204020204" charset="-122"/>
                <a:ea typeface="微软雅黑" panose="020B0503020204020204" charset="-122"/>
              </a:rPr>
              <a:t>。</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nvSpPr>
        <p:spPr>
          <a:xfrm>
            <a:off x="7683346" y="699770"/>
            <a:ext cx="3821926" cy="3046095"/>
          </a:xfrm>
          <a:prstGeom prst="rect">
            <a:avLst/>
          </a:prstGeom>
          <a:noFill/>
        </p:spPr>
        <p:txBody>
          <a:bodyPr wrap="square" rtlCol="0">
            <a:spAutoFit/>
          </a:bodyPr>
          <a:lstStyle/>
          <a:p>
            <a:pPr marL="285750" indent="-285750" fontAlgn="auto">
              <a:lnSpc>
                <a:spcPct val="150000"/>
              </a:lnSpc>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硅基LED技术持续领先</a:t>
            </a:r>
            <a:endParaRPr lang="zh-CN" altLang="en-US" sz="2000" b="1" dirty="0">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自主知识产权的功率型硅基LED芯片光效达到170 lm/W。</a:t>
            </a:r>
            <a:endParaRPr lang="zh-CN" altLang="en-US" dirty="0">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硅基黄光(565nm @20 A/cm</a:t>
            </a:r>
            <a:r>
              <a:rPr lang="zh-CN" altLang="en-US" baseline="30000"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）电光转换功率效率达到24.3%；</a:t>
            </a:r>
            <a:endParaRPr lang="zh-CN" altLang="en-US" dirty="0">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硅基绿光(520nm @20 A/cm</a:t>
            </a:r>
            <a:r>
              <a:rPr lang="zh-CN" altLang="en-US" baseline="30000" dirty="0">
                <a:latin typeface="微软雅黑" panose="020B0503020204020204" charset="-122"/>
                <a:ea typeface="微软雅黑" panose="020B0503020204020204" charset="-122"/>
                <a:cs typeface="微软雅黑" panose="020B0503020204020204" charset="-122"/>
              </a:rPr>
              <a:t>2</a:t>
            </a:r>
            <a:r>
              <a:rPr lang="zh-CN" altLang="en-US" dirty="0">
                <a:latin typeface="微软雅黑" panose="020B0503020204020204" charset="-122"/>
                <a:ea typeface="微软雅黑" panose="020B0503020204020204" charset="-122"/>
                <a:cs typeface="微软雅黑" panose="020B0503020204020204" charset="-122"/>
              </a:rPr>
              <a:t>)电光转换功率效率达到41.6%。</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25" name="文本框 24"/>
          <p:cNvSpPr txBox="1"/>
          <p:nvPr/>
        </p:nvSpPr>
        <p:spPr>
          <a:xfrm>
            <a:off x="415392" y="3257014"/>
            <a:ext cx="4499508" cy="3600986"/>
          </a:xfrm>
          <a:prstGeom prst="rect">
            <a:avLst/>
          </a:prstGeom>
          <a:noFill/>
        </p:spPr>
        <p:txBody>
          <a:bodyPr wrap="square" rtlCol="0">
            <a:spAutoFit/>
          </a:bodyPr>
          <a:lstStyle/>
          <a:p>
            <a:pPr marL="285750" indent="-285750" fontAlgn="auto">
              <a:lnSpc>
                <a:spcPct val="150000"/>
              </a:lnSpc>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中游封装器件高功率密度、小型化、集成化趋势日益增强</a:t>
            </a:r>
            <a:endParaRPr lang="zh-CN" altLang="en-US" sz="2000" b="1" dirty="0">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sz="1600" dirty="0">
                <a:latin typeface="微软雅黑" panose="020B0503020204020204" charset="-122"/>
                <a:ea typeface="微软雅黑" panose="020B0503020204020204" charset="-122"/>
                <a:cs typeface="微软雅黑" panose="020B0503020204020204" charset="-122"/>
              </a:rPr>
              <a:t>SMD仍是未来五年封装主流形式，且以中功率产品为主；</a:t>
            </a:r>
            <a:endParaRPr lang="en-US" altLang="zh-CN" sz="1600" dirty="0">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sz="1600" dirty="0">
                <a:latin typeface="微软雅黑" panose="020B0503020204020204" charset="-122"/>
                <a:ea typeface="微软雅黑" panose="020B0503020204020204" charset="-122"/>
                <a:cs typeface="微软雅黑" panose="020B0503020204020204" charset="-122"/>
              </a:rPr>
              <a:t>COB混装集成封装引领发展趋势；</a:t>
            </a:r>
            <a:endParaRPr lang="en-US" altLang="zh-CN" sz="1600" dirty="0">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en-US" altLang="zh-CN" sz="1600" dirty="0">
                <a:latin typeface="微软雅黑" panose="020B0503020204020204" charset="-122"/>
                <a:ea typeface="微软雅黑" panose="020B0503020204020204" charset="-122"/>
                <a:cs typeface="微软雅黑" panose="020B0503020204020204" charset="-122"/>
              </a:rPr>
              <a:t>CSP</a:t>
            </a:r>
            <a:r>
              <a:rPr lang="zh-CN" altLang="en-US" sz="1600" dirty="0">
                <a:latin typeface="微软雅黑" panose="020B0503020204020204" charset="-122"/>
                <a:ea typeface="微软雅黑" panose="020B0503020204020204" charset="-122"/>
                <a:cs typeface="微软雅黑" panose="020B0503020204020204" charset="-122"/>
              </a:rPr>
              <a:t>加速渗透</a:t>
            </a:r>
            <a:r>
              <a:rPr lang="zh-CN" altLang="zh-CN" sz="1600" dirty="0">
                <a:latin typeface="微软雅黑" panose="020B0503020204020204" charset="-122"/>
                <a:ea typeface="微软雅黑" panose="020B0503020204020204" charset="-122"/>
              </a:rPr>
              <a:t>手机</a:t>
            </a:r>
            <a:r>
              <a:rPr lang="zh-CN" altLang="en-US" sz="1600" dirty="0">
                <a:latin typeface="微软雅黑" panose="020B0503020204020204" charset="-122"/>
                <a:ea typeface="微软雅黑" panose="020B0503020204020204" charset="-122"/>
              </a:rPr>
              <a:t>、相</a:t>
            </a:r>
            <a:r>
              <a:rPr lang="zh-CN" altLang="zh-CN" sz="1600" dirty="0">
                <a:latin typeface="微软雅黑" panose="020B0503020204020204" charset="-122"/>
                <a:ea typeface="微软雅黑" panose="020B0503020204020204" charset="-122"/>
              </a:rPr>
              <a:t>机闪光灯与液晶背光，汽车大灯，路灯隧道灯与投光灯产品。</a:t>
            </a:r>
            <a:endParaRPr lang="en-US" altLang="zh-CN" sz="1600" dirty="0">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en-US" altLang="zh-CN" sz="1600" dirty="0">
                <a:latin typeface="微软雅黑" panose="020B0503020204020204" charset="-122"/>
                <a:ea typeface="微软雅黑" panose="020B0503020204020204" charset="-122"/>
                <a:cs typeface="微软雅黑" panose="020B0503020204020204" charset="-122"/>
              </a:rPr>
              <a:t>Mini/Micro-LED</a:t>
            </a:r>
            <a:r>
              <a:rPr lang="zh-CN" altLang="en-US" sz="1600" dirty="0">
                <a:latin typeface="微软雅黑" panose="020B0503020204020204" charset="-122"/>
                <a:ea typeface="微软雅黑" panose="020B0503020204020204" charset="-122"/>
                <a:cs typeface="微软雅黑" panose="020B0503020204020204" charset="-122"/>
              </a:rPr>
              <a:t>显示技术促进微</a:t>
            </a:r>
            <a:r>
              <a:rPr lang="en-US" altLang="zh-CN" sz="1600" dirty="0">
                <a:latin typeface="微软雅黑" panose="020B0503020204020204" charset="-122"/>
                <a:ea typeface="微软雅黑" panose="020B0503020204020204" charset="-122"/>
                <a:cs typeface="微软雅黑" panose="020B0503020204020204" charset="-122"/>
              </a:rPr>
              <a:t>LED</a:t>
            </a:r>
            <a:r>
              <a:rPr lang="zh-CN" altLang="en-US" sz="1600" dirty="0">
                <a:latin typeface="微软雅黑" panose="020B0503020204020204" charset="-122"/>
                <a:ea typeface="微软雅黑" panose="020B0503020204020204" charset="-122"/>
                <a:cs typeface="微软雅黑" panose="020B0503020204020204" charset="-122"/>
              </a:rPr>
              <a:t>器件和封装技术路线演进。</a:t>
            </a:r>
            <a:endParaRPr lang="zh-CN" altLang="en-US" sz="1600" dirty="0">
              <a:latin typeface="微软雅黑" panose="020B0503020204020204" charset="-122"/>
              <a:ea typeface="微软雅黑" panose="020B0503020204020204" charset="-122"/>
              <a:cs typeface="微软雅黑" panose="020B0503020204020204" charset="-122"/>
            </a:endParaRPr>
          </a:p>
        </p:txBody>
      </p:sp>
      <p:sp>
        <p:nvSpPr>
          <p:cNvPr id="14" name="矩形 13"/>
          <p:cNvSpPr/>
          <p:nvPr/>
        </p:nvSpPr>
        <p:spPr>
          <a:xfrm>
            <a:off x="7797645" y="3838386"/>
            <a:ext cx="4095615" cy="2215991"/>
          </a:xfrm>
          <a:prstGeom prst="rect">
            <a:avLst/>
          </a:prstGeom>
        </p:spPr>
        <p:txBody>
          <a:bodyPr wrap="square">
            <a:spAutoFit/>
          </a:bodyPr>
          <a:lstStyle/>
          <a:p>
            <a:pPr marL="342900" indent="-342900" fontAlgn="auto">
              <a:lnSpc>
                <a:spcPct val="150000"/>
              </a:lnSpc>
              <a:buFont typeface="Wingdings" panose="05000000000000000000" pitchFamily="2" charset="2"/>
              <a:buChar char="p"/>
            </a:pPr>
            <a:r>
              <a:rPr lang="zh-CN" altLang="en-US" sz="2000" b="1" dirty="0">
                <a:latin typeface="微软雅黑" panose="020B0503020204020204" charset="-122"/>
                <a:ea typeface="微软雅黑" panose="020B0503020204020204" charset="-122"/>
              </a:rPr>
              <a:t>应用技术稳步提升</a:t>
            </a:r>
            <a:endParaRPr lang="en-US" altLang="zh-CN" sz="2000" b="1" dirty="0">
              <a:latin typeface="微软雅黑" panose="020B0503020204020204" charset="-122"/>
              <a:ea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室内灯具光效超过100 lm/W；</a:t>
            </a:r>
            <a:endParaRPr lang="zh-CN" altLang="en-US" dirty="0">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室外灯具光效超过130 lm/W。</a:t>
            </a:r>
            <a:endParaRPr lang="en-US" altLang="zh-CN" dirty="0">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细分应用：</a:t>
            </a:r>
            <a:r>
              <a:rPr lang="zh-CN" altLang="en-US" dirty="0">
                <a:latin typeface="微软雅黑" panose="020B0503020204020204" charset="-122"/>
                <a:ea typeface="微软雅黑" panose="020B0503020204020204" charset="-122"/>
              </a:rPr>
              <a:t>智慧照明、医疗健康、安防、可见光通信等。</a:t>
            </a:r>
            <a:endParaRPr lang="en-US" altLang="zh-CN" dirty="0">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961390" y="173355"/>
            <a:ext cx="3525520" cy="521970"/>
          </a:xfrm>
          <a:prstGeom prst="rect">
            <a:avLst/>
          </a:prstGeom>
          <a:noFill/>
        </p:spPr>
        <p:txBody>
          <a:bodyPr wrap="square" rtlCol="0">
            <a:spAutoFit/>
          </a:bodyPr>
          <a:lstStyle/>
          <a:p>
            <a:pPr algn="ctr"/>
            <a:r>
              <a:rPr lang="zh-CN" altLang="en-US" sz="2800" b="1">
                <a:latin typeface="微软雅黑" panose="020B0503020204020204" charset="-122"/>
                <a:ea typeface="微软雅黑" panose="020B0503020204020204" charset="-122"/>
              </a:rPr>
              <a:t>显示技术竞争激烈</a:t>
            </a:r>
            <a:endParaRPr lang="zh-CN" altLang="en-US" sz="2800" b="1">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78510" y="1260475"/>
            <a:ext cx="5971540" cy="4539704"/>
          </a:xfrm>
          <a:prstGeom prst="rect">
            <a:avLst/>
          </a:prstGeom>
          <a:noFill/>
        </p:spPr>
        <p:txBody>
          <a:bodyPr wrap="square" rtlCol="0">
            <a:spAutoFit/>
          </a:bodyPr>
          <a:lstStyle/>
          <a:p>
            <a:pPr marL="285750" indent="-285750" fontAlgn="auto">
              <a:lnSpc>
                <a:spcPct val="150000"/>
              </a:lnSpc>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OLED技术</a:t>
            </a:r>
            <a:endParaRPr lang="zh-CN" altLang="en-US" sz="2000" b="1" dirty="0">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spcAft>
                <a:spcPts val="600"/>
              </a:spcAft>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国产OLED产线实现量产供货，</a:t>
            </a:r>
            <a:r>
              <a:rPr lang="zh-CN" altLang="en-US" dirty="0">
                <a:latin typeface="微软雅黑" panose="020B0503020204020204" charset="-122"/>
                <a:ea typeface="微软雅黑" panose="020B0503020204020204" charset="-122"/>
                <a:cs typeface="微软雅黑" panose="020B0503020204020204" charset="-122"/>
                <a:sym typeface="+mn-ea"/>
              </a:rPr>
              <a:t>在手机屏幕、电脑显示器、汽车尾灯等领域均开启了产业化应用</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sz="2000"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Micro LED</a:t>
            </a:r>
            <a:endParaRPr lang="zh-CN" altLang="en-US" sz="2000" b="1"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sz="1800" dirty="0">
                <a:latin typeface="微软雅黑" panose="020B0503020204020204" charset="-122"/>
                <a:ea typeface="微软雅黑" panose="020B0503020204020204" charset="-122"/>
                <a:cs typeface="微软雅黑" panose="020B0503020204020204" charset="-122"/>
              </a:rPr>
              <a:t>Micro LED离产业化还有较长的路要走；</a:t>
            </a:r>
            <a:endParaRPr lang="zh-CN" altLang="en-US" sz="1800"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sz="1800" dirty="0">
                <a:latin typeface="微软雅黑" panose="020B0503020204020204" charset="-122"/>
                <a:ea typeface="微软雅黑" panose="020B0503020204020204" charset="-122"/>
                <a:cs typeface="微软雅黑" panose="020B0503020204020204" charset="-122"/>
              </a:rPr>
              <a:t>Mini </a:t>
            </a:r>
            <a:r>
              <a:rPr lang="en-US" altLang="zh-CN" dirty="0">
                <a:latin typeface="微软雅黑" panose="020B0503020204020204" charset="-122"/>
                <a:ea typeface="微软雅黑" panose="020B0503020204020204" charset="-122"/>
                <a:cs typeface="微软雅黑" panose="020B0503020204020204" charset="-122"/>
              </a:rPr>
              <a:t>LED </a:t>
            </a:r>
            <a:r>
              <a:rPr lang="zh-CN" altLang="en-US" sz="1800" dirty="0">
                <a:latin typeface="微软雅黑" panose="020B0503020204020204" charset="-122"/>
                <a:ea typeface="微软雅黑" panose="020B0503020204020204" charset="-122"/>
                <a:cs typeface="微软雅黑" panose="020B0503020204020204" charset="-122"/>
              </a:rPr>
              <a:t>已初步实现产业化。</a:t>
            </a:r>
            <a:endParaRPr lang="zh-CN" altLang="en-US" sz="1800"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spcBef>
                <a:spcPts val="600"/>
              </a:spcBef>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QLED技术</a:t>
            </a:r>
            <a:endParaRPr lang="zh-CN" altLang="en-US" sz="2000" b="1"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sz="1800" dirty="0">
                <a:latin typeface="微软雅黑" panose="020B0503020204020204" charset="-122"/>
                <a:ea typeface="微软雅黑" panose="020B0503020204020204" charset="-122"/>
                <a:cs typeface="微软雅黑" panose="020B0503020204020204" charset="-122"/>
              </a:rPr>
              <a:t>QLED电致发光技术仍处在实验室阶段；</a:t>
            </a:r>
            <a:endParaRPr lang="zh-CN" altLang="en-US" sz="1800"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sz="1800" dirty="0">
                <a:latin typeface="微软雅黑" panose="020B0503020204020204" charset="-122"/>
                <a:ea typeface="微软雅黑" panose="020B0503020204020204" charset="-122"/>
                <a:cs typeface="微软雅黑" panose="020B0503020204020204" charset="-122"/>
              </a:rPr>
              <a:t>光致发光的量子点强化膜+蓝光LED背光的技术路线已实现了产业化。</a:t>
            </a:r>
            <a:endParaRPr lang="zh-CN" altLang="en-US" sz="1800" dirty="0">
              <a:latin typeface="微软雅黑" panose="020B0503020204020204" charset="-122"/>
              <a:ea typeface="微软雅黑" panose="020B0503020204020204" charset="-122"/>
              <a:cs typeface="微软雅黑" panose="020B0503020204020204" charset="-122"/>
            </a:endParaRPr>
          </a:p>
        </p:txBody>
      </p:sp>
      <p:pic>
        <p:nvPicPr>
          <p:cNvPr id="6" name="图片 5" descr="111"/>
          <p:cNvPicPr/>
          <p:nvPr/>
        </p:nvPicPr>
        <p:blipFill>
          <a:blip r:embed="rId1"/>
          <a:stretch>
            <a:fillRect/>
          </a:stretch>
        </p:blipFill>
        <p:spPr>
          <a:xfrm>
            <a:off x="8074025" y="1260475"/>
            <a:ext cx="2868402" cy="1476011"/>
          </a:xfrm>
          <a:prstGeom prst="rect">
            <a:avLst/>
          </a:prstGeom>
        </p:spPr>
      </p:pic>
      <p:pic>
        <p:nvPicPr>
          <p:cNvPr id="7" name="图片 6" descr="7"/>
          <p:cNvPicPr/>
          <p:nvPr/>
        </p:nvPicPr>
        <p:blipFill>
          <a:blip r:embed="rId2"/>
          <a:stretch>
            <a:fillRect/>
          </a:stretch>
        </p:blipFill>
        <p:spPr>
          <a:xfrm>
            <a:off x="8074025" y="2950210"/>
            <a:ext cx="2868930" cy="1476011"/>
          </a:xfrm>
          <a:prstGeom prst="rect">
            <a:avLst/>
          </a:prstGeom>
        </p:spPr>
      </p:pic>
      <p:pic>
        <p:nvPicPr>
          <p:cNvPr id="8" name="图片 7" descr="2C019ECEBF2BC82D9EE9E444FF32ED911CC3542F_size67_w640_h358"/>
          <p:cNvPicPr/>
          <p:nvPr/>
        </p:nvPicPr>
        <p:blipFill>
          <a:blip r:embed="rId3"/>
          <a:stretch>
            <a:fillRect/>
          </a:stretch>
        </p:blipFill>
        <p:spPr>
          <a:xfrm>
            <a:off x="8074025" y="4645025"/>
            <a:ext cx="2868930" cy="14760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1132653" y="128757"/>
            <a:ext cx="5426710" cy="52322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rPr>
              <a:t>创新应用技术广受关注</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9" name="图片 8"/>
          <p:cNvPicPr>
            <a:picLocks noChangeAspect="1"/>
          </p:cNvPicPr>
          <p:nvPr/>
        </p:nvPicPr>
        <p:blipFill rotWithShape="1">
          <a:blip r:embed="rId1" cstate="print">
            <a:extLst>
              <a:ext uri="{28A0092B-C50C-407E-A947-70E740481C1C}">
                <a14:useLocalDpi xmlns:a14="http://schemas.microsoft.com/office/drawing/2010/main" val="0"/>
              </a:ext>
            </a:extLst>
          </a:blip>
          <a:srcRect l="549" t="1404"/>
          <a:stretch>
            <a:fillRect/>
          </a:stretch>
        </p:blipFill>
        <p:spPr>
          <a:xfrm>
            <a:off x="197298" y="1574802"/>
            <a:ext cx="2886710" cy="1703070"/>
          </a:xfrm>
          <a:prstGeom prst="rect">
            <a:avLst/>
          </a:prstGeom>
        </p:spPr>
      </p:pic>
      <p:grpSp>
        <p:nvGrpSpPr>
          <p:cNvPr id="10" name="组合 9"/>
          <p:cNvGrpSpPr/>
          <p:nvPr/>
        </p:nvGrpSpPr>
        <p:grpSpPr>
          <a:xfrm>
            <a:off x="197298" y="3277872"/>
            <a:ext cx="2887345" cy="2780027"/>
            <a:chOff x="896" y="6048"/>
            <a:chExt cx="6427" cy="4793"/>
          </a:xfrm>
        </p:grpSpPr>
        <p:sp>
          <p:nvSpPr>
            <p:cNvPr id="21" name="圆角矩形 20"/>
            <p:cNvSpPr/>
            <p:nvPr/>
          </p:nvSpPr>
          <p:spPr>
            <a:xfrm>
              <a:off x="896" y="6048"/>
              <a:ext cx="6427" cy="4793"/>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896" y="6264"/>
              <a:ext cx="6427" cy="2181"/>
            </a:xfrm>
            <a:prstGeom prst="rect">
              <a:avLst/>
            </a:prstGeom>
            <a:noFill/>
          </p:spPr>
          <p:txBody>
            <a:bodyPr wrap="square" rtlCol="0">
              <a:spAutoFit/>
            </a:bodyPr>
            <a:lstStyle/>
            <a:p>
              <a:pPr marL="285750" indent="-285750" algn="l" fontAlgn="auto">
                <a:lnSpc>
                  <a:spcPct val="150000"/>
                </a:lnSpc>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健康照明</a:t>
              </a:r>
              <a:endParaRPr lang="zh-CN" altLang="en-US" sz="2000" b="1" dirty="0">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zh-CN" altLang="en-US" sz="1800" dirty="0">
                  <a:latin typeface="微软雅黑" panose="020B0503020204020204" charset="-122"/>
                  <a:ea typeface="微软雅黑" panose="020B0503020204020204" charset="-122"/>
                  <a:cs typeface="微软雅黑" panose="020B0503020204020204" charset="-122"/>
                </a:rPr>
                <a:t>高品质</a:t>
              </a:r>
              <a:r>
                <a:rPr lang="zh-CN" altLang="en-US" dirty="0">
                  <a:latin typeface="微软雅黑" panose="020B0503020204020204" charset="-122"/>
                  <a:ea typeface="微软雅黑" panose="020B0503020204020204" charset="-122"/>
                  <a:cs typeface="微软雅黑" panose="020B0503020204020204" charset="-122"/>
                </a:rPr>
                <a:t>、类太阳光；</a:t>
              </a:r>
              <a:endParaRPr lang="en-US" altLang="zh-CN" dirty="0">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全</a:t>
              </a:r>
              <a:r>
                <a:rPr lang="zh-CN" altLang="en-US" sz="1800" dirty="0">
                  <a:latin typeface="微软雅黑" panose="020B0503020204020204" charset="-122"/>
                  <a:ea typeface="微软雅黑" panose="020B0503020204020204" charset="-122"/>
                  <a:cs typeface="微软雅黑" panose="020B0503020204020204" charset="-122"/>
                </a:rPr>
                <a:t>光谱照明。</a:t>
              </a:r>
              <a:endParaRPr lang="zh-CN" altLang="en-US" sz="1800" dirty="0">
                <a:latin typeface="微软雅黑" panose="020B0503020204020204" charset="-122"/>
                <a:ea typeface="微软雅黑" panose="020B0503020204020204" charset="-122"/>
                <a:cs typeface="微软雅黑" panose="020B0503020204020204" charset="-122"/>
              </a:endParaRPr>
            </a:p>
          </p:txBody>
        </p:sp>
      </p:grpSp>
      <p:pic>
        <p:nvPicPr>
          <p:cNvPr id="11" name="图片 10" descr="20170623094936_7696"/>
          <p:cNvPicPr/>
          <p:nvPr/>
        </p:nvPicPr>
        <p:blipFill>
          <a:blip r:embed="rId2" cstate="print"/>
          <a:stretch>
            <a:fillRect/>
          </a:stretch>
        </p:blipFill>
        <p:spPr>
          <a:xfrm>
            <a:off x="3197673" y="1574167"/>
            <a:ext cx="2879725" cy="1703070"/>
          </a:xfrm>
          <a:prstGeom prst="rect">
            <a:avLst/>
          </a:prstGeom>
        </p:spPr>
      </p:pic>
      <p:grpSp>
        <p:nvGrpSpPr>
          <p:cNvPr id="12" name="组合 11"/>
          <p:cNvGrpSpPr/>
          <p:nvPr/>
        </p:nvGrpSpPr>
        <p:grpSpPr>
          <a:xfrm>
            <a:off x="3197673" y="3277236"/>
            <a:ext cx="2962819" cy="2875765"/>
            <a:chOff x="896" y="6048"/>
            <a:chExt cx="6595" cy="4793"/>
          </a:xfrm>
        </p:grpSpPr>
        <p:sp>
          <p:nvSpPr>
            <p:cNvPr id="13" name="圆角矩形 12"/>
            <p:cNvSpPr/>
            <p:nvPr/>
          </p:nvSpPr>
          <p:spPr>
            <a:xfrm>
              <a:off x="896" y="6048"/>
              <a:ext cx="6427" cy="4793"/>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064" y="6269"/>
              <a:ext cx="6427" cy="3693"/>
            </a:xfrm>
            <a:prstGeom prst="rect">
              <a:avLst/>
            </a:prstGeom>
            <a:noFill/>
          </p:spPr>
          <p:txBody>
            <a:bodyPr wrap="square" rtlCol="0">
              <a:spAutoFit/>
            </a:bodyPr>
            <a:lstStyle/>
            <a:p>
              <a:pPr marL="285750" indent="-285750" algn="l" fontAlgn="auto">
                <a:lnSpc>
                  <a:spcPct val="150000"/>
                </a:lnSpc>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智能照明</a:t>
              </a:r>
              <a:endParaRPr lang="zh-CN" altLang="en-US" sz="2000" b="1" dirty="0">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en-US" altLang="zh-CN" dirty="0">
                  <a:latin typeface="微软雅黑" panose="020B0503020204020204" charset="-122"/>
                  <a:ea typeface="微软雅黑" panose="020B0503020204020204" charset="-122"/>
                  <a:cs typeface="微软雅黑" panose="020B0503020204020204" charset="-122"/>
                </a:rPr>
                <a:t>LED</a:t>
              </a:r>
              <a:r>
                <a:rPr lang="zh-CN" altLang="en-US" dirty="0">
                  <a:latin typeface="微软雅黑" panose="020B0503020204020204" charset="-122"/>
                  <a:ea typeface="微软雅黑" panose="020B0503020204020204" charset="-122"/>
                  <a:cs typeface="微软雅黑" panose="020B0503020204020204" charset="-122"/>
                </a:rPr>
                <a:t>技术；</a:t>
              </a:r>
              <a:endParaRPr lang="zh-CN" altLang="en-US"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控制技术；</a:t>
              </a:r>
              <a:endParaRPr lang="en-US" altLang="zh-CN"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sz="1800" dirty="0">
                  <a:latin typeface="微软雅黑" panose="020B0503020204020204" charset="-122"/>
                  <a:ea typeface="微软雅黑" panose="020B0503020204020204" charset="-122"/>
                  <a:cs typeface="微软雅黑" panose="020B0503020204020204" charset="-122"/>
                </a:rPr>
                <a:t>通信技术；</a:t>
              </a:r>
              <a:endParaRPr lang="en-US" altLang="zh-CN"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sz="1800" dirty="0">
                  <a:latin typeface="微软雅黑" panose="020B0503020204020204" charset="-122"/>
                  <a:ea typeface="微软雅黑" panose="020B0503020204020204" charset="-122"/>
                  <a:cs typeface="微软雅黑" panose="020B0503020204020204" charset="-122"/>
                </a:rPr>
                <a:t>信息技术。</a:t>
              </a:r>
              <a:endParaRPr lang="en-US" altLang="zh-CN" sz="1800" dirty="0">
                <a:latin typeface="微软雅黑" panose="020B0503020204020204" charset="-122"/>
                <a:ea typeface="微软雅黑" panose="020B0503020204020204" charset="-122"/>
                <a:cs typeface="微软雅黑" panose="020B0503020204020204" charset="-122"/>
              </a:endParaRPr>
            </a:p>
          </p:txBody>
        </p:sp>
      </p:grpSp>
      <p:sp>
        <p:nvSpPr>
          <p:cNvPr id="27" name="圆角矩形 26"/>
          <p:cNvSpPr/>
          <p:nvPr/>
        </p:nvSpPr>
        <p:spPr>
          <a:xfrm>
            <a:off x="9185723" y="3277237"/>
            <a:ext cx="2887345" cy="2875609"/>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9185723" y="3484247"/>
            <a:ext cx="2887345" cy="1800493"/>
          </a:xfrm>
          <a:prstGeom prst="rect">
            <a:avLst/>
          </a:prstGeom>
          <a:noFill/>
        </p:spPr>
        <p:txBody>
          <a:bodyPr wrap="square" rtlCol="0">
            <a:spAutoFit/>
          </a:bodyPr>
          <a:lstStyle/>
          <a:p>
            <a:pPr marL="285750" indent="-285750" algn="l" fontAlgn="auto">
              <a:lnSpc>
                <a:spcPct val="150000"/>
              </a:lnSpc>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紫外LED</a:t>
            </a:r>
            <a:endParaRPr lang="en-US" altLang="zh-CN" sz="2000" b="1"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芯片发光效率；</a:t>
            </a:r>
            <a:endParaRPr lang="en-US" altLang="zh-CN"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新型封装结构、材料；</a:t>
            </a:r>
            <a:endParaRPr lang="en-US" altLang="zh-CN"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结合应用的系统集成。</a:t>
            </a:r>
            <a:endParaRPr lang="zh-CN" altLang="en-US" dirty="0">
              <a:latin typeface="微软雅黑" panose="020B0503020204020204" charset="-122"/>
              <a:ea typeface="微软雅黑" panose="020B0503020204020204" charset="-122"/>
              <a:cs typeface="微软雅黑" panose="020B0503020204020204" charset="-122"/>
            </a:endParaRPr>
          </a:p>
        </p:txBody>
      </p:sp>
      <p:grpSp>
        <p:nvGrpSpPr>
          <p:cNvPr id="20" name="组合 19"/>
          <p:cNvGrpSpPr/>
          <p:nvPr/>
        </p:nvGrpSpPr>
        <p:grpSpPr>
          <a:xfrm>
            <a:off x="6198048" y="3277237"/>
            <a:ext cx="2887345" cy="2875610"/>
            <a:chOff x="896" y="6048"/>
            <a:chExt cx="6427" cy="6168"/>
          </a:xfrm>
        </p:grpSpPr>
        <p:sp>
          <p:nvSpPr>
            <p:cNvPr id="22" name="圆角矩形 21"/>
            <p:cNvSpPr/>
            <p:nvPr/>
          </p:nvSpPr>
          <p:spPr>
            <a:xfrm>
              <a:off x="896" y="6048"/>
              <a:ext cx="6427" cy="6168"/>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896" y="6374"/>
              <a:ext cx="6427" cy="2181"/>
            </a:xfrm>
            <a:prstGeom prst="rect">
              <a:avLst/>
            </a:prstGeom>
            <a:noFill/>
          </p:spPr>
          <p:txBody>
            <a:bodyPr wrap="square" rtlCol="0">
              <a:spAutoFit/>
            </a:bodyPr>
            <a:lstStyle/>
            <a:p>
              <a:pPr marL="285750" indent="-285750" algn="l" fontAlgn="auto">
                <a:lnSpc>
                  <a:spcPct val="150000"/>
                </a:lnSpc>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农业光照</a:t>
              </a:r>
              <a:endParaRPr lang="zh-CN" altLang="en-US" sz="2000" b="1"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sz="1800" dirty="0">
                  <a:latin typeface="微软雅黑" panose="020B0503020204020204" charset="-122"/>
                  <a:ea typeface="微软雅黑" panose="020B0503020204020204" charset="-122"/>
                  <a:cs typeface="微软雅黑" panose="020B0503020204020204" charset="-122"/>
                </a:rPr>
                <a:t>光配方；</a:t>
              </a:r>
              <a:endParaRPr lang="en-US" altLang="zh-CN" sz="1800"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应用系统。</a:t>
              </a:r>
              <a:endParaRPr lang="zh-CN" altLang="en-US" sz="1800" dirty="0">
                <a:latin typeface="微软雅黑" panose="020B0503020204020204" charset="-122"/>
                <a:ea typeface="微软雅黑" panose="020B0503020204020204" charset="-122"/>
                <a:cs typeface="微软雅黑" panose="020B0503020204020204" charset="-122"/>
              </a:endParaRPr>
            </a:p>
          </p:txBody>
        </p:sp>
      </p:grpSp>
      <p:pic>
        <p:nvPicPr>
          <p:cNvPr id="29" name="图片 28" descr="u=667449405,1567711529&amp;fm=214&amp;gp=0"/>
          <p:cNvPicPr/>
          <p:nvPr/>
        </p:nvPicPr>
        <p:blipFill>
          <a:blip r:embed="rId3" cstate="print"/>
          <a:stretch>
            <a:fillRect/>
          </a:stretch>
        </p:blipFill>
        <p:spPr>
          <a:xfrm>
            <a:off x="6198048" y="1574167"/>
            <a:ext cx="2887345" cy="1703705"/>
          </a:xfrm>
          <a:prstGeom prst="rect">
            <a:avLst/>
          </a:prstGeom>
        </p:spPr>
      </p:pic>
      <p:pic>
        <p:nvPicPr>
          <p:cNvPr id="28680" name="图片 4"/>
          <p:cNvPicPr>
            <a:picLocks noChangeAspect="1"/>
          </p:cNvPicPr>
          <p:nvPr/>
        </p:nvPicPr>
        <p:blipFill>
          <a:blip r:embed="rId4" cstate="print"/>
          <a:stretch>
            <a:fillRect/>
          </a:stretch>
        </p:blipFill>
        <p:spPr>
          <a:xfrm>
            <a:off x="9186358" y="1574802"/>
            <a:ext cx="2886710" cy="170180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961390" y="173355"/>
            <a:ext cx="3525520" cy="521970"/>
          </a:xfrm>
          <a:prstGeom prst="rect">
            <a:avLst/>
          </a:prstGeom>
          <a:noFill/>
        </p:spPr>
        <p:txBody>
          <a:bodyPr wrap="square" rtlCol="0">
            <a:spAutoFit/>
          </a:bodyPr>
          <a:lstStyle/>
          <a:p>
            <a:pPr algn="ctr"/>
            <a:r>
              <a:rPr lang="zh-CN" altLang="en-US" sz="2800" b="1">
                <a:latin typeface="微软雅黑" panose="020B0503020204020204" charset="-122"/>
                <a:ea typeface="微软雅黑" panose="020B0503020204020204" charset="-122"/>
              </a:rPr>
              <a:t>标准支撑应用发展</a:t>
            </a:r>
            <a:endParaRPr lang="zh-CN" altLang="en-US" sz="2800" b="1">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15392" y="1107441"/>
            <a:ext cx="6163208" cy="5355312"/>
          </a:xfrm>
          <a:prstGeom prst="rect">
            <a:avLst/>
          </a:prstGeom>
          <a:noFill/>
        </p:spPr>
        <p:txBody>
          <a:bodyPr wrap="square" rtlCol="0">
            <a:spAutoFit/>
          </a:bodyPr>
          <a:lstStyle/>
          <a:p>
            <a:pPr marL="285750" indent="-285750" fontAlgn="auto">
              <a:lnSpc>
                <a:spcPct val="150000"/>
              </a:lnSpc>
              <a:buFont typeface="Wingdings" panose="05000000000000000000" charset="0"/>
              <a:buChar char="p"/>
            </a:pPr>
            <a:r>
              <a:rPr lang="zh-CN" altLang="en-US" b="1" dirty="0">
                <a:latin typeface="微软雅黑" panose="020B0503020204020204" charset="-122"/>
                <a:ea typeface="微软雅黑" panose="020B0503020204020204" charset="-122"/>
                <a:cs typeface="微软雅黑" panose="020B0503020204020204" charset="-122"/>
              </a:rPr>
              <a:t>国家标准</a:t>
            </a:r>
            <a:endParaRPr lang="zh-CN" altLang="en-US" b="1" dirty="0">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sz="1600" b="1" dirty="0">
                <a:latin typeface="微软雅黑" panose="020B0503020204020204" charset="-122"/>
                <a:ea typeface="微软雅黑" panose="020B0503020204020204" charset="-122"/>
                <a:cs typeface="微软雅黑" panose="020B0503020204020204" charset="-122"/>
              </a:rPr>
              <a:t>国家标准委发布了3项标准</a:t>
            </a:r>
            <a:r>
              <a:rPr lang="zh-CN" altLang="en-US" sz="1600" dirty="0">
                <a:latin typeface="微软雅黑" panose="020B0503020204020204" charset="-122"/>
                <a:ea typeface="微软雅黑" panose="020B0503020204020204" charset="-122"/>
                <a:cs typeface="微软雅黑" panose="020B0503020204020204" charset="-122"/>
              </a:rPr>
              <a:t>，</a:t>
            </a:r>
            <a:r>
              <a:rPr lang="zh-CN" altLang="zh-CN" sz="1600" dirty="0">
                <a:latin typeface="微软雅黑" panose="020B0503020204020204" charset="-122"/>
                <a:ea typeface="微软雅黑" panose="020B0503020204020204" charset="-122"/>
                <a:cs typeface="微软雅黑" panose="020B0503020204020204" charset="-122"/>
              </a:rPr>
              <a:t>包括《</a:t>
            </a:r>
            <a:r>
              <a:rPr lang="en-US" altLang="zh-CN" sz="1600" dirty="0">
                <a:latin typeface="微软雅黑" panose="020B0503020204020204" charset="-122"/>
                <a:ea typeface="微软雅黑" panose="020B0503020204020204" charset="-122"/>
                <a:cs typeface="微软雅黑" panose="020B0503020204020204" charset="-122"/>
              </a:rPr>
              <a:t>GB/T 36361-2018 LED</a:t>
            </a:r>
            <a:r>
              <a:rPr lang="zh-CN" altLang="zh-CN" sz="1600" dirty="0">
                <a:latin typeface="微软雅黑" panose="020B0503020204020204" charset="-122"/>
                <a:ea typeface="微软雅黑" panose="020B0503020204020204" charset="-122"/>
                <a:cs typeface="微软雅黑" panose="020B0503020204020204" charset="-122"/>
              </a:rPr>
              <a:t>加速寿命试验方法》、《</a:t>
            </a:r>
            <a:r>
              <a:rPr lang="en-US" altLang="zh-CN" sz="1600" dirty="0">
                <a:latin typeface="微软雅黑" panose="020B0503020204020204" charset="-122"/>
                <a:ea typeface="微软雅黑" panose="020B0503020204020204" charset="-122"/>
                <a:cs typeface="微软雅黑" panose="020B0503020204020204" charset="-122"/>
              </a:rPr>
              <a:t>GB/T 36362-2018 LED</a:t>
            </a:r>
            <a:r>
              <a:rPr lang="zh-CN" altLang="zh-CN" sz="1600" dirty="0">
                <a:latin typeface="微软雅黑" panose="020B0503020204020204" charset="-122"/>
                <a:ea typeface="微软雅黑" panose="020B0503020204020204" charset="-122"/>
                <a:cs typeface="微软雅黑" panose="020B0503020204020204" charset="-122"/>
              </a:rPr>
              <a:t>应用产品可靠性试验的点估计和区间估计（指数分布）》和《</a:t>
            </a:r>
            <a:r>
              <a:rPr lang="en-US" altLang="zh-CN" sz="1600" dirty="0">
                <a:latin typeface="微软雅黑" panose="020B0503020204020204" charset="-122"/>
                <a:ea typeface="微软雅黑" panose="020B0503020204020204" charset="-122"/>
                <a:cs typeface="微软雅黑" panose="020B0503020204020204" charset="-122"/>
              </a:rPr>
              <a:t>GB/T 36101-2018 </a:t>
            </a:r>
            <a:r>
              <a:rPr lang="en-US" altLang="zh-CN" sz="1600" dirty="0" err="1">
                <a:latin typeface="微软雅黑" panose="020B0503020204020204" charset="-122"/>
                <a:ea typeface="微软雅黑" panose="020B0503020204020204" charset="-122"/>
                <a:cs typeface="微软雅黑" panose="020B0503020204020204" charset="-122"/>
              </a:rPr>
              <a:t>LED显示屏干扰光评价要求</a:t>
            </a:r>
            <a:r>
              <a:rPr lang="zh-CN" altLang="zh-CN" sz="1600" dirty="0">
                <a:latin typeface="微软雅黑" panose="020B0503020204020204" charset="-122"/>
                <a:ea typeface="微软雅黑" panose="020B0503020204020204" charset="-122"/>
                <a:cs typeface="微软雅黑" panose="020B0503020204020204" charset="-122"/>
              </a:rPr>
              <a:t>》。</a:t>
            </a:r>
            <a:endParaRPr lang="zh-CN" altLang="en-US" sz="1600" dirty="0">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en-US" altLang="zh-CN" sz="1600" b="1" dirty="0">
                <a:latin typeface="微软雅黑" panose="020B0503020204020204" charset="-122"/>
                <a:ea typeface="微软雅黑" panose="020B0503020204020204" charset="-122"/>
                <a:cs typeface="微软雅黑" panose="020B0503020204020204" charset="-122"/>
              </a:rPr>
              <a:t>12</a:t>
            </a:r>
            <a:r>
              <a:rPr lang="zh-CN" altLang="zh-CN" sz="1600" b="1" dirty="0">
                <a:latin typeface="微软雅黑" panose="020B0503020204020204" charset="-122"/>
                <a:ea typeface="微软雅黑" panose="020B0503020204020204" charset="-122"/>
                <a:cs typeface="微软雅黑" panose="020B0503020204020204" charset="-122"/>
              </a:rPr>
              <a:t>项</a:t>
            </a:r>
            <a:r>
              <a:rPr lang="zh-CN" altLang="en-US" sz="1600" b="1" dirty="0">
                <a:latin typeface="微软雅黑" panose="020B0503020204020204" charset="-122"/>
                <a:ea typeface="微软雅黑" panose="020B0503020204020204" charset="-122"/>
                <a:cs typeface="微软雅黑" panose="020B0503020204020204" charset="-122"/>
              </a:rPr>
              <a:t>推荐性国家标准开始实施</a:t>
            </a:r>
            <a:r>
              <a:rPr lang="zh-CN" altLang="en-US" sz="1600" dirty="0">
                <a:latin typeface="微软雅黑" panose="020B0503020204020204" charset="-122"/>
                <a:ea typeface="微软雅黑" panose="020B0503020204020204" charset="-122"/>
                <a:cs typeface="微软雅黑" panose="020B0503020204020204" charset="-122"/>
              </a:rPr>
              <a:t>，</a:t>
            </a:r>
            <a:r>
              <a:rPr lang="zh-CN" altLang="zh-CN" sz="1600" dirty="0">
                <a:latin typeface="微软雅黑" panose="020B0503020204020204" charset="-122"/>
                <a:ea typeface="微软雅黑" panose="020B0503020204020204" charset="-122"/>
                <a:cs typeface="微软雅黑" panose="020B0503020204020204" charset="-122"/>
              </a:rPr>
              <a:t>《</a:t>
            </a:r>
            <a:r>
              <a:rPr lang="en-US" altLang="zh-CN" sz="1600" dirty="0">
                <a:latin typeface="微软雅黑" panose="020B0503020204020204" charset="-122"/>
                <a:ea typeface="微软雅黑" panose="020B0503020204020204" charset="-122"/>
                <a:cs typeface="微软雅黑" panose="020B0503020204020204" charset="-122"/>
              </a:rPr>
              <a:t>LED</a:t>
            </a:r>
            <a:r>
              <a:rPr lang="zh-CN" altLang="zh-CN" sz="1600" dirty="0">
                <a:latin typeface="微软雅黑" panose="020B0503020204020204" charset="-122"/>
                <a:ea typeface="微软雅黑" panose="020B0503020204020204" charset="-122"/>
                <a:cs typeface="微软雅黑" panose="020B0503020204020204" charset="-122"/>
              </a:rPr>
              <a:t>公共照明智能系统接口应用层通信协议》、《</a:t>
            </a:r>
            <a:r>
              <a:rPr lang="en-US" altLang="zh-CN" sz="1600" dirty="0">
                <a:latin typeface="微软雅黑" panose="020B0503020204020204" charset="-122"/>
                <a:ea typeface="微软雅黑" panose="020B0503020204020204" charset="-122"/>
                <a:cs typeface="微软雅黑" panose="020B0503020204020204" charset="-122"/>
              </a:rPr>
              <a:t>LED</a:t>
            </a:r>
            <a:r>
              <a:rPr lang="zh-CN" altLang="zh-CN" sz="1600" dirty="0">
                <a:latin typeface="微软雅黑" panose="020B0503020204020204" charset="-122"/>
                <a:ea typeface="微软雅黑" panose="020B0503020204020204" charset="-122"/>
                <a:cs typeface="微软雅黑" panose="020B0503020204020204" charset="-122"/>
              </a:rPr>
              <a:t>照明应用与接口要求 非集成式</a:t>
            </a:r>
            <a:r>
              <a:rPr lang="en-US" altLang="zh-CN" sz="1600" dirty="0">
                <a:latin typeface="微软雅黑" panose="020B0503020204020204" charset="-122"/>
                <a:ea typeface="微软雅黑" panose="020B0503020204020204" charset="-122"/>
                <a:cs typeface="微软雅黑" panose="020B0503020204020204" charset="-122"/>
              </a:rPr>
              <a:t>LED</a:t>
            </a:r>
            <a:r>
              <a:rPr lang="zh-CN" altLang="zh-CN" sz="1600" dirty="0">
                <a:latin typeface="微软雅黑" panose="020B0503020204020204" charset="-122"/>
                <a:ea typeface="微软雅黑" panose="020B0503020204020204" charset="-122"/>
                <a:cs typeface="微软雅黑" panose="020B0503020204020204" charset="-122"/>
              </a:rPr>
              <a:t>模块的道路灯具》等</a:t>
            </a:r>
            <a:endParaRPr lang="en-US" altLang="zh-CN" sz="1600" dirty="0">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Wingdings" panose="05000000000000000000" pitchFamily="2" charset="2"/>
              <a:buChar char="p"/>
            </a:pPr>
            <a:r>
              <a:rPr lang="zh-CN" altLang="en-US" b="1" dirty="0">
                <a:latin typeface="微软雅黑" panose="020B0503020204020204" charset="-122"/>
                <a:ea typeface="微软雅黑" panose="020B0503020204020204" charset="-122"/>
                <a:cs typeface="微软雅黑" panose="020B0503020204020204" charset="-122"/>
              </a:rPr>
              <a:t>团体标准支撑作用显现</a:t>
            </a:r>
            <a:endParaRPr lang="zh-CN" altLang="en-US" b="1" dirty="0">
              <a:latin typeface="微软雅黑" panose="020B0503020204020204" charset="-122"/>
              <a:ea typeface="微软雅黑" panose="020B0503020204020204" charset="-122"/>
              <a:cs typeface="微软雅黑" panose="020B0503020204020204" charset="-122"/>
            </a:endParaRPr>
          </a:p>
          <a:p>
            <a:pPr marL="285750" indent="-285750">
              <a:lnSpc>
                <a:spcPct val="150000"/>
              </a:lnSpc>
              <a:buFont typeface="Arial" panose="020B0604020202020204" pitchFamily="34" charset="0"/>
              <a:buChar char="•"/>
            </a:pPr>
            <a:r>
              <a:rPr lang="zh-CN" altLang="en-US" sz="1600" dirty="0">
                <a:latin typeface="微软雅黑" panose="020B0503020204020204" charset="-122"/>
                <a:ea typeface="微软雅黑" panose="020B0503020204020204" charset="-122"/>
                <a:cs typeface="微软雅黑" panose="020B0503020204020204" charset="-122"/>
              </a:rPr>
              <a:t>CSA标委会（CSAS）针对企业最关注的创新应用方向，</a:t>
            </a:r>
            <a:r>
              <a:rPr lang="zh-CN" altLang="en-US" sz="1600" dirty="0">
                <a:latin typeface="微软雅黑" panose="020B0503020204020204" charset="-122"/>
                <a:ea typeface="微软雅黑" panose="020B0503020204020204" charset="-122"/>
                <a:cs typeface="微软雅黑" panose="020B0503020204020204" charset="-122"/>
              </a:rPr>
              <a:t>如</a:t>
            </a:r>
            <a:r>
              <a:rPr lang="zh-CN" altLang="zh-CN" sz="1600" dirty="0">
                <a:latin typeface="微软雅黑" panose="020B0503020204020204" charset="-122"/>
                <a:ea typeface="微软雅黑" panose="020B0503020204020204" charset="-122"/>
              </a:rPr>
              <a:t>类太阳光</a:t>
            </a:r>
            <a:r>
              <a:rPr lang="en-US" altLang="zh-CN" sz="1600" dirty="0">
                <a:latin typeface="微软雅黑" panose="020B0503020204020204" charset="-122"/>
                <a:ea typeface="微软雅黑" panose="020B0503020204020204" charset="-122"/>
              </a:rPr>
              <a:t>LED</a:t>
            </a:r>
            <a:r>
              <a:rPr lang="zh-CN" altLang="zh-CN" sz="1600" dirty="0">
                <a:latin typeface="微软雅黑" panose="020B0503020204020204" charset="-122"/>
                <a:ea typeface="微软雅黑" panose="020B0503020204020204" charset="-122"/>
              </a:rPr>
              <a:t>、</a:t>
            </a:r>
            <a:r>
              <a:rPr lang="en-US" altLang="zh-CN" sz="1600" dirty="0">
                <a:latin typeface="微软雅黑" panose="020B0503020204020204" charset="-122"/>
                <a:ea typeface="微软雅黑" panose="020B0503020204020204" charset="-122"/>
              </a:rPr>
              <a:t>LED</a:t>
            </a:r>
            <a:r>
              <a:rPr lang="zh-CN" altLang="zh-CN" sz="1600" dirty="0">
                <a:latin typeface="微软雅黑" panose="020B0503020204020204" charset="-122"/>
                <a:ea typeface="微软雅黑" panose="020B0503020204020204" charset="-122"/>
              </a:rPr>
              <a:t>植物光照、</a:t>
            </a:r>
            <a:r>
              <a:rPr lang="en-US" altLang="zh-CN" sz="1600" dirty="0">
                <a:latin typeface="微软雅黑" panose="020B0503020204020204" charset="-122"/>
                <a:ea typeface="微软雅黑" panose="020B0503020204020204" charset="-122"/>
              </a:rPr>
              <a:t>LED</a:t>
            </a:r>
            <a:r>
              <a:rPr lang="zh-CN" altLang="zh-CN" sz="1600" dirty="0">
                <a:latin typeface="微软雅黑" panose="020B0503020204020204" charset="-122"/>
                <a:ea typeface="微软雅黑" panose="020B0503020204020204" charset="-122"/>
              </a:rPr>
              <a:t>智能控制、紫外</a:t>
            </a:r>
            <a:r>
              <a:rPr lang="en-US" altLang="zh-CN" sz="1600" dirty="0">
                <a:latin typeface="微软雅黑" panose="020B0503020204020204" charset="-122"/>
                <a:ea typeface="微软雅黑" panose="020B0503020204020204" charset="-122"/>
              </a:rPr>
              <a:t>LED</a:t>
            </a:r>
            <a:r>
              <a:rPr lang="zh-CN" altLang="zh-CN" sz="1600" dirty="0">
                <a:latin typeface="微软雅黑" panose="020B0503020204020204" charset="-122"/>
                <a:ea typeface="微软雅黑" panose="020B0503020204020204" charset="-122"/>
              </a:rPr>
              <a:t>固化等</a:t>
            </a:r>
            <a:r>
              <a:rPr lang="zh-CN" altLang="en-US" sz="1600" dirty="0">
                <a:latin typeface="微软雅黑" panose="020B0503020204020204" charset="-122"/>
                <a:ea typeface="微软雅黑" panose="020B0503020204020204" charset="-122"/>
                <a:cs typeface="微软雅黑" panose="020B0503020204020204" charset="-122"/>
              </a:rPr>
              <a:t>开展了标准研究和制定工作，支撑LED创新应用的规模化发展；</a:t>
            </a:r>
            <a:endParaRPr lang="en-US" altLang="zh-CN" sz="1600" dirty="0">
              <a:latin typeface="微软雅黑" panose="020B0503020204020204" charset="-122"/>
              <a:ea typeface="微软雅黑" panose="020B0503020204020204" charset="-122"/>
              <a:cs typeface="微软雅黑" panose="020B0503020204020204" charset="-122"/>
            </a:endParaRPr>
          </a:p>
          <a:p>
            <a:pPr marL="285750" indent="-285750" algn="l" fontAlgn="auto">
              <a:lnSpc>
                <a:spcPct val="150000"/>
              </a:lnSpc>
              <a:buFont typeface="Arial" panose="020B0604020202020204" pitchFamily="34" charset="0"/>
              <a:buChar char="•"/>
            </a:pPr>
            <a:r>
              <a:rPr lang="zh-CN" altLang="en-US" sz="1600" dirty="0">
                <a:latin typeface="微软雅黑" panose="020B0503020204020204" charset="-122"/>
                <a:ea typeface="微软雅黑" panose="020B0503020204020204" charset="-122"/>
                <a:cs typeface="微软雅黑" panose="020B0503020204020204" charset="-122"/>
              </a:rPr>
              <a:t>2018年CSAS发布团体标准1项、技术报告2项，立项联盟标准6项、技术报告2项。</a:t>
            </a:r>
            <a:endParaRPr lang="zh-CN" altLang="en-US" sz="1600" dirty="0">
              <a:latin typeface="微软雅黑" panose="020B0503020204020204" charset="-122"/>
              <a:ea typeface="微软雅黑" panose="020B0503020204020204" charset="-122"/>
              <a:cs typeface="微软雅黑" panose="020B0503020204020204" charset="-122"/>
            </a:endParaRPr>
          </a:p>
        </p:txBody>
      </p:sp>
      <p:pic>
        <p:nvPicPr>
          <p:cNvPr id="4" name="图片 3" descr="微信图片_20190215170850"/>
          <p:cNvPicPr>
            <a:picLocks noChangeAspect="1"/>
          </p:cNvPicPr>
          <p:nvPr/>
        </p:nvPicPr>
        <p:blipFill>
          <a:blip r:embed="rId1"/>
          <a:stretch>
            <a:fillRect/>
          </a:stretch>
        </p:blipFill>
        <p:spPr>
          <a:xfrm>
            <a:off x="8194040" y="1031240"/>
            <a:ext cx="2128520" cy="573405"/>
          </a:xfrm>
          <a:prstGeom prst="rect">
            <a:avLst/>
          </a:prstGeom>
        </p:spPr>
      </p:pic>
      <p:pic>
        <p:nvPicPr>
          <p:cNvPr id="6" name="图片 5" descr="微信图片_20190215172128"/>
          <p:cNvPicPr/>
          <p:nvPr/>
        </p:nvPicPr>
        <p:blipFill>
          <a:blip r:embed="rId2"/>
          <a:stretch>
            <a:fillRect/>
          </a:stretch>
        </p:blipFill>
        <p:spPr>
          <a:xfrm>
            <a:off x="7320915" y="1892935"/>
            <a:ext cx="3873500" cy="2160016"/>
          </a:xfrm>
          <a:prstGeom prst="rect">
            <a:avLst/>
          </a:prstGeom>
        </p:spPr>
      </p:pic>
      <p:pic>
        <p:nvPicPr>
          <p:cNvPr id="7" name="图片 6" descr="6-1Z121154Z3201"/>
          <p:cNvPicPr/>
          <p:nvPr/>
        </p:nvPicPr>
        <p:blipFill>
          <a:blip r:embed="rId3"/>
          <a:stretch>
            <a:fillRect/>
          </a:stretch>
        </p:blipFill>
        <p:spPr>
          <a:xfrm>
            <a:off x="7320915" y="4277995"/>
            <a:ext cx="3874135" cy="216001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flipH="1">
            <a:off x="2818836" y="1805732"/>
            <a:ext cx="9384254" cy="3246536"/>
          </a:xfrm>
          <a:prstGeom prst="homePlate">
            <a:avLst/>
          </a:prstGeom>
          <a:solidFill>
            <a:srgbClr val="0170C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4075572" y="3014623"/>
            <a:ext cx="1349662" cy="829945"/>
          </a:xfrm>
          <a:prstGeom prst="rect">
            <a:avLst/>
          </a:prstGeom>
          <a:noFill/>
        </p:spPr>
        <p:txBody>
          <a:bodyPr wrap="square" rtlCol="0">
            <a:spAutoFit/>
          </a:bodyPr>
          <a:lstStyle/>
          <a:p>
            <a:pPr algn="ctr"/>
            <a:r>
              <a:rPr lang="en-US" altLang="zh-CN" sz="4800" b="1" dirty="0">
                <a:solidFill>
                  <a:schemeClr val="bg1"/>
                </a:solidFill>
                <a:latin typeface="微软雅黑" panose="020B0503020204020204" charset="-122"/>
                <a:ea typeface="微软雅黑" panose="020B0503020204020204" charset="-122"/>
                <a:cs typeface="+mn-ea"/>
                <a:sym typeface="Arial" panose="020B0604020202020204" pitchFamily="34" charset="0"/>
              </a:rPr>
              <a:t>03</a:t>
            </a:r>
            <a:endParaRPr lang="en-US" altLang="zh-CN" sz="4800" b="1" dirty="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sp>
        <p:nvSpPr>
          <p:cNvPr id="21" name="矩形 20"/>
          <p:cNvSpPr/>
          <p:nvPr/>
        </p:nvSpPr>
        <p:spPr>
          <a:xfrm>
            <a:off x="5325745" y="2688590"/>
            <a:ext cx="6576060" cy="430530"/>
          </a:xfrm>
          <a:prstGeom prst="rect">
            <a:avLst/>
          </a:prstGeom>
        </p:spPr>
        <p:txBody>
          <a:bodyPr wrap="square" lIns="0" tIns="0" rIns="0" bIns="0">
            <a:spAutoFit/>
          </a:bodyPr>
          <a:lstStyle/>
          <a:p>
            <a:pPr algn="ctr"/>
            <a:r>
              <a:rPr lang="zh-CN" altLang="en-US" sz="28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外贸：贸易摩擦频发，出口信心不足</a:t>
            </a:r>
            <a:endParaRPr lang="zh-CN" altLang="en-US" sz="2800" b="1"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任意多边形 16"/>
          <p:cNvSpPr/>
          <p:nvPr/>
        </p:nvSpPr>
        <p:spPr>
          <a:xfrm>
            <a:off x="1" y="610166"/>
            <a:ext cx="2818836" cy="5637673"/>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rgbClr val="00B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grpSp>
        <p:nvGrpSpPr>
          <p:cNvPr id="6" name="组合 5"/>
          <p:cNvGrpSpPr/>
          <p:nvPr/>
        </p:nvGrpSpPr>
        <p:grpSpPr>
          <a:xfrm>
            <a:off x="6052065" y="3407906"/>
            <a:ext cx="4109015" cy="906780"/>
            <a:chOff x="9729" y="5895"/>
            <a:chExt cx="5827" cy="1428"/>
          </a:xfrm>
        </p:grpSpPr>
        <p:sp>
          <p:nvSpPr>
            <p:cNvPr id="3" name="文本框 2"/>
            <p:cNvSpPr txBox="1"/>
            <p:nvPr/>
          </p:nvSpPr>
          <p:spPr>
            <a:xfrm>
              <a:off x="9729" y="5895"/>
              <a:ext cx="5827" cy="582"/>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solidFill>
                    <a:schemeClr val="bg1"/>
                  </a:solidFill>
                  <a:latin typeface="微软雅黑" panose="020B0503020204020204" charset="-122"/>
                  <a:ea typeface="微软雅黑" panose="020B0503020204020204" charset="-122"/>
                </a:rPr>
                <a:t>贸易摩擦影响出口信心</a:t>
              </a:r>
              <a:endParaRPr lang="zh-CN" altLang="en-US" b="1" dirty="0">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9729" y="6741"/>
              <a:ext cx="5827" cy="582"/>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solidFill>
                    <a:schemeClr val="bg1"/>
                  </a:solidFill>
                  <a:latin typeface="微软雅黑" panose="020B0503020204020204" charset="-122"/>
                  <a:ea typeface="微软雅黑" panose="020B0503020204020204" charset="-122"/>
                </a:rPr>
                <a:t>新兴应用市场未来可期</a:t>
              </a:r>
              <a:endParaRPr lang="zh-CN" altLang="en-US"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98520"/>
            <a:ext cx="12192000" cy="1549219"/>
            <a:chOff x="73573" y="1015388"/>
            <a:chExt cx="12192000" cy="1754326"/>
          </a:xfrm>
          <a:solidFill>
            <a:schemeClr val="accent1"/>
          </a:solidFill>
        </p:grpSpPr>
        <p:sp>
          <p:nvSpPr>
            <p:cNvPr id="3" name="文本框 2"/>
            <p:cNvSpPr txBox="1"/>
            <p:nvPr/>
          </p:nvSpPr>
          <p:spPr>
            <a:xfrm>
              <a:off x="73573" y="1015388"/>
              <a:ext cx="12192000" cy="1754326"/>
            </a:xfrm>
            <a:prstGeom prst="rect">
              <a:avLst/>
            </a:prstGeom>
            <a:solidFill>
              <a:schemeClr val="accent1"/>
            </a:solidFill>
          </p:spPr>
          <p:txBody>
            <a:bodyPr wrap="square" rtlCol="0">
              <a:spAutoFit/>
            </a:bodyPr>
            <a:lstStyle/>
            <a:p>
              <a:endParaRPr lang="zh-CN" altLang="en-US" dirty="0"/>
            </a:p>
          </p:txBody>
        </p:sp>
        <p:sp>
          <p:nvSpPr>
            <p:cNvPr id="4" name="矩形 3"/>
            <p:cNvSpPr/>
            <p:nvPr/>
          </p:nvSpPr>
          <p:spPr>
            <a:xfrm>
              <a:off x="545951" y="1286967"/>
              <a:ext cx="11398623" cy="1020958"/>
            </a:xfrm>
            <a:prstGeom prst="rect">
              <a:avLst/>
            </a:prstGeom>
            <a:grpFill/>
          </p:spPr>
          <p:txBody>
            <a:bodyPr wrap="square">
              <a:spAutoFit/>
            </a:bodyPr>
            <a:lstStyle/>
            <a:p>
              <a:pPr algn="ctr">
                <a:lnSpc>
                  <a:spcPct val="150000"/>
                </a:lnSpc>
              </a:pPr>
              <a:r>
                <a:rPr lang="en-US" altLang="zh-CN" sz="4000" b="1" dirty="0">
                  <a:solidFill>
                    <a:schemeClr val="bg1"/>
                  </a:solidFill>
                  <a:latin typeface="Arial" panose="020B0604020202020204" pitchFamily="34" charset="0"/>
                  <a:ea typeface="微软雅黑" panose="020B0503020204020204" charset="-122"/>
                  <a:sym typeface="Arial" panose="020B0604020202020204" pitchFamily="34" charset="0"/>
                </a:rPr>
                <a:t>2018</a:t>
              </a:r>
              <a:r>
                <a:rPr lang="zh-CN" altLang="en-US" sz="4000" b="1" dirty="0">
                  <a:solidFill>
                    <a:schemeClr val="bg1"/>
                  </a:solidFill>
                  <a:latin typeface="Arial" panose="020B0604020202020204" pitchFamily="34" charset="0"/>
                  <a:ea typeface="微软雅黑" panose="020B0503020204020204" charset="-122"/>
                  <a:sym typeface="Arial" panose="020B0604020202020204" pitchFamily="34" charset="0"/>
                </a:rPr>
                <a:t>年国际贸易环境复杂多变</a:t>
              </a:r>
              <a:endParaRPr lang="en-US" altLang="zh-CN" sz="4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7" name="矩形 6"/>
          <p:cNvSpPr/>
          <p:nvPr/>
        </p:nvSpPr>
        <p:spPr>
          <a:xfrm>
            <a:off x="605055" y="4008640"/>
            <a:ext cx="3429061" cy="2818849"/>
          </a:xfrm>
          <a:prstGeom prst="rect">
            <a:avLst/>
          </a:prstGeom>
        </p:spPr>
        <p:txBody>
          <a:bodyPr wrap="square">
            <a:spAutoFit/>
          </a:bodyPr>
          <a:lstStyle/>
          <a:p>
            <a:pPr algn="ctr"/>
            <a:r>
              <a:rPr lang="zh-CN" altLang="en-US" b="1" dirty="0">
                <a:solidFill>
                  <a:srgbClr val="FF0000"/>
                </a:solidFill>
                <a:latin typeface="微软雅黑" panose="020B0503020204020204" charset="-122"/>
                <a:ea typeface="微软雅黑" panose="020B0503020204020204" charset="-122"/>
              </a:rPr>
              <a:t>保守化</a:t>
            </a:r>
            <a:endParaRPr lang="en-US" altLang="zh-CN" b="1" dirty="0">
              <a:solidFill>
                <a:srgbClr val="FF0000"/>
              </a:solidFill>
              <a:latin typeface="微软雅黑" panose="020B0503020204020204" charset="-122"/>
              <a:ea typeface="微软雅黑" panose="020B0503020204020204" charset="-122"/>
            </a:endParaRPr>
          </a:p>
          <a:p>
            <a:pPr algn="ctr"/>
            <a:endParaRPr lang="en-US" altLang="zh-CN" b="1" dirty="0">
              <a:solidFill>
                <a:srgbClr val="019CEC"/>
              </a:solidFill>
              <a:latin typeface="微软雅黑" panose="020B0503020204020204" charset="-122"/>
              <a:ea typeface="微软雅黑" panose="020B0503020204020204" charset="-122"/>
            </a:endParaRPr>
          </a:p>
          <a:p>
            <a:pPr>
              <a:lnSpc>
                <a:spcPct val="150000"/>
              </a:lnSpc>
            </a:pPr>
            <a:r>
              <a:rPr lang="zh-CN" altLang="en-US" sz="1600" dirty="0">
                <a:solidFill>
                  <a:srgbClr val="333333"/>
                </a:solidFill>
                <a:latin typeface="微软雅黑" panose="020B0503020204020204" charset="-122"/>
                <a:ea typeface="微软雅黑" panose="020B0503020204020204" charset="-122"/>
              </a:rPr>
              <a:t>美国抛开</a:t>
            </a:r>
            <a:r>
              <a:rPr lang="en-US" altLang="zh-CN" sz="1600" dirty="0">
                <a:solidFill>
                  <a:srgbClr val="333333"/>
                </a:solidFill>
                <a:latin typeface="微软雅黑" panose="020B0503020204020204" charset="-122"/>
                <a:ea typeface="微软雅黑" panose="020B0503020204020204" charset="-122"/>
              </a:rPr>
              <a:t>WTO</a:t>
            </a:r>
            <a:r>
              <a:rPr lang="zh-CN" altLang="en-US" sz="1600" dirty="0">
                <a:solidFill>
                  <a:srgbClr val="333333"/>
                </a:solidFill>
                <a:latin typeface="微软雅黑" panose="020B0503020204020204" charset="-122"/>
                <a:ea typeface="微软雅黑" panose="020B0503020204020204" charset="-122"/>
              </a:rPr>
              <a:t>框架下的反倾销、反补贴等措施，更多采取基于国内法的“</a:t>
            </a:r>
            <a:r>
              <a:rPr lang="en-US" altLang="zh-CN" sz="1600" dirty="0">
                <a:solidFill>
                  <a:srgbClr val="333333"/>
                </a:solidFill>
                <a:latin typeface="微软雅黑" panose="020B0503020204020204" charset="-122"/>
                <a:ea typeface="微软雅黑" panose="020B0503020204020204" charset="-122"/>
              </a:rPr>
              <a:t>301”</a:t>
            </a:r>
            <a:r>
              <a:rPr lang="zh-CN" altLang="en-US" sz="1600" dirty="0">
                <a:solidFill>
                  <a:srgbClr val="333333"/>
                </a:solidFill>
                <a:latin typeface="微软雅黑" panose="020B0503020204020204" charset="-122"/>
                <a:ea typeface="微软雅黑" panose="020B0503020204020204" charset="-122"/>
              </a:rPr>
              <a:t>调查、“</a:t>
            </a:r>
            <a:r>
              <a:rPr lang="en-US" altLang="zh-CN" sz="1600" dirty="0">
                <a:solidFill>
                  <a:srgbClr val="333333"/>
                </a:solidFill>
                <a:latin typeface="微软雅黑" panose="020B0503020204020204" charset="-122"/>
                <a:ea typeface="微软雅黑" panose="020B0503020204020204" charset="-122"/>
              </a:rPr>
              <a:t>337</a:t>
            </a:r>
            <a:r>
              <a:rPr lang="zh-CN" altLang="en-US" sz="1600" dirty="0">
                <a:solidFill>
                  <a:srgbClr val="333333"/>
                </a:solidFill>
                <a:latin typeface="微软雅黑" panose="020B0503020204020204" charset="-122"/>
                <a:ea typeface="微软雅黑" panose="020B0503020204020204" charset="-122"/>
              </a:rPr>
              <a:t>”调查、“</a:t>
            </a:r>
            <a:r>
              <a:rPr lang="en-US" altLang="zh-CN" sz="1600" dirty="0">
                <a:solidFill>
                  <a:srgbClr val="333333"/>
                </a:solidFill>
                <a:latin typeface="微软雅黑" panose="020B0503020204020204" charset="-122"/>
                <a:ea typeface="微软雅黑" panose="020B0503020204020204" charset="-122"/>
              </a:rPr>
              <a:t>232”</a:t>
            </a:r>
            <a:r>
              <a:rPr lang="zh-CN" altLang="en-US" sz="1600" dirty="0">
                <a:solidFill>
                  <a:srgbClr val="333333"/>
                </a:solidFill>
                <a:latin typeface="微软雅黑" panose="020B0503020204020204" charset="-122"/>
                <a:ea typeface="微软雅黑" panose="020B0503020204020204" charset="-122"/>
              </a:rPr>
              <a:t>调查等，对进口商品增加关税壁垒，下一步不排除对技术等出口施加更多管制。</a:t>
            </a:r>
            <a:endParaRPr lang="zh-CN" altLang="en-US" sz="1600" dirty="0">
              <a:latin typeface="微软雅黑" panose="020B0503020204020204" charset="-122"/>
              <a:ea typeface="微软雅黑" panose="020B0503020204020204" charset="-122"/>
            </a:endParaRPr>
          </a:p>
        </p:txBody>
      </p:sp>
      <p:sp>
        <p:nvSpPr>
          <p:cNvPr id="8" name="矩形 7"/>
          <p:cNvSpPr/>
          <p:nvPr/>
        </p:nvSpPr>
        <p:spPr>
          <a:xfrm>
            <a:off x="4559449" y="4008640"/>
            <a:ext cx="3073101" cy="1710853"/>
          </a:xfrm>
          <a:prstGeom prst="rect">
            <a:avLst/>
          </a:prstGeom>
        </p:spPr>
        <p:txBody>
          <a:bodyPr wrap="square">
            <a:spAutoFit/>
          </a:bodyPr>
          <a:lstStyle/>
          <a:p>
            <a:pPr algn="ctr"/>
            <a:r>
              <a:rPr lang="zh-CN" altLang="en-US" b="1" dirty="0">
                <a:solidFill>
                  <a:srgbClr val="FF0000"/>
                </a:solidFill>
                <a:latin typeface="微软雅黑" panose="020B0503020204020204" charset="-122"/>
                <a:ea typeface="微软雅黑" panose="020B0503020204020204" charset="-122"/>
              </a:rPr>
              <a:t>碎片化</a:t>
            </a:r>
            <a:endParaRPr lang="en-US" altLang="zh-CN" b="1" dirty="0">
              <a:solidFill>
                <a:srgbClr val="FF0000"/>
              </a:solidFill>
              <a:latin typeface="微软雅黑" panose="020B0503020204020204" charset="-122"/>
              <a:ea typeface="微软雅黑" panose="020B0503020204020204" charset="-122"/>
            </a:endParaRPr>
          </a:p>
          <a:p>
            <a:pPr algn="ctr"/>
            <a:endParaRPr lang="en-US" altLang="zh-CN" b="1" dirty="0">
              <a:solidFill>
                <a:srgbClr val="019CEC"/>
              </a:solidFill>
              <a:latin typeface="微软雅黑" panose="020B0503020204020204" charset="-122"/>
              <a:ea typeface="微软雅黑" panose="020B0503020204020204" charset="-122"/>
            </a:endParaRPr>
          </a:p>
          <a:p>
            <a:pPr>
              <a:lnSpc>
                <a:spcPct val="150000"/>
              </a:lnSpc>
            </a:pPr>
            <a:r>
              <a:rPr lang="zh-CN" altLang="en-US" sz="1600" dirty="0">
                <a:solidFill>
                  <a:srgbClr val="333333"/>
                </a:solidFill>
                <a:latin typeface="微软雅黑" panose="020B0503020204020204" charset="-122"/>
                <a:ea typeface="微软雅黑" panose="020B0503020204020204" charset="-122"/>
              </a:rPr>
              <a:t>区域贸易协定缔结浪潮呈愈演愈烈之势。这将对</a:t>
            </a:r>
            <a:r>
              <a:rPr lang="en-US" altLang="zh-CN" sz="1600" dirty="0">
                <a:solidFill>
                  <a:srgbClr val="333333"/>
                </a:solidFill>
                <a:latin typeface="微软雅黑" panose="020B0503020204020204" charset="-122"/>
                <a:ea typeface="微软雅黑" panose="020B0503020204020204" charset="-122"/>
              </a:rPr>
              <a:t>WTO</a:t>
            </a:r>
            <a:r>
              <a:rPr lang="zh-CN" altLang="en-US" sz="1600" dirty="0">
                <a:solidFill>
                  <a:srgbClr val="333333"/>
                </a:solidFill>
                <a:latin typeface="微软雅黑" panose="020B0503020204020204" charset="-122"/>
                <a:ea typeface="微软雅黑" panose="020B0503020204020204" charset="-122"/>
              </a:rPr>
              <a:t>为核心的多边贸易体制造成巨大冲击。</a:t>
            </a:r>
            <a:endParaRPr lang="zh-CN" altLang="en-US" sz="1600" dirty="0">
              <a:latin typeface="微软雅黑" panose="020B0503020204020204" charset="-122"/>
              <a:ea typeface="微软雅黑" panose="020B0503020204020204" charset="-122"/>
            </a:endParaRPr>
          </a:p>
        </p:txBody>
      </p:sp>
      <p:sp>
        <p:nvSpPr>
          <p:cNvPr id="9" name="矩形 8"/>
          <p:cNvSpPr/>
          <p:nvPr/>
        </p:nvSpPr>
        <p:spPr>
          <a:xfrm>
            <a:off x="8157883" y="4034746"/>
            <a:ext cx="4034117" cy="2582245"/>
          </a:xfrm>
          <a:prstGeom prst="rect">
            <a:avLst/>
          </a:prstGeom>
        </p:spPr>
        <p:txBody>
          <a:bodyPr wrap="square">
            <a:spAutoFit/>
          </a:bodyPr>
          <a:lstStyle/>
          <a:p>
            <a:pPr algn="ctr"/>
            <a:r>
              <a:rPr lang="zh-CN" altLang="en-US" b="1" dirty="0">
                <a:solidFill>
                  <a:srgbClr val="FF0000"/>
                </a:solidFill>
                <a:latin typeface="微软雅黑" panose="020B0503020204020204" charset="-122"/>
                <a:ea typeface="微软雅黑" panose="020B0503020204020204" charset="-122"/>
              </a:rPr>
              <a:t>高标准化</a:t>
            </a:r>
            <a:endParaRPr lang="en-US" altLang="zh-CN" b="1" dirty="0">
              <a:solidFill>
                <a:srgbClr val="FF0000"/>
              </a:solidFill>
              <a:latin typeface="微软雅黑" panose="020B0503020204020204" charset="-122"/>
              <a:ea typeface="微软雅黑" panose="020B0503020204020204" charset="-122"/>
            </a:endParaRPr>
          </a:p>
          <a:p>
            <a:pPr algn="ctr">
              <a:lnSpc>
                <a:spcPts val="2500"/>
              </a:lnSpc>
            </a:pPr>
            <a:endParaRPr lang="en-US" altLang="zh-CN" b="1" dirty="0">
              <a:solidFill>
                <a:srgbClr val="019CEC"/>
              </a:solidFill>
              <a:latin typeface="微软雅黑" panose="020B0503020204020204" charset="-122"/>
              <a:ea typeface="微软雅黑" panose="020B0503020204020204" charset="-122"/>
            </a:endParaRPr>
          </a:p>
          <a:p>
            <a:pPr>
              <a:lnSpc>
                <a:spcPts val="2500"/>
              </a:lnSpc>
            </a:pPr>
            <a:r>
              <a:rPr lang="zh-CN" altLang="en-US" sz="1600" dirty="0">
                <a:solidFill>
                  <a:srgbClr val="333333"/>
                </a:solidFill>
                <a:latin typeface="微软雅黑" panose="020B0503020204020204" charset="-122"/>
                <a:ea typeface="微软雅黑" panose="020B0503020204020204" charset="-122"/>
              </a:rPr>
              <a:t>美国与墨西哥、加拿大达成新的贸易协定，在规则标准方面较</a:t>
            </a:r>
            <a:r>
              <a:rPr lang="en-US" altLang="zh-CN" sz="1600" dirty="0">
                <a:solidFill>
                  <a:srgbClr val="333333"/>
                </a:solidFill>
                <a:latin typeface="微软雅黑" panose="020B0503020204020204" charset="-122"/>
                <a:ea typeface="微软雅黑" panose="020B0503020204020204" charset="-122"/>
              </a:rPr>
              <a:t>TPP</a:t>
            </a:r>
            <a:r>
              <a:rPr lang="zh-CN" altLang="en-US" sz="1600" dirty="0">
                <a:solidFill>
                  <a:srgbClr val="333333"/>
                </a:solidFill>
                <a:latin typeface="微软雅黑" panose="020B0503020204020204" charset="-122"/>
                <a:ea typeface="微软雅黑" panose="020B0503020204020204" charset="-122"/>
              </a:rPr>
              <a:t>有过之而无不及。美国等发达经济体在</a:t>
            </a:r>
            <a:r>
              <a:rPr lang="en-US" altLang="zh-CN" sz="1600" dirty="0">
                <a:solidFill>
                  <a:srgbClr val="333333"/>
                </a:solidFill>
                <a:latin typeface="微软雅黑" panose="020B0503020204020204" charset="-122"/>
                <a:ea typeface="微软雅黑" panose="020B0503020204020204" charset="-122"/>
              </a:rPr>
              <a:t>2018</a:t>
            </a:r>
            <a:r>
              <a:rPr lang="zh-CN" altLang="en-US" sz="1600" dirty="0">
                <a:solidFill>
                  <a:srgbClr val="333333"/>
                </a:solidFill>
                <a:latin typeface="微软雅黑" panose="020B0503020204020204" charset="-122"/>
                <a:ea typeface="微软雅黑" panose="020B0503020204020204" charset="-122"/>
              </a:rPr>
              <a:t>年</a:t>
            </a:r>
            <a:r>
              <a:rPr lang="en-US" altLang="zh-CN" sz="1600" dirty="0">
                <a:solidFill>
                  <a:srgbClr val="333333"/>
                </a:solidFill>
                <a:latin typeface="微软雅黑" panose="020B0503020204020204" charset="-122"/>
                <a:ea typeface="微软雅黑" panose="020B0503020204020204" charset="-122"/>
              </a:rPr>
              <a:t>7</a:t>
            </a:r>
            <a:r>
              <a:rPr lang="zh-CN" altLang="en-US" sz="1600" dirty="0">
                <a:solidFill>
                  <a:srgbClr val="333333"/>
                </a:solidFill>
                <a:latin typeface="微软雅黑" panose="020B0503020204020204" charset="-122"/>
                <a:ea typeface="微软雅黑" panose="020B0503020204020204" charset="-122"/>
              </a:rPr>
              <a:t>月</a:t>
            </a:r>
            <a:r>
              <a:rPr lang="en-US" altLang="zh-CN" sz="1600" dirty="0">
                <a:solidFill>
                  <a:srgbClr val="333333"/>
                </a:solidFill>
                <a:latin typeface="微软雅黑" panose="020B0503020204020204" charset="-122"/>
                <a:ea typeface="微软雅黑" panose="020B0503020204020204" charset="-122"/>
              </a:rPr>
              <a:t>WTO</a:t>
            </a:r>
            <a:r>
              <a:rPr lang="zh-CN" altLang="en-US" sz="1600" dirty="0">
                <a:solidFill>
                  <a:srgbClr val="333333"/>
                </a:solidFill>
                <a:latin typeface="微软雅黑" panose="020B0503020204020204" charset="-122"/>
                <a:ea typeface="微软雅黑" panose="020B0503020204020204" charset="-122"/>
              </a:rPr>
              <a:t>关于我国的第七次贸易政策审议中，就国有企业、知识产权、技术转让、产业政策、补贴政策等诸多议题提出质疑。</a:t>
            </a:r>
            <a:endParaRPr lang="zh-CN" altLang="en-US" sz="1600" dirty="0">
              <a:latin typeface="微软雅黑" panose="020B0503020204020204" charset="-122"/>
              <a:ea typeface="微软雅黑" panose="020B0503020204020204" charset="-122"/>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98675" y="2300607"/>
            <a:ext cx="2749552" cy="1549219"/>
          </a:xfrm>
          <a:prstGeom prst="rect">
            <a:avLst/>
          </a:prstGeom>
        </p:spPr>
      </p:pic>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920" y="2300606"/>
            <a:ext cx="2513939" cy="1549220"/>
          </a:xfrm>
          <a:prstGeom prst="rect">
            <a:avLst/>
          </a:prstGeom>
        </p:spPr>
      </p:pic>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259" y="2315080"/>
            <a:ext cx="2617636" cy="1549218"/>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8161538" y="1887048"/>
            <a:ext cx="3709463" cy="2115716"/>
          </a:xfrm>
          <a:prstGeom prst="rect">
            <a:avLst/>
          </a:prstGeom>
          <a:ln>
            <a:noFill/>
          </a:ln>
          <a:effectLst>
            <a:softEdge rad="112500"/>
          </a:effectLst>
        </p:spPr>
      </p:pic>
      <p:sp>
        <p:nvSpPr>
          <p:cNvPr id="3" name="矩形 2"/>
          <p:cNvSpPr/>
          <p:nvPr/>
        </p:nvSpPr>
        <p:spPr>
          <a:xfrm>
            <a:off x="261265" y="1738603"/>
            <a:ext cx="7485008" cy="2951898"/>
          </a:xfrm>
          <a:prstGeom prst="rect">
            <a:avLst/>
          </a:prstGeom>
        </p:spPr>
        <p:txBody>
          <a:bodyPr wrap="square">
            <a:spAutoFit/>
          </a:bodyPr>
          <a:lstStyle/>
          <a:p>
            <a:pPr marL="285750" indent="-285750" algn="just">
              <a:lnSpc>
                <a:spcPct val="150000"/>
              </a:lnSpc>
              <a:buFont typeface="Wingdings" panose="05000000000000000000" pitchFamily="2" charset="2"/>
              <a:buChar char="u"/>
            </a:pPr>
            <a:r>
              <a:rPr lang="zh-CN" altLang="en-US" b="1" dirty="0">
                <a:solidFill>
                  <a:srgbClr val="FF0000"/>
                </a:solidFill>
                <a:latin typeface="微软雅黑" panose="020B0503020204020204" charset="-122"/>
                <a:ea typeface="微软雅黑" panose="020B0503020204020204" charset="-122"/>
              </a:rPr>
              <a:t>第一阶段</a:t>
            </a:r>
            <a:r>
              <a:rPr lang="zh-CN" altLang="en-US" b="1"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美国时间</a:t>
            </a:r>
            <a:r>
              <a:rPr lang="en-US" altLang="zh-CN" dirty="0">
                <a:latin typeface="微软雅黑" panose="020B0503020204020204" charset="-122"/>
                <a:ea typeface="微软雅黑" panose="020B0503020204020204" charset="-122"/>
              </a:rPr>
              <a:t>6</a:t>
            </a:r>
            <a:r>
              <a:rPr lang="zh-CN" altLang="en-US" dirty="0">
                <a:latin typeface="微软雅黑" panose="020B0503020204020204" charset="-122"/>
                <a:ea typeface="微软雅黑" panose="020B0503020204020204" charset="-122"/>
              </a:rPr>
              <a:t>月</a:t>
            </a:r>
            <a:r>
              <a:rPr lang="en-US" altLang="zh-CN" dirty="0">
                <a:latin typeface="微软雅黑" panose="020B0503020204020204" charset="-122"/>
                <a:ea typeface="微软雅黑" panose="020B0503020204020204" charset="-122"/>
              </a:rPr>
              <a:t>15</a:t>
            </a:r>
            <a:r>
              <a:rPr lang="zh-CN" altLang="en-US" dirty="0">
                <a:latin typeface="微软雅黑" panose="020B0503020204020204" charset="-122"/>
                <a:ea typeface="微软雅黑" panose="020B0503020204020204" charset="-122"/>
              </a:rPr>
              <a:t>日，</a:t>
            </a:r>
            <a:r>
              <a:rPr lang="zh-CN" altLang="zh-CN" dirty="0">
                <a:latin typeface="微软雅黑" panose="020B0503020204020204" charset="-122"/>
                <a:ea typeface="微软雅黑" panose="020B0503020204020204" charset="-122"/>
              </a:rPr>
              <a:t>美国政府发布了加征关税的商品清单，将对从中国进口的约</a:t>
            </a:r>
            <a:r>
              <a:rPr lang="en-US" altLang="zh-CN" dirty="0">
                <a:latin typeface="微软雅黑" panose="020B0503020204020204" charset="-122"/>
                <a:ea typeface="微软雅黑" panose="020B0503020204020204" charset="-122"/>
              </a:rPr>
              <a:t>500</a:t>
            </a:r>
            <a:r>
              <a:rPr lang="zh-CN" altLang="zh-CN" dirty="0">
                <a:latin typeface="微软雅黑" panose="020B0503020204020204" charset="-122"/>
                <a:ea typeface="微软雅黑" panose="020B0503020204020204" charset="-122"/>
              </a:rPr>
              <a:t>亿美元商品加征</a:t>
            </a:r>
            <a:r>
              <a:rPr lang="en-US" altLang="zh-CN" dirty="0">
                <a:latin typeface="微软雅黑" panose="020B0503020204020204" charset="-122"/>
                <a:ea typeface="微软雅黑" panose="020B0503020204020204" charset="-122"/>
              </a:rPr>
              <a:t>25</a:t>
            </a:r>
            <a:r>
              <a:rPr lang="zh-CN" altLang="zh-CN" dirty="0">
                <a:latin typeface="微软雅黑" panose="020B0503020204020204" charset="-122"/>
                <a:ea typeface="微软雅黑" panose="020B0503020204020204" charset="-122"/>
              </a:rPr>
              <a:t>％的关税</a:t>
            </a:r>
            <a:r>
              <a:rPr lang="zh-CN" altLang="en-US" dirty="0">
                <a:latin typeface="微软雅黑" panose="020B0503020204020204" charset="-122"/>
                <a:ea typeface="微软雅黑" panose="020B0503020204020204" charset="-122"/>
              </a:rPr>
              <a:t>。</a:t>
            </a:r>
            <a:endParaRPr lang="en-US" altLang="zh-CN" dirty="0">
              <a:latin typeface="微软雅黑" panose="020B0503020204020204" charset="-122"/>
              <a:ea typeface="微软雅黑" panose="020B0503020204020204" charset="-122"/>
            </a:endParaRPr>
          </a:p>
          <a:p>
            <a:pPr algn="just">
              <a:lnSpc>
                <a:spcPct val="150000"/>
              </a:lnSpc>
            </a:pPr>
            <a:r>
              <a:rPr lang="en-US" altLang="zh-CN" dirty="0">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rPr>
              <a:t>商品类别：</a:t>
            </a:r>
            <a:r>
              <a:rPr lang="en-US" altLang="zh-CN" dirty="0">
                <a:latin typeface="微软雅黑" panose="020B0503020204020204" charset="-122"/>
                <a:ea typeface="微软雅黑" panose="020B0503020204020204" charset="-122"/>
              </a:rPr>
              <a:t>818</a:t>
            </a:r>
            <a:r>
              <a:rPr lang="zh-CN" altLang="en-US" dirty="0">
                <a:latin typeface="微软雅黑" panose="020B0503020204020204" charset="-122"/>
                <a:ea typeface="微软雅黑" panose="020B0503020204020204" charset="-122"/>
              </a:rPr>
              <a:t>项，</a:t>
            </a:r>
            <a:r>
              <a:rPr lang="en-US" altLang="zh-CN" dirty="0">
                <a:latin typeface="微软雅黑" panose="020B0503020204020204" charset="-122"/>
                <a:ea typeface="微软雅黑" panose="020B0503020204020204" charset="-122"/>
              </a:rPr>
              <a:t>PCB</a:t>
            </a:r>
            <a:r>
              <a:rPr lang="zh-CN" altLang="zh-CN" dirty="0">
                <a:latin typeface="微软雅黑" panose="020B0503020204020204" charset="-122"/>
                <a:ea typeface="微软雅黑" panose="020B0503020204020204" charset="-122"/>
              </a:rPr>
              <a:t>、被动器件和部分</a:t>
            </a:r>
            <a:r>
              <a:rPr lang="en-US" altLang="zh-CN" dirty="0">
                <a:latin typeface="微软雅黑" panose="020B0503020204020204" charset="-122"/>
                <a:ea typeface="微软雅黑" panose="020B0503020204020204" charset="-122"/>
              </a:rPr>
              <a:t>LED</a:t>
            </a:r>
            <a:r>
              <a:rPr lang="zh-CN" altLang="zh-CN" dirty="0">
                <a:latin typeface="微软雅黑" panose="020B0503020204020204" charset="-122"/>
                <a:ea typeface="微软雅黑" panose="020B0503020204020204" charset="-122"/>
              </a:rPr>
              <a:t>产品</a:t>
            </a:r>
            <a:endParaRPr lang="en-US" altLang="zh-CN" dirty="0">
              <a:latin typeface="微软雅黑" panose="020B0503020204020204" charset="-122"/>
              <a:ea typeface="微软雅黑" panose="020B0503020204020204" charset="-122"/>
            </a:endParaRPr>
          </a:p>
          <a:p>
            <a:pPr algn="just">
              <a:lnSpc>
                <a:spcPct val="150000"/>
              </a:lnSpc>
            </a:pPr>
            <a:r>
              <a:rPr lang="en-US" altLang="zh-CN"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rPr>
              <a:t>LED HS</a:t>
            </a:r>
            <a:r>
              <a:rPr lang="zh-CN" altLang="en-US" b="1" dirty="0">
                <a:latin typeface="微软雅黑" panose="020B0503020204020204" charset="-122"/>
                <a:ea typeface="微软雅黑" panose="020B0503020204020204" charset="-122"/>
              </a:rPr>
              <a:t>编码：包括</a:t>
            </a:r>
            <a:r>
              <a:rPr lang="en-US" altLang="zh-CN" dirty="0">
                <a:solidFill>
                  <a:srgbClr val="FF0000"/>
                </a:solidFill>
                <a:latin typeface="微软雅黑" panose="020B0503020204020204" charset="-122"/>
                <a:ea typeface="微软雅黑" panose="020B0503020204020204" charset="-122"/>
              </a:rPr>
              <a:t>85414020</a:t>
            </a:r>
            <a:r>
              <a:rPr lang="zh-CN" altLang="en-US" dirty="0">
                <a:solidFill>
                  <a:srgbClr val="FF0000"/>
                </a:solidFill>
                <a:latin typeface="微软雅黑" panose="020B0503020204020204" charset="-122"/>
                <a:ea typeface="微软雅黑" panose="020B0503020204020204" charset="-122"/>
              </a:rPr>
              <a:t>（发光二极管）</a:t>
            </a:r>
            <a:r>
              <a:rPr lang="zh-CN" altLang="zh-CN" dirty="0">
                <a:solidFill>
                  <a:srgbClr val="FF0000"/>
                </a:solidFill>
                <a:latin typeface="微软雅黑" panose="020B0503020204020204" charset="-122"/>
                <a:ea typeface="微软雅黑" panose="020B0503020204020204" charset="-122"/>
              </a:rPr>
              <a:t>，</a:t>
            </a:r>
            <a:r>
              <a:rPr lang="en-US" altLang="zh-CN" dirty="0">
                <a:solidFill>
                  <a:srgbClr val="FF0000"/>
                </a:solidFill>
                <a:latin typeface="微软雅黑" panose="020B0503020204020204" charset="-122"/>
                <a:ea typeface="微软雅黑" panose="020B0503020204020204" charset="-122"/>
              </a:rPr>
              <a:t>    85419000</a:t>
            </a:r>
            <a:r>
              <a:rPr lang="zh-CN" altLang="en-US" dirty="0">
                <a:solidFill>
                  <a:srgbClr val="FF0000"/>
                </a:solidFill>
                <a:latin typeface="微软雅黑" panose="020B0503020204020204" charset="-122"/>
                <a:ea typeface="微软雅黑" panose="020B0503020204020204" charset="-122"/>
              </a:rPr>
              <a:t>（二极管、晶体管、类似半导体、光敏器件半导体器件、</a:t>
            </a:r>
            <a:r>
              <a:rPr lang="en-US" altLang="zh-CN" dirty="0">
                <a:solidFill>
                  <a:srgbClr val="FF0000"/>
                </a:solidFill>
                <a:latin typeface="微软雅黑" panose="020B0503020204020204" charset="-122"/>
                <a:ea typeface="微软雅黑" panose="020B0503020204020204" charset="-122"/>
              </a:rPr>
              <a:t>LED</a:t>
            </a:r>
            <a:r>
              <a:rPr lang="zh-CN" altLang="en-US" dirty="0">
                <a:solidFill>
                  <a:srgbClr val="FF0000"/>
                </a:solidFill>
                <a:latin typeface="微软雅黑" panose="020B0503020204020204" charset="-122"/>
                <a:ea typeface="微软雅黑" panose="020B0503020204020204" charset="-122"/>
              </a:rPr>
              <a:t>和压电晶体）</a:t>
            </a:r>
            <a:r>
              <a:rPr lang="zh-CN" altLang="zh-CN" dirty="0">
                <a:solidFill>
                  <a:srgbClr val="FF0000"/>
                </a:solidFill>
                <a:latin typeface="微软雅黑" panose="020B0503020204020204" charset="-122"/>
                <a:ea typeface="微软雅黑" panose="020B0503020204020204" charset="-122"/>
              </a:rPr>
              <a:t>，</a:t>
            </a:r>
            <a:r>
              <a:rPr lang="en-US" altLang="zh-CN" dirty="0">
                <a:solidFill>
                  <a:srgbClr val="FF0000"/>
                </a:solidFill>
                <a:latin typeface="微软雅黑" panose="020B0503020204020204" charset="-122"/>
                <a:ea typeface="微软雅黑" panose="020B0503020204020204" charset="-122"/>
              </a:rPr>
              <a:t>90330020</a:t>
            </a:r>
            <a:r>
              <a:rPr lang="zh-CN" altLang="en-US" dirty="0">
                <a:solidFill>
                  <a:srgbClr val="FF0000"/>
                </a:solidFill>
                <a:latin typeface="微软雅黑" panose="020B0503020204020204" charset="-122"/>
                <a:ea typeface="微软雅黑" panose="020B0503020204020204" charset="-122"/>
              </a:rPr>
              <a:t>（拥有</a:t>
            </a:r>
            <a:r>
              <a:rPr lang="en-US" altLang="zh-CN" dirty="0">
                <a:solidFill>
                  <a:srgbClr val="FF0000"/>
                </a:solidFill>
                <a:latin typeface="微软雅黑" panose="020B0503020204020204" charset="-122"/>
                <a:ea typeface="微软雅黑" panose="020B0503020204020204" charset="-122"/>
              </a:rPr>
              <a:t>LCD</a:t>
            </a:r>
            <a:r>
              <a:rPr lang="zh-CN" altLang="en-US" dirty="0">
                <a:solidFill>
                  <a:srgbClr val="FF0000"/>
                </a:solidFill>
                <a:latin typeface="微软雅黑" panose="020B0503020204020204" charset="-122"/>
                <a:ea typeface="微软雅黑" panose="020B0503020204020204" charset="-122"/>
              </a:rPr>
              <a:t>背光照明的</a:t>
            </a:r>
            <a:r>
              <a:rPr lang="en-US" altLang="zh-CN" dirty="0">
                <a:solidFill>
                  <a:srgbClr val="FF0000"/>
                </a:solidFill>
                <a:latin typeface="微软雅黑" panose="020B0503020204020204" charset="-122"/>
                <a:ea typeface="微软雅黑" panose="020B0503020204020204" charset="-122"/>
              </a:rPr>
              <a:t>LED</a:t>
            </a:r>
            <a:r>
              <a:rPr lang="zh-CN" altLang="en-US" dirty="0">
                <a:solidFill>
                  <a:srgbClr val="FF0000"/>
                </a:solidFill>
                <a:latin typeface="微软雅黑" panose="020B0503020204020204" charset="-122"/>
                <a:ea typeface="微软雅黑" panose="020B0503020204020204" charset="-122"/>
              </a:rPr>
              <a:t>）三大类。</a:t>
            </a:r>
            <a:endParaRPr lang="en-US" altLang="zh-CN" dirty="0">
              <a:solidFill>
                <a:srgbClr val="FF0000"/>
              </a:solidFill>
              <a:latin typeface="微软雅黑" panose="020B0503020204020204" charset="-122"/>
              <a:ea typeface="微软雅黑" panose="020B0503020204020204" charset="-122"/>
            </a:endParaRPr>
          </a:p>
          <a:p>
            <a:pPr marL="285750" indent="-285750" algn="just">
              <a:lnSpc>
                <a:spcPct val="150000"/>
              </a:lnSpc>
              <a:buFont typeface="Wingdings" panose="05000000000000000000" pitchFamily="2" charset="2"/>
              <a:buChar char="u"/>
            </a:pPr>
            <a:r>
              <a:rPr lang="zh-CN" altLang="en-US" b="1" dirty="0">
                <a:solidFill>
                  <a:srgbClr val="FF0000"/>
                </a:solidFill>
                <a:latin typeface="微软雅黑" panose="020B0503020204020204" charset="-122"/>
                <a:ea typeface="微软雅黑" panose="020B0503020204020204" charset="-122"/>
              </a:rPr>
              <a:t>影 响：</a:t>
            </a:r>
            <a:r>
              <a:rPr lang="zh-CN" altLang="zh-CN" dirty="0">
                <a:latin typeface="微软雅黑" panose="020B0503020204020204" charset="-122"/>
                <a:ea typeface="微软雅黑" panose="020B0503020204020204" charset="-122"/>
              </a:rPr>
              <a:t>仅</a:t>
            </a:r>
            <a:r>
              <a:rPr lang="zh-CN" altLang="en-US" dirty="0">
                <a:latin typeface="微软雅黑" panose="020B0503020204020204" charset="-122"/>
                <a:ea typeface="微软雅黑" panose="020B0503020204020204" charset="-122"/>
              </a:rPr>
              <a:t>占</a:t>
            </a:r>
            <a:r>
              <a:rPr lang="zh-CN" altLang="zh-CN" dirty="0">
                <a:latin typeface="微软雅黑" panose="020B0503020204020204" charset="-122"/>
                <a:ea typeface="微软雅黑" panose="020B0503020204020204" charset="-122"/>
              </a:rPr>
              <a:t>行业出口</a:t>
            </a:r>
            <a:r>
              <a:rPr lang="zh-CN" altLang="en-US" dirty="0">
                <a:latin typeface="微软雅黑" panose="020B0503020204020204" charset="-122"/>
                <a:ea typeface="微软雅黑" panose="020B0503020204020204" charset="-122"/>
              </a:rPr>
              <a:t>额</a:t>
            </a:r>
            <a:r>
              <a:rPr lang="zh-CN" altLang="zh-CN" dirty="0">
                <a:latin typeface="微软雅黑" panose="020B0503020204020204" charset="-122"/>
                <a:ea typeface="微软雅黑" panose="020B0503020204020204" charset="-122"/>
              </a:rPr>
              <a:t>的</a:t>
            </a:r>
            <a:r>
              <a:rPr lang="en-US" altLang="zh-CN" dirty="0">
                <a:latin typeface="微软雅黑" panose="020B0503020204020204" charset="-122"/>
                <a:ea typeface="微软雅黑" panose="020B0503020204020204" charset="-122"/>
              </a:rPr>
              <a:t>5</a:t>
            </a:r>
            <a:r>
              <a:rPr lang="zh-CN" altLang="zh-CN" dirty="0">
                <a:latin typeface="微软雅黑" panose="020B0503020204020204" charset="-122"/>
                <a:ea typeface="微软雅黑" panose="020B0503020204020204" charset="-122"/>
              </a:rPr>
              <a:t>％以内</a:t>
            </a:r>
            <a:r>
              <a:rPr lang="zh-CN" altLang="en-US" dirty="0">
                <a:latin typeface="微软雅黑" panose="020B0503020204020204" charset="-122"/>
                <a:ea typeface="微软雅黑" panose="020B0503020204020204" charset="-122"/>
              </a:rPr>
              <a:t>，未形成实质性影响。</a:t>
            </a:r>
            <a:endParaRPr lang="en-US" altLang="zh-CN" dirty="0">
              <a:latin typeface="微软雅黑" panose="020B0503020204020204" charset="-122"/>
              <a:ea typeface="微软雅黑" panose="020B0503020204020204" charset="-122"/>
            </a:endParaRPr>
          </a:p>
        </p:txBody>
      </p:sp>
      <p:grpSp>
        <p:nvGrpSpPr>
          <p:cNvPr id="6" name="组合 5"/>
          <p:cNvGrpSpPr/>
          <p:nvPr/>
        </p:nvGrpSpPr>
        <p:grpSpPr>
          <a:xfrm>
            <a:off x="0" y="244733"/>
            <a:ext cx="12192000" cy="1293612"/>
            <a:chOff x="73573" y="1015388"/>
            <a:chExt cx="12192000" cy="1754326"/>
          </a:xfrm>
          <a:solidFill>
            <a:schemeClr val="accent1"/>
          </a:solidFill>
        </p:grpSpPr>
        <p:sp>
          <p:nvSpPr>
            <p:cNvPr id="7" name="文本框 6"/>
            <p:cNvSpPr txBox="1"/>
            <p:nvPr/>
          </p:nvSpPr>
          <p:spPr>
            <a:xfrm>
              <a:off x="73573" y="1015388"/>
              <a:ext cx="12192000" cy="1754326"/>
            </a:xfrm>
            <a:prstGeom prst="rect">
              <a:avLst/>
            </a:prstGeom>
            <a:solidFill>
              <a:schemeClr val="accent1"/>
            </a:solidFill>
          </p:spPr>
          <p:txBody>
            <a:bodyPr wrap="square" rtlCol="0">
              <a:spAutoFit/>
            </a:bodyPr>
            <a:lstStyle/>
            <a:p>
              <a:endParaRPr lang="zh-CN" altLang="en-US" dirty="0"/>
            </a:p>
          </p:txBody>
        </p:sp>
        <p:sp>
          <p:nvSpPr>
            <p:cNvPr id="8" name="矩形 7"/>
            <p:cNvSpPr/>
            <p:nvPr/>
          </p:nvSpPr>
          <p:spPr>
            <a:xfrm>
              <a:off x="545951" y="1286967"/>
              <a:ext cx="11398623" cy="1020958"/>
            </a:xfrm>
            <a:prstGeom prst="rect">
              <a:avLst/>
            </a:prstGeom>
            <a:grpFill/>
          </p:spPr>
          <p:txBody>
            <a:bodyPr wrap="square">
              <a:spAutoFit/>
            </a:bodyPr>
            <a:lstStyle/>
            <a:p>
              <a:pPr algn="ctr">
                <a:lnSpc>
                  <a:spcPct val="150000"/>
                </a:lnSpc>
              </a:pPr>
              <a:r>
                <a:rPr lang="zh-CN" altLang="en-US" sz="4000" b="1" dirty="0">
                  <a:solidFill>
                    <a:schemeClr val="bg1"/>
                  </a:solidFill>
                  <a:latin typeface="Arial" panose="020B0604020202020204" pitchFamily="34" charset="0"/>
                  <a:ea typeface="微软雅黑" panose="020B0503020204020204" charset="-122"/>
                  <a:sym typeface="Arial" panose="020B0604020202020204" pitchFamily="34" charset="0"/>
                </a:rPr>
                <a:t>中美贸易摩擦升级</a:t>
              </a:r>
              <a:endParaRPr lang="en-US" altLang="zh-CN" sz="4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15" name="矩形 14"/>
          <p:cNvSpPr/>
          <p:nvPr/>
        </p:nvSpPr>
        <p:spPr>
          <a:xfrm>
            <a:off x="261265" y="4890759"/>
            <a:ext cx="10900721" cy="1705403"/>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b="1" dirty="0">
                <a:solidFill>
                  <a:srgbClr val="FF0000"/>
                </a:solidFill>
                <a:latin typeface="微软雅黑" panose="020B0503020204020204" charset="-122"/>
                <a:ea typeface="微软雅黑" panose="020B0503020204020204" charset="-122"/>
              </a:rPr>
              <a:t>第二阶段：</a:t>
            </a:r>
            <a:r>
              <a:rPr lang="zh-CN" altLang="en-US" dirty="0">
                <a:latin typeface="微软雅黑" panose="020B0503020204020204" charset="-122"/>
                <a:ea typeface="微软雅黑" panose="020B0503020204020204" charset="-122"/>
              </a:rPr>
              <a:t>美国宣布将再次动用</a:t>
            </a:r>
            <a:r>
              <a:rPr lang="zh-CN" altLang="en-US" b="1" dirty="0">
                <a:solidFill>
                  <a:srgbClr val="FF0000"/>
                </a:solidFill>
                <a:latin typeface="微软雅黑" panose="020B0503020204020204" charset="-122"/>
                <a:ea typeface="微软雅黑" panose="020B0503020204020204" charset="-122"/>
              </a:rPr>
              <a:t>301条款</a:t>
            </a:r>
            <a:r>
              <a:rPr lang="zh-CN" altLang="en-US" dirty="0">
                <a:latin typeface="微软雅黑" panose="020B0503020204020204" charset="-122"/>
                <a:ea typeface="微软雅黑" panose="020B0503020204020204" charset="-122"/>
              </a:rPr>
              <a:t>，对中国约</a:t>
            </a:r>
            <a:r>
              <a:rPr lang="zh-CN" altLang="en-US" b="1" dirty="0">
                <a:solidFill>
                  <a:srgbClr val="FF0000"/>
                </a:solidFill>
                <a:latin typeface="微软雅黑" panose="020B0503020204020204" charset="-122"/>
                <a:ea typeface="微软雅黑" panose="020B0503020204020204" charset="-122"/>
              </a:rPr>
              <a:t>2000亿美元</a:t>
            </a:r>
            <a:r>
              <a:rPr lang="zh-CN" altLang="en-US" dirty="0">
                <a:latin typeface="微软雅黑" panose="020B0503020204020204" charset="-122"/>
                <a:ea typeface="微软雅黑" panose="020B0503020204020204" charset="-122"/>
              </a:rPr>
              <a:t>的商品由之前的征收10%关税，并计划提高到</a:t>
            </a:r>
            <a:r>
              <a:rPr lang="zh-CN" altLang="en-US" b="1" dirty="0">
                <a:solidFill>
                  <a:srgbClr val="FF0000"/>
                </a:solidFill>
                <a:latin typeface="微软雅黑" panose="020B0503020204020204" charset="-122"/>
                <a:ea typeface="微软雅黑" panose="020B0503020204020204" charset="-122"/>
              </a:rPr>
              <a:t>25%</a:t>
            </a:r>
            <a:r>
              <a:rPr lang="zh-CN" altLang="en-US" dirty="0">
                <a:latin typeface="微软雅黑" panose="020B0503020204020204" charset="-122"/>
                <a:ea typeface="微软雅黑" panose="020B0503020204020204" charset="-122"/>
              </a:rPr>
              <a:t>。其中，</a:t>
            </a:r>
            <a:r>
              <a:rPr lang="zh-CN" altLang="en-US" b="1" dirty="0">
                <a:solidFill>
                  <a:srgbClr val="FF0000"/>
                </a:solidFill>
                <a:latin typeface="微软雅黑" panose="020B0503020204020204" charset="-122"/>
                <a:ea typeface="微软雅黑" panose="020B0503020204020204" charset="-122"/>
              </a:rPr>
              <a:t>LED及部分其他光源照明产品</a:t>
            </a:r>
            <a:r>
              <a:rPr lang="zh-CN" altLang="en-US" dirty="0">
                <a:latin typeface="微软雅黑" panose="020B0503020204020204" charset="-122"/>
                <a:ea typeface="微软雅黑" panose="020B0503020204020204" charset="-122"/>
              </a:rPr>
              <a:t>亦被列入目标产品清单；</a:t>
            </a:r>
            <a:r>
              <a:rPr lang="en-US" altLang="zh-CN" dirty="0">
                <a:latin typeface="微软雅黑" panose="020B0503020204020204" charset="-122"/>
                <a:ea typeface="微软雅黑" panose="020B0503020204020204" charset="-122"/>
              </a:rPr>
              <a:t>2018</a:t>
            </a:r>
            <a:r>
              <a:rPr lang="zh-CN" altLang="en-US" dirty="0">
                <a:latin typeface="微软雅黑" panose="020B0503020204020204" charset="-122"/>
                <a:ea typeface="微软雅黑" panose="020B0503020204020204" charset="-122"/>
              </a:rPr>
              <a:t>年</a:t>
            </a:r>
            <a:r>
              <a:rPr lang="en-US" altLang="zh-CN" dirty="0">
                <a:latin typeface="微软雅黑" panose="020B0503020204020204" charset="-122"/>
                <a:ea typeface="微软雅黑" panose="020B0503020204020204" charset="-122"/>
              </a:rPr>
              <a:t>12</a:t>
            </a:r>
            <a:r>
              <a:rPr lang="zh-CN" altLang="en-US" dirty="0">
                <a:latin typeface="微软雅黑" panose="020B0503020204020204" charset="-122"/>
                <a:ea typeface="微软雅黑" panose="020B0503020204020204" charset="-122"/>
              </a:rPr>
              <a:t>月，</a:t>
            </a:r>
            <a:r>
              <a:rPr lang="zh-CN" altLang="zh-CN" dirty="0">
                <a:latin typeface="微软雅黑" panose="020B0503020204020204" charset="-122"/>
                <a:ea typeface="微软雅黑" panose="020B0503020204020204" charset="-122"/>
              </a:rPr>
              <a:t>中美达成共识，双方决定暂缓加征关税</a:t>
            </a:r>
            <a:r>
              <a:rPr lang="zh-CN" altLang="en-US" dirty="0">
                <a:latin typeface="微软雅黑" panose="020B0503020204020204" charset="-122"/>
                <a:ea typeface="微软雅黑" panose="020B0503020204020204" charset="-122"/>
              </a:rPr>
              <a:t>，</a:t>
            </a:r>
            <a:r>
              <a:rPr lang="zh-CN" altLang="zh-CN" dirty="0">
                <a:latin typeface="微软雅黑" panose="020B0503020204020204" charset="-122"/>
                <a:ea typeface="微软雅黑" panose="020B0503020204020204" charset="-122"/>
              </a:rPr>
              <a:t>目前贸易谈判尚在进行中。</a:t>
            </a:r>
            <a:endParaRPr lang="en-US" altLang="zh-CN" dirty="0">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u"/>
            </a:pPr>
            <a:r>
              <a:rPr lang="zh-CN" altLang="en-US" b="1" dirty="0">
                <a:solidFill>
                  <a:srgbClr val="FF0000"/>
                </a:solidFill>
                <a:latin typeface="微软雅黑" panose="020B0503020204020204" charset="-122"/>
                <a:ea typeface="微软雅黑" panose="020B0503020204020204" charset="-122"/>
              </a:rPr>
              <a:t>影 响：未知。</a:t>
            </a:r>
            <a:endParaRPr lang="en-US" altLang="zh-CN" dirty="0">
              <a:solidFill>
                <a:srgbClr val="FF0000"/>
              </a:solidFill>
              <a:latin typeface="微软雅黑" panose="020B0503020204020204" charset="-122"/>
              <a:ea typeface="微软雅黑" panose="020B0503020204020204"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pPr>
              <a:defRPr/>
            </a:pPr>
            <a:fld id="{DE47ACB4-C019-4F38-8BF1-7862C074A0FB}" type="slidenum">
              <a:rPr lang="zh-CN" altLang="en-US" smtClean="0"/>
            </a:fld>
            <a:endParaRPr lang="zh-CN" altLang="en-US"/>
          </a:p>
        </p:txBody>
      </p:sp>
      <p:sp>
        <p:nvSpPr>
          <p:cNvPr id="7" name="矩形 6"/>
          <p:cNvSpPr/>
          <p:nvPr/>
        </p:nvSpPr>
        <p:spPr>
          <a:xfrm>
            <a:off x="7977353" y="6438095"/>
            <a:ext cx="3349625" cy="336695"/>
          </a:xfrm>
          <a:prstGeom prst="rect">
            <a:avLst/>
          </a:prstGeom>
        </p:spPr>
        <p:txBody>
          <a:bodyPr wrap="square">
            <a:spAutoFit/>
          </a:bodyPr>
          <a:lstStyle/>
          <a:p>
            <a:pPr indent="162560" algn="r">
              <a:lnSpc>
                <a:spcPct val="150000"/>
              </a:lnSpc>
              <a:defRPr/>
            </a:pPr>
            <a:r>
              <a:rPr lang="zh-CN" altLang="zh-CN" sz="1200" kern="100" dirty="0">
                <a:latin typeface="微软雅黑" panose="020B0503020204020204" charset="-122"/>
                <a:ea typeface="微软雅黑" panose="020B0503020204020204" charset="-122"/>
                <a:cs typeface="Times New Roman" panose="02020603050405020304" charset="0"/>
                <a:sym typeface="+mn-ea"/>
              </a:rPr>
              <a:t>数据来源：</a:t>
            </a:r>
            <a:r>
              <a:rPr lang="zh-CN" altLang="en-US" sz="1200" kern="100" dirty="0">
                <a:latin typeface="微软雅黑" panose="020B0503020204020204" charset="-122"/>
                <a:ea typeface="微软雅黑" panose="020B0503020204020204" charset="-122"/>
                <a:cs typeface="Times New Roman" panose="02020603050405020304" charset="0"/>
                <a:sym typeface="+mn-ea"/>
              </a:rPr>
              <a:t>中国海关总署，</a:t>
            </a:r>
            <a:r>
              <a:rPr lang="en-US" altLang="zh-CN" sz="1200" kern="100" dirty="0">
                <a:latin typeface="微软雅黑" panose="020B0503020204020204" charset="-122"/>
                <a:ea typeface="微软雅黑" panose="020B0503020204020204" charset="-122"/>
                <a:cs typeface="Times New Roman" panose="02020603050405020304" charset="0"/>
                <a:sym typeface="+mn-ea"/>
              </a:rPr>
              <a:t>CSA Research</a:t>
            </a:r>
            <a:endParaRPr lang="zh-CN" altLang="zh-CN" sz="1200" kern="100" dirty="0">
              <a:latin typeface="微软雅黑" panose="020B0503020204020204" charset="-122"/>
              <a:ea typeface="微软雅黑" panose="020B0503020204020204" charset="-122"/>
              <a:cs typeface="Times New Roman" panose="02020603050405020304" charset="0"/>
              <a:sym typeface="+mn-ea"/>
            </a:endParaRPr>
          </a:p>
        </p:txBody>
      </p:sp>
      <p:sp>
        <p:nvSpPr>
          <p:cNvPr id="3" name="文本框 2"/>
          <p:cNvSpPr txBox="1"/>
          <p:nvPr/>
        </p:nvSpPr>
        <p:spPr>
          <a:xfrm>
            <a:off x="982434" y="6438095"/>
            <a:ext cx="3666388" cy="256480"/>
          </a:xfrm>
          <a:prstGeom prst="rect">
            <a:avLst/>
          </a:prstGeom>
          <a:noFill/>
        </p:spPr>
        <p:txBody>
          <a:bodyPr wrap="square" rtlCol="0">
            <a:spAutoFit/>
          </a:bodyPr>
          <a:lstStyle/>
          <a:p>
            <a:r>
              <a:rPr lang="zh-CN" altLang="en-US" sz="1600" baseline="30000" dirty="0">
                <a:latin typeface="微软雅黑" panose="020B0503020204020204" charset="-122"/>
                <a:ea typeface="微软雅黑" panose="020B0503020204020204" charset="-122"/>
              </a:rPr>
              <a:t>注：对编码数据未做筛选</a:t>
            </a:r>
            <a:endParaRPr lang="en-US" altLang="zh-CN" sz="1600" baseline="30000" dirty="0">
              <a:latin typeface="微软雅黑" panose="020B0503020204020204" charset="-122"/>
              <a:ea typeface="微软雅黑" panose="020B0503020204020204" charset="-122"/>
            </a:endParaRPr>
          </a:p>
        </p:txBody>
      </p:sp>
      <p:sp>
        <p:nvSpPr>
          <p:cNvPr id="10" name="文本框 9"/>
          <p:cNvSpPr txBox="1"/>
          <p:nvPr/>
        </p:nvSpPr>
        <p:spPr>
          <a:xfrm>
            <a:off x="4371409" y="2830614"/>
            <a:ext cx="4133850" cy="338554"/>
          </a:xfrm>
          <a:prstGeom prst="rect">
            <a:avLst/>
          </a:prstGeom>
          <a:noFill/>
        </p:spPr>
        <p:txBody>
          <a:bodyPr wrap="square" rtlCol="0">
            <a:spAutoFit/>
          </a:bodyPr>
          <a:lstStyle/>
          <a:p>
            <a:r>
              <a:rPr lang="zh-CN" altLang="en-US" sz="1600" b="1" dirty="0">
                <a:latin typeface="微软雅黑" panose="020B0503020204020204" charset="-122"/>
                <a:ea typeface="微软雅黑" panose="020B0503020204020204" charset="-122"/>
              </a:rPr>
              <a:t>中国出口美国的主要</a:t>
            </a:r>
            <a:r>
              <a:rPr lang="en-US" altLang="zh-CN" sz="1600" b="1" dirty="0">
                <a:latin typeface="微软雅黑" panose="020B0503020204020204" charset="-122"/>
                <a:ea typeface="微软雅黑" panose="020B0503020204020204" charset="-122"/>
              </a:rPr>
              <a:t>LED</a:t>
            </a:r>
            <a:r>
              <a:rPr lang="zh-CN" altLang="en-US" sz="1600" b="1" dirty="0">
                <a:latin typeface="微软雅黑" panose="020B0503020204020204" charset="-122"/>
                <a:ea typeface="微软雅黑" panose="020B0503020204020204" charset="-122"/>
              </a:rPr>
              <a:t>照明产品类型</a:t>
            </a:r>
            <a:endParaRPr lang="zh-CN" altLang="en-US" sz="1600" b="1" dirty="0">
              <a:latin typeface="微软雅黑" panose="020B0503020204020204" charset="-122"/>
              <a:ea typeface="微软雅黑" panose="020B0503020204020204" charset="-122"/>
            </a:endParaRPr>
          </a:p>
        </p:txBody>
      </p:sp>
      <p:graphicFrame>
        <p:nvGraphicFramePr>
          <p:cNvPr id="11" name="表格 10"/>
          <p:cNvGraphicFramePr>
            <a:graphicFrameLocks noGrp="1"/>
          </p:cNvGraphicFramePr>
          <p:nvPr/>
        </p:nvGraphicFramePr>
        <p:xfrm>
          <a:off x="851339" y="3238284"/>
          <a:ext cx="10031365" cy="3106746"/>
        </p:xfrm>
        <a:graphic>
          <a:graphicData uri="http://schemas.openxmlformats.org/drawingml/2006/table">
            <a:tbl>
              <a:tblPr firstRow="1" bandRow="1">
                <a:tableStyleId>{5C22544A-7EE6-4342-B048-85BDC9FD1C3A}</a:tableStyleId>
              </a:tblPr>
              <a:tblGrid>
                <a:gridCol w="2122196"/>
                <a:gridCol w="1893662"/>
                <a:gridCol w="1904889"/>
                <a:gridCol w="2126820"/>
                <a:gridCol w="1983798"/>
              </a:tblGrid>
              <a:tr h="840531">
                <a:tc>
                  <a:txBody>
                    <a:bodyPr/>
                    <a:lstStyle/>
                    <a:p>
                      <a:pPr algn="ctr"/>
                      <a:r>
                        <a:rPr lang="zh-CN" altLang="en-US" sz="1400" dirty="0">
                          <a:latin typeface="微软雅黑" panose="020B0503020204020204" charset="-122"/>
                          <a:ea typeface="微软雅黑" panose="020B0503020204020204" charset="-122"/>
                        </a:rPr>
                        <a:t>海关编码</a:t>
                      </a:r>
                      <a:endParaRPr lang="zh-CN" altLang="en-US" sz="1400" dirty="0">
                        <a:latin typeface="微软雅黑" panose="020B0503020204020204" charset="-122"/>
                        <a:ea typeface="微软雅黑" panose="020B0503020204020204" charset="-122"/>
                      </a:endParaRPr>
                    </a:p>
                  </a:txBody>
                  <a:tcPr anchor="ctr" anchorCtr="1"/>
                </a:tc>
                <a:tc>
                  <a:txBody>
                    <a:bodyPr/>
                    <a:lstStyle/>
                    <a:p>
                      <a:pPr algn="ctr"/>
                      <a:r>
                        <a:rPr lang="zh-CN" altLang="en-US" sz="1400" dirty="0">
                          <a:latin typeface="微软雅黑" panose="020B0503020204020204" charset="-122"/>
                          <a:ea typeface="微软雅黑" panose="020B0503020204020204" charset="-122"/>
                        </a:rPr>
                        <a:t>商品描述</a:t>
                      </a:r>
                      <a:endParaRPr lang="zh-CN" altLang="en-US" sz="1400" dirty="0">
                        <a:latin typeface="微软雅黑" panose="020B0503020204020204" charset="-122"/>
                        <a:ea typeface="微软雅黑" panose="020B0503020204020204" charset="-122"/>
                      </a:endParaRPr>
                    </a:p>
                  </a:txBody>
                  <a:tcPr anchor="ctr" anchorCtr="1"/>
                </a:tc>
                <a:tc>
                  <a:txBody>
                    <a:bodyPr/>
                    <a:lstStyle/>
                    <a:p>
                      <a:pPr algn="ctr"/>
                      <a:r>
                        <a:rPr lang="zh-CN" altLang="en-US" sz="1400" dirty="0">
                          <a:latin typeface="微软雅黑" panose="020B0503020204020204" charset="-122"/>
                          <a:ea typeface="微软雅黑" panose="020B0503020204020204" charset="-122"/>
                        </a:rPr>
                        <a:t>是否在</a:t>
                      </a:r>
                      <a:r>
                        <a:rPr lang="en-US" altLang="zh-CN" sz="1400" dirty="0">
                          <a:latin typeface="微软雅黑" panose="020B0503020204020204" charset="-122"/>
                          <a:ea typeface="微软雅黑" panose="020B0503020204020204" charset="-122"/>
                        </a:rPr>
                        <a:t>301</a:t>
                      </a:r>
                      <a:r>
                        <a:rPr lang="zh-CN" altLang="en-US" sz="1400" dirty="0">
                          <a:latin typeface="微软雅黑" panose="020B0503020204020204" charset="-122"/>
                          <a:ea typeface="微软雅黑" panose="020B0503020204020204" charset="-122"/>
                        </a:rPr>
                        <a:t>关税清单</a:t>
                      </a:r>
                      <a:endParaRPr lang="zh-CN" altLang="en-US" sz="1400" dirty="0">
                        <a:latin typeface="微软雅黑" panose="020B0503020204020204" charset="-122"/>
                        <a:ea typeface="微软雅黑" panose="020B0503020204020204" charset="-122"/>
                      </a:endParaRPr>
                    </a:p>
                  </a:txBody>
                  <a:tcPr anchor="ctr" anchorCtr="1"/>
                </a:tc>
                <a:tc>
                  <a:txBody>
                    <a:bodyPr/>
                    <a:lstStyle/>
                    <a:p>
                      <a:pPr algn="ctr"/>
                      <a:r>
                        <a:rPr lang="en-US" altLang="zh-CN" sz="1400" dirty="0">
                          <a:latin typeface="微软雅黑" panose="020B0503020204020204" charset="-122"/>
                          <a:ea typeface="微软雅黑" panose="020B0503020204020204" charset="-122"/>
                        </a:rPr>
                        <a:t>2017</a:t>
                      </a:r>
                      <a:r>
                        <a:rPr lang="zh-CN" altLang="en-US" sz="1400" dirty="0">
                          <a:latin typeface="微软雅黑" panose="020B0503020204020204" charset="-122"/>
                          <a:ea typeface="微软雅黑" panose="020B0503020204020204" charset="-122"/>
                        </a:rPr>
                        <a:t>年</a:t>
                      </a:r>
                      <a:endParaRPr lang="en-US" altLang="zh-CN" sz="1400" dirty="0">
                        <a:latin typeface="微软雅黑" panose="020B0503020204020204" charset="-122"/>
                        <a:ea typeface="微软雅黑" panose="020B0503020204020204" charset="-122"/>
                      </a:endParaRPr>
                    </a:p>
                    <a:p>
                      <a:pPr algn="ctr"/>
                      <a:r>
                        <a:rPr lang="zh-CN" altLang="en-US" sz="1400" dirty="0">
                          <a:latin typeface="微软雅黑" panose="020B0503020204020204" charset="-122"/>
                          <a:ea typeface="微软雅黑" panose="020B0503020204020204" charset="-122"/>
                        </a:rPr>
                        <a:t>占比</a:t>
                      </a:r>
                      <a:endParaRPr lang="zh-CN" altLang="en-US" sz="1400" dirty="0">
                        <a:latin typeface="微软雅黑" panose="020B0503020204020204" charset="-122"/>
                        <a:ea typeface="微软雅黑" panose="020B0503020204020204" charset="-122"/>
                      </a:endParaRPr>
                    </a:p>
                  </a:txBody>
                  <a:tcPr anchor="ctr" anchorCtr="1"/>
                </a:tc>
                <a:tc>
                  <a:txBody>
                    <a:bodyPr/>
                    <a:lstStyle/>
                    <a:p>
                      <a:pPr algn="ctr"/>
                      <a:r>
                        <a:rPr lang="zh-CN" altLang="en-US" sz="1400" dirty="0">
                          <a:latin typeface="微软雅黑" panose="020B0503020204020204" charset="-122"/>
                          <a:ea typeface="微软雅黑" panose="020B0503020204020204" charset="-122"/>
                        </a:rPr>
                        <a:t>备注</a:t>
                      </a:r>
                      <a:endParaRPr lang="zh-CN" altLang="en-US" sz="1400" dirty="0">
                        <a:latin typeface="微软雅黑" panose="020B0503020204020204" charset="-122"/>
                        <a:ea typeface="微软雅黑" panose="020B0503020204020204" charset="-122"/>
                      </a:endParaRPr>
                    </a:p>
                  </a:txBody>
                  <a:tcPr anchor="ctr" anchorCtr="1"/>
                </a:tc>
              </a:tr>
              <a:tr h="512596">
                <a:tc>
                  <a:txBody>
                    <a:bodyPr/>
                    <a:lstStyle/>
                    <a:p>
                      <a:r>
                        <a:rPr lang="en-US" altLang="zh-CN" sz="1400" dirty="0">
                          <a:solidFill>
                            <a:srgbClr val="FF0000"/>
                          </a:solidFill>
                          <a:latin typeface="微软雅黑" panose="020B0503020204020204" charset="-122"/>
                          <a:ea typeface="微软雅黑" panose="020B0503020204020204" charset="-122"/>
                        </a:rPr>
                        <a:t>85414010</a:t>
                      </a:r>
                      <a:endParaRPr lang="zh-CN" altLang="en-US" sz="1400" dirty="0">
                        <a:solidFill>
                          <a:srgbClr val="FF0000"/>
                        </a:solidFill>
                        <a:latin typeface="微软雅黑" panose="020B0503020204020204" charset="-122"/>
                        <a:ea typeface="微软雅黑" panose="020B0503020204020204" charset="-122"/>
                      </a:endParaRPr>
                    </a:p>
                  </a:txBody>
                  <a:tcPr anchor="ctr" anchorCtr="1"/>
                </a:tc>
                <a:tc>
                  <a:txBody>
                    <a:bodyPr/>
                    <a:lstStyle/>
                    <a:p>
                      <a:r>
                        <a:rPr lang="zh-CN" altLang="en-US" sz="1400" dirty="0">
                          <a:solidFill>
                            <a:srgbClr val="FF0000"/>
                          </a:solidFill>
                          <a:latin typeface="微软雅黑" panose="020B0503020204020204" charset="-122"/>
                          <a:ea typeface="微软雅黑" panose="020B0503020204020204" charset="-122"/>
                        </a:rPr>
                        <a:t>发光二极管</a:t>
                      </a:r>
                      <a:endParaRPr lang="zh-CN" altLang="en-US" sz="1400" dirty="0">
                        <a:solidFill>
                          <a:srgbClr val="FF0000"/>
                        </a:solidFill>
                        <a:latin typeface="微软雅黑" panose="020B0503020204020204" charset="-122"/>
                        <a:ea typeface="微软雅黑" panose="020B0503020204020204" charset="-122"/>
                      </a:endParaRPr>
                    </a:p>
                  </a:txBody>
                  <a:tcPr anchor="ctr" anchorCtr="1"/>
                </a:tc>
                <a:tc>
                  <a:txBody>
                    <a:bodyPr/>
                    <a:lstStyle/>
                    <a:p>
                      <a:r>
                        <a:rPr lang="zh-CN" altLang="en-US" sz="1400" dirty="0">
                          <a:solidFill>
                            <a:srgbClr val="FF0000"/>
                          </a:solidFill>
                          <a:latin typeface="微软雅黑" panose="020B0503020204020204" charset="-122"/>
                          <a:ea typeface="微软雅黑" panose="020B0503020204020204" charset="-122"/>
                        </a:rPr>
                        <a:t>是</a:t>
                      </a:r>
                      <a:endParaRPr lang="zh-CN" altLang="en-US" sz="1400" dirty="0">
                        <a:solidFill>
                          <a:srgbClr val="FF0000"/>
                        </a:solidFill>
                        <a:latin typeface="微软雅黑" panose="020B0503020204020204" charset="-122"/>
                        <a:ea typeface="微软雅黑" panose="020B0503020204020204" charset="-122"/>
                      </a:endParaRPr>
                    </a:p>
                  </a:txBody>
                  <a:tcPr anchor="ctr" anchorCtr="1"/>
                </a:tc>
                <a:tc>
                  <a:txBody>
                    <a:bodyPr/>
                    <a:lstStyle/>
                    <a:p>
                      <a:r>
                        <a:rPr lang="en-US" altLang="zh-CN" sz="1400" dirty="0">
                          <a:solidFill>
                            <a:srgbClr val="FF0000"/>
                          </a:solidFill>
                          <a:latin typeface="微软雅黑" panose="020B0503020204020204" charset="-122"/>
                          <a:ea typeface="微软雅黑" panose="020B0503020204020204" charset="-122"/>
                        </a:rPr>
                        <a:t>2%</a:t>
                      </a:r>
                      <a:endParaRPr lang="zh-CN" altLang="en-US" sz="1400" dirty="0">
                        <a:solidFill>
                          <a:srgbClr val="FF0000"/>
                        </a:solidFill>
                        <a:latin typeface="微软雅黑" panose="020B0503020204020204" charset="-122"/>
                        <a:ea typeface="微软雅黑" panose="020B0503020204020204" charset="-122"/>
                      </a:endParaRPr>
                    </a:p>
                  </a:txBody>
                  <a:tcPr anchor="ctr" anchorCtr="1"/>
                </a:tc>
                <a:tc>
                  <a:txBody>
                    <a:bodyPr/>
                    <a:lstStyle/>
                    <a:p>
                      <a:r>
                        <a:rPr lang="zh-CN" altLang="en-US" sz="1400" dirty="0">
                          <a:solidFill>
                            <a:srgbClr val="FF0000"/>
                          </a:solidFill>
                          <a:latin typeface="微软雅黑" panose="020B0503020204020204" charset="-122"/>
                          <a:ea typeface="微软雅黑" panose="020B0503020204020204" charset="-122"/>
                        </a:rPr>
                        <a:t>工业中间品</a:t>
                      </a:r>
                      <a:endParaRPr lang="zh-CN" altLang="en-US" sz="1400" dirty="0">
                        <a:solidFill>
                          <a:srgbClr val="FF0000"/>
                        </a:solidFill>
                        <a:latin typeface="微软雅黑" panose="020B0503020204020204" charset="-122"/>
                        <a:ea typeface="微软雅黑" panose="020B0503020204020204" charset="-122"/>
                      </a:endParaRPr>
                    </a:p>
                  </a:txBody>
                  <a:tcPr anchor="ctr" anchorCtr="1"/>
                </a:tc>
              </a:tr>
              <a:tr h="728427">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rgbClr val="FF0000"/>
                          </a:solidFill>
                          <a:latin typeface="微软雅黑" panose="020B0503020204020204" charset="-122"/>
                          <a:ea typeface="微软雅黑" panose="020B0503020204020204" charset="-122"/>
                        </a:rPr>
                        <a:t>94054090</a:t>
                      </a:r>
                      <a:endParaRPr lang="zh-CN" altLang="en-US" sz="1400" dirty="0">
                        <a:solidFill>
                          <a:srgbClr val="FF0000"/>
                        </a:solidFill>
                        <a:latin typeface="微软雅黑" panose="020B0503020204020204" charset="-122"/>
                        <a:ea typeface="微软雅黑" panose="020B0503020204020204" charset="-122"/>
                      </a:endParaRPr>
                    </a:p>
                  </a:txBody>
                  <a:tcPr anchor="ctr" anchorCtr="1"/>
                </a:tc>
                <a:tc>
                  <a:txBody>
                    <a:bodyPr/>
                    <a:lstStyle/>
                    <a:p>
                      <a:r>
                        <a:rPr lang="zh-CN" altLang="en-US" sz="1400" dirty="0">
                          <a:solidFill>
                            <a:srgbClr val="FF0000"/>
                          </a:solidFill>
                          <a:latin typeface="微软雅黑" panose="020B0503020204020204" charset="-122"/>
                          <a:ea typeface="微软雅黑" panose="020B0503020204020204" charset="-122"/>
                        </a:rPr>
                        <a:t>其他电灯及照明装置</a:t>
                      </a:r>
                      <a:endParaRPr lang="zh-CN" altLang="en-US" sz="1400" dirty="0">
                        <a:solidFill>
                          <a:srgbClr val="FF0000"/>
                        </a:solidFill>
                        <a:latin typeface="微软雅黑" panose="020B0503020204020204" charset="-122"/>
                        <a:ea typeface="微软雅黑" panose="020B0503020204020204" charset="-122"/>
                      </a:endParaRPr>
                    </a:p>
                  </a:txBody>
                  <a:tcPr anchor="ctr" anchorCtr="1"/>
                </a:tc>
                <a:tc>
                  <a:txBody>
                    <a:bodyPr/>
                    <a:lstStyle/>
                    <a:p>
                      <a:r>
                        <a:rPr lang="zh-CN" altLang="en-US" sz="1400" dirty="0">
                          <a:solidFill>
                            <a:srgbClr val="FF0000"/>
                          </a:solidFill>
                          <a:latin typeface="微软雅黑" panose="020B0503020204020204" charset="-122"/>
                          <a:ea typeface="微软雅黑" panose="020B0503020204020204" charset="-122"/>
                        </a:rPr>
                        <a:t>是</a:t>
                      </a:r>
                      <a:endParaRPr lang="zh-CN" altLang="en-US" sz="1400" dirty="0">
                        <a:solidFill>
                          <a:srgbClr val="FF0000"/>
                        </a:solidFill>
                        <a:latin typeface="微软雅黑" panose="020B0503020204020204" charset="-122"/>
                        <a:ea typeface="微软雅黑" panose="020B0503020204020204" charset="-122"/>
                      </a:endParaRPr>
                    </a:p>
                  </a:txBody>
                  <a:tcPr anchor="ctr" anchorCtr="1"/>
                </a:tc>
                <a:tc>
                  <a:txBody>
                    <a:bodyPr/>
                    <a:lstStyle/>
                    <a:p>
                      <a:r>
                        <a:rPr lang="en-US" altLang="zh-CN" sz="1400" dirty="0">
                          <a:solidFill>
                            <a:srgbClr val="FF0000"/>
                          </a:solidFill>
                          <a:latin typeface="微软雅黑" panose="020B0503020204020204" charset="-122"/>
                          <a:ea typeface="微软雅黑" panose="020B0503020204020204" charset="-122"/>
                        </a:rPr>
                        <a:t>52%</a:t>
                      </a:r>
                      <a:endParaRPr lang="zh-CN" altLang="en-US" sz="1400" dirty="0">
                        <a:solidFill>
                          <a:srgbClr val="FF0000"/>
                        </a:solidFill>
                        <a:latin typeface="微软雅黑" panose="020B0503020204020204" charset="-122"/>
                        <a:ea typeface="微软雅黑" panose="020B0503020204020204" charset="-122"/>
                      </a:endParaRPr>
                    </a:p>
                  </a:txBody>
                  <a:tcPr anchor="ctr" anchorCtr="1"/>
                </a:tc>
                <a:tc>
                  <a:txBody>
                    <a:bodyPr/>
                    <a:lstStyle/>
                    <a:p>
                      <a:r>
                        <a:rPr lang="zh-CN" altLang="en-US" sz="1400" dirty="0">
                          <a:solidFill>
                            <a:srgbClr val="FF0000"/>
                          </a:solidFill>
                          <a:latin typeface="微软雅黑" panose="020B0503020204020204" charset="-122"/>
                          <a:ea typeface="微软雅黑" panose="020B0503020204020204" charset="-122"/>
                        </a:rPr>
                        <a:t>工业制成品</a:t>
                      </a:r>
                      <a:endParaRPr lang="zh-CN" altLang="en-US" sz="1400" dirty="0">
                        <a:solidFill>
                          <a:srgbClr val="FF0000"/>
                        </a:solidFill>
                        <a:latin typeface="微软雅黑" panose="020B0503020204020204" charset="-122"/>
                        <a:ea typeface="微软雅黑" panose="020B0503020204020204" charset="-122"/>
                      </a:endParaRPr>
                    </a:p>
                  </a:txBody>
                  <a:tcPr anchor="ctr" anchorCtr="1"/>
                </a:tc>
              </a:tr>
              <a:tr h="512596">
                <a:tc>
                  <a:txBody>
                    <a:bodyPr/>
                    <a:lstStyle/>
                    <a:p>
                      <a:r>
                        <a:rPr lang="en-US" altLang="zh-CN" sz="1400" kern="1200" dirty="0">
                          <a:latin typeface="微软雅黑" panose="020B0503020204020204" charset="-122"/>
                          <a:ea typeface="微软雅黑" panose="020B0503020204020204" charset="-122"/>
                        </a:rPr>
                        <a:t>8539</a:t>
                      </a:r>
                      <a:r>
                        <a:rPr lang="en-US" altLang="zh-CN" sz="1400" dirty="0">
                          <a:latin typeface="微软雅黑" panose="020B0503020204020204" charset="-122"/>
                          <a:ea typeface="微软雅黑" panose="020B0503020204020204" charset="-122"/>
                        </a:rPr>
                        <a:t>5000</a:t>
                      </a:r>
                      <a:endParaRPr lang="zh-CN" altLang="en-US" sz="1400" dirty="0">
                        <a:solidFill>
                          <a:schemeClr val="tx1"/>
                        </a:solidFill>
                        <a:latin typeface="微软雅黑" panose="020B0503020204020204" charset="-122"/>
                        <a:ea typeface="微软雅黑" panose="020B0503020204020204" charset="-122"/>
                      </a:endParaRPr>
                    </a:p>
                  </a:txBody>
                  <a:tcPr anchor="ctr" anchorCtr="1"/>
                </a:tc>
                <a:tc>
                  <a:txBody>
                    <a:bodyPr/>
                    <a:lstStyle/>
                    <a:p>
                      <a:r>
                        <a:rPr lang="en-US" altLang="zh-CN" sz="1400" dirty="0">
                          <a:latin typeface="微软雅黑" panose="020B0503020204020204" charset="-122"/>
                          <a:ea typeface="微软雅黑" panose="020B0503020204020204" charset="-122"/>
                        </a:rPr>
                        <a:t>LED</a:t>
                      </a:r>
                      <a:r>
                        <a:rPr lang="zh-CN" altLang="en-US" sz="1400" dirty="0">
                          <a:latin typeface="微软雅黑" panose="020B0503020204020204" charset="-122"/>
                          <a:ea typeface="微软雅黑" panose="020B0503020204020204" charset="-122"/>
                        </a:rPr>
                        <a:t>替换类光源</a:t>
                      </a:r>
                      <a:endParaRPr lang="zh-CN" altLang="en-US" sz="1400" dirty="0">
                        <a:latin typeface="微软雅黑" panose="020B0503020204020204" charset="-122"/>
                        <a:ea typeface="微软雅黑" panose="020B0503020204020204" charset="-122"/>
                      </a:endParaRPr>
                    </a:p>
                  </a:txBody>
                  <a:tcPr anchor="ctr" anchorCtr="1"/>
                </a:tc>
                <a:tc>
                  <a:txBody>
                    <a:bodyPr/>
                    <a:lstStyle/>
                    <a:p>
                      <a:pPr marL="0" algn="l" defTabSz="914400" rtl="0" eaLnBrk="1" latinLnBrk="0" hangingPunct="1"/>
                      <a:r>
                        <a:rPr lang="zh-CN" altLang="en-US" sz="1400" kern="1200" dirty="0">
                          <a:latin typeface="微软雅黑" panose="020B0503020204020204" charset="-122"/>
                          <a:ea typeface="微软雅黑" panose="020B0503020204020204" charset="-122"/>
                        </a:rPr>
                        <a:t>否</a:t>
                      </a:r>
                      <a:endParaRPr lang="zh-CN" altLang="en-US" sz="1400" kern="1200" dirty="0">
                        <a:solidFill>
                          <a:schemeClr val="dk1"/>
                        </a:solidFill>
                        <a:latin typeface="微软雅黑" panose="020B0503020204020204" charset="-122"/>
                        <a:ea typeface="微软雅黑" panose="020B0503020204020204" charset="-122"/>
                        <a:cs typeface="+mn-cs"/>
                      </a:endParaRPr>
                    </a:p>
                  </a:txBody>
                  <a:tcPr anchor="ctr" anchorCtr="1"/>
                </a:tc>
                <a:tc>
                  <a:txBody>
                    <a:bodyPr/>
                    <a:lstStyle/>
                    <a:p>
                      <a:r>
                        <a:rPr lang="en-US" altLang="zh-CN" sz="1400" dirty="0">
                          <a:latin typeface="微软雅黑" panose="020B0503020204020204" charset="-122"/>
                          <a:ea typeface="微软雅黑" panose="020B0503020204020204" charset="-122"/>
                        </a:rPr>
                        <a:t>22%</a:t>
                      </a:r>
                      <a:endParaRPr lang="zh-CN" altLang="en-US" sz="1400" dirty="0">
                        <a:latin typeface="微软雅黑" panose="020B0503020204020204" charset="-122"/>
                        <a:ea typeface="微软雅黑" panose="020B0503020204020204" charset="-122"/>
                      </a:endParaRPr>
                    </a:p>
                  </a:txBody>
                  <a:tcPr anchor="ctr" anchorCtr="1"/>
                </a:tc>
                <a:tc>
                  <a:txBody>
                    <a:bodyPr/>
                    <a:lstStyle/>
                    <a:p>
                      <a:r>
                        <a:rPr lang="zh-CN" altLang="en-US" sz="1400" dirty="0">
                          <a:latin typeface="微软雅黑" panose="020B0503020204020204" charset="-122"/>
                          <a:ea typeface="微软雅黑" panose="020B0503020204020204" charset="-122"/>
                        </a:rPr>
                        <a:t>工业制成品</a:t>
                      </a:r>
                      <a:endParaRPr lang="zh-CN" altLang="en-US" sz="1400" dirty="0">
                        <a:latin typeface="微软雅黑" panose="020B0503020204020204" charset="-122"/>
                        <a:ea typeface="微软雅黑" panose="020B0503020204020204" charset="-122"/>
                      </a:endParaRPr>
                    </a:p>
                  </a:txBody>
                  <a:tcPr anchor="ctr" anchorCtr="1"/>
                </a:tc>
              </a:tr>
              <a:tr h="51259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kern="1200" dirty="0">
                          <a:solidFill>
                            <a:srgbClr val="FF0000"/>
                          </a:solidFill>
                          <a:latin typeface="微软雅黑" panose="020B0503020204020204" charset="-122"/>
                          <a:ea typeface="微软雅黑" panose="020B0503020204020204" charset="-122"/>
                        </a:rPr>
                        <a:t>94051000</a:t>
                      </a:r>
                      <a:endParaRPr lang="zh-CN" altLang="en-US" sz="1400" kern="1200" dirty="0">
                        <a:solidFill>
                          <a:srgbClr val="FF0000"/>
                        </a:solidFill>
                        <a:latin typeface="微软雅黑" panose="020B0503020204020204" charset="-122"/>
                        <a:ea typeface="微软雅黑" panose="020B0503020204020204" charset="-122"/>
                        <a:cs typeface="+mn-cs"/>
                      </a:endParaRPr>
                    </a:p>
                  </a:txBody>
                  <a:tcPr anchor="ctr" anchorCtr="1"/>
                </a:tc>
                <a:tc>
                  <a:txBody>
                    <a:bodyPr/>
                    <a:lstStyle/>
                    <a:p>
                      <a:r>
                        <a:rPr lang="zh-CN" altLang="en-US" sz="1400" dirty="0">
                          <a:solidFill>
                            <a:srgbClr val="FF0000"/>
                          </a:solidFill>
                          <a:latin typeface="微软雅黑" panose="020B0503020204020204" charset="-122"/>
                          <a:ea typeface="微软雅黑" panose="020B0503020204020204" charset="-122"/>
                        </a:rPr>
                        <a:t>枝形吊灯</a:t>
                      </a:r>
                      <a:endParaRPr lang="zh-CN" altLang="en-US" sz="1400" dirty="0">
                        <a:solidFill>
                          <a:srgbClr val="FF0000"/>
                        </a:solidFill>
                        <a:latin typeface="微软雅黑" panose="020B0503020204020204" charset="-122"/>
                        <a:ea typeface="微软雅黑" panose="020B0503020204020204" charset="-122"/>
                      </a:endParaRPr>
                    </a:p>
                  </a:txBody>
                  <a:tcPr anchor="ctr" anchorCtr="1"/>
                </a:tc>
                <a:tc>
                  <a:txBody>
                    <a:bodyPr/>
                    <a:lstStyle/>
                    <a:p>
                      <a:r>
                        <a:rPr lang="zh-CN" altLang="en-US" sz="1400" dirty="0">
                          <a:solidFill>
                            <a:srgbClr val="FF0000"/>
                          </a:solidFill>
                          <a:latin typeface="微软雅黑" panose="020B0503020204020204" charset="-122"/>
                          <a:ea typeface="微软雅黑" panose="020B0503020204020204" charset="-122"/>
                        </a:rPr>
                        <a:t>是</a:t>
                      </a:r>
                      <a:endParaRPr lang="zh-CN" altLang="en-US" sz="1400" dirty="0">
                        <a:solidFill>
                          <a:srgbClr val="FF0000"/>
                        </a:solidFill>
                        <a:latin typeface="微软雅黑" panose="020B0503020204020204" charset="-122"/>
                        <a:ea typeface="微软雅黑" panose="020B0503020204020204" charset="-122"/>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400" dirty="0">
                          <a:solidFill>
                            <a:srgbClr val="FF0000"/>
                          </a:solidFill>
                          <a:latin typeface="微软雅黑" panose="020B0503020204020204" charset="-122"/>
                          <a:ea typeface="微软雅黑" panose="020B0503020204020204" charset="-122"/>
                        </a:rPr>
                        <a:t>24%</a:t>
                      </a:r>
                      <a:endParaRPr lang="zh-CN" altLang="en-US" sz="1400" dirty="0">
                        <a:solidFill>
                          <a:srgbClr val="FF0000"/>
                        </a:solidFill>
                        <a:latin typeface="微软雅黑" panose="020B0503020204020204" charset="-122"/>
                        <a:ea typeface="微软雅黑" panose="020B0503020204020204" charset="-122"/>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400" dirty="0">
                          <a:solidFill>
                            <a:srgbClr val="FF0000"/>
                          </a:solidFill>
                          <a:latin typeface="微软雅黑" panose="020B0503020204020204" charset="-122"/>
                          <a:ea typeface="微软雅黑" panose="020B0503020204020204" charset="-122"/>
                        </a:rPr>
                        <a:t>工业制成品</a:t>
                      </a:r>
                      <a:endParaRPr lang="zh-CN" altLang="en-US" sz="1400" dirty="0">
                        <a:solidFill>
                          <a:srgbClr val="FF0000"/>
                        </a:solidFill>
                        <a:latin typeface="微软雅黑" panose="020B0503020204020204" charset="-122"/>
                        <a:ea typeface="微软雅黑" panose="020B0503020204020204" charset="-122"/>
                      </a:endParaRPr>
                    </a:p>
                  </a:txBody>
                  <a:tcPr anchor="ctr" anchorCtr="1"/>
                </a:tc>
              </a:tr>
            </a:tbl>
          </a:graphicData>
        </a:graphic>
      </p:graphicFrame>
      <p:sp>
        <p:nvSpPr>
          <p:cNvPr id="13" name="矩形 12"/>
          <p:cNvSpPr/>
          <p:nvPr/>
        </p:nvSpPr>
        <p:spPr>
          <a:xfrm>
            <a:off x="1067559" y="936592"/>
            <a:ext cx="10031365" cy="1754326"/>
          </a:xfrm>
          <a:prstGeom prst="rect">
            <a:avLst/>
          </a:prstGeom>
        </p:spPr>
        <p:txBody>
          <a:bodyPr wrap="square">
            <a:spAutoFit/>
          </a:bodyPr>
          <a:lstStyle/>
          <a:p>
            <a:pPr marL="285750" indent="-285750" fontAlgn="ctr">
              <a:lnSpc>
                <a:spcPct val="150000"/>
              </a:lnSpc>
              <a:buClr>
                <a:srgbClr val="C00000"/>
              </a:buClr>
              <a:buFont typeface="Wingdings" panose="05000000000000000000" pitchFamily="2" charset="2"/>
              <a:buChar char="u"/>
            </a:pPr>
            <a:r>
              <a:rPr lang="en-US" altLang="zh-CN" dirty="0">
                <a:latin typeface="微软雅黑" panose="020B0503020204020204" charset="-122"/>
                <a:ea typeface="微软雅黑" panose="020B0503020204020204" charset="-122"/>
              </a:rPr>
              <a:t>2000</a:t>
            </a:r>
            <a:r>
              <a:rPr lang="zh-CN" altLang="en-US" dirty="0">
                <a:latin typeface="微软雅黑" panose="020B0503020204020204" charset="-122"/>
                <a:ea typeface="微软雅黑" panose="020B0503020204020204" charset="-122"/>
              </a:rPr>
              <a:t>亿美元目标清单中，</a:t>
            </a:r>
            <a:r>
              <a:rPr lang="en-US" altLang="zh-CN" dirty="0">
                <a:latin typeface="微软雅黑" panose="020B0503020204020204" charset="-122"/>
                <a:ea typeface="微软雅黑" panose="020B0503020204020204" charset="-122"/>
              </a:rPr>
              <a:t>LED</a:t>
            </a:r>
            <a:r>
              <a:rPr lang="zh-CN" altLang="en-US" dirty="0">
                <a:latin typeface="微软雅黑" panose="020B0503020204020204" charset="-122"/>
                <a:ea typeface="微软雅黑" panose="020B0503020204020204" charset="-122"/>
              </a:rPr>
              <a:t>类产品覆盖面广，包括了</a:t>
            </a:r>
            <a:r>
              <a:rPr lang="en-US" altLang="zh-CN" b="1" dirty="0">
                <a:solidFill>
                  <a:srgbClr val="FF0000"/>
                </a:solidFill>
                <a:latin typeface="微软雅黑" panose="020B0503020204020204" charset="-122"/>
                <a:ea typeface="微软雅黑" panose="020B0503020204020204" charset="-122"/>
              </a:rPr>
              <a:t>85414010</a:t>
            </a:r>
            <a:r>
              <a:rPr lang="zh-CN" altLang="en-US" b="1" dirty="0">
                <a:solidFill>
                  <a:srgbClr val="FF0000"/>
                </a:solidFill>
                <a:latin typeface="微软雅黑" panose="020B0503020204020204" charset="-122"/>
                <a:ea typeface="微软雅黑" panose="020B0503020204020204" charset="-122"/>
              </a:rPr>
              <a:t>（</a:t>
            </a:r>
            <a:r>
              <a:rPr lang="zh-CN" altLang="zh-CN" b="1" dirty="0">
                <a:solidFill>
                  <a:srgbClr val="FF0000"/>
                </a:solidFill>
                <a:latin typeface="微软雅黑" panose="020B0503020204020204" charset="-122"/>
                <a:ea typeface="微软雅黑" panose="020B0503020204020204" charset="-122"/>
              </a:rPr>
              <a:t>发光二极管</a:t>
            </a:r>
            <a:r>
              <a:rPr lang="zh-CN" altLang="en-US" b="1" dirty="0">
                <a:solidFill>
                  <a:srgbClr val="FF0000"/>
                </a:solidFill>
                <a:latin typeface="微软雅黑" panose="020B0503020204020204" charset="-122"/>
                <a:ea typeface="微软雅黑" panose="020B0503020204020204" charset="-122"/>
              </a:rPr>
              <a:t>），</a:t>
            </a:r>
            <a:r>
              <a:rPr lang="en-US" altLang="zh-CN" b="1" dirty="0">
                <a:solidFill>
                  <a:srgbClr val="FF0000"/>
                </a:solidFill>
                <a:latin typeface="微软雅黑" panose="020B0503020204020204" charset="-122"/>
                <a:ea typeface="微软雅黑" panose="020B0503020204020204" charset="-122"/>
              </a:rPr>
              <a:t>94054090</a:t>
            </a:r>
            <a:r>
              <a:rPr lang="zh-CN" altLang="en-US" b="1" dirty="0">
                <a:solidFill>
                  <a:srgbClr val="FF0000"/>
                </a:solidFill>
                <a:latin typeface="微软雅黑" panose="020B0503020204020204" charset="-122"/>
                <a:ea typeface="微软雅黑" panose="020B0503020204020204" charset="-122"/>
              </a:rPr>
              <a:t>（</a:t>
            </a:r>
            <a:r>
              <a:rPr lang="zh-CN" altLang="zh-CN" b="1" dirty="0">
                <a:solidFill>
                  <a:srgbClr val="FF0000"/>
                </a:solidFill>
                <a:latin typeface="微软雅黑" panose="020B0503020204020204" charset="-122"/>
                <a:ea typeface="微软雅黑" panose="020B0503020204020204" charset="-122"/>
              </a:rPr>
              <a:t>其他电灯及照明装置</a:t>
            </a:r>
            <a:r>
              <a:rPr lang="zh-CN" altLang="en-US" b="1" dirty="0">
                <a:solidFill>
                  <a:srgbClr val="FF0000"/>
                </a:solidFill>
                <a:latin typeface="微软雅黑" panose="020B0503020204020204" charset="-122"/>
                <a:ea typeface="微软雅黑" panose="020B0503020204020204" charset="-122"/>
              </a:rPr>
              <a:t>），</a:t>
            </a:r>
            <a:r>
              <a:rPr lang="en-US" altLang="zh-CN" b="1" dirty="0">
                <a:solidFill>
                  <a:srgbClr val="FF0000"/>
                </a:solidFill>
                <a:latin typeface="微软雅黑" panose="020B0503020204020204" charset="-122"/>
                <a:ea typeface="微软雅黑" panose="020B0503020204020204" charset="-122"/>
              </a:rPr>
              <a:t>94051000</a:t>
            </a:r>
            <a:r>
              <a:rPr lang="zh-CN" altLang="en-US" b="1" dirty="0">
                <a:solidFill>
                  <a:srgbClr val="FF0000"/>
                </a:solidFill>
                <a:latin typeface="微软雅黑" panose="020B0503020204020204" charset="-122"/>
                <a:ea typeface="微软雅黑" panose="020B0503020204020204" charset="-122"/>
              </a:rPr>
              <a:t>（</a:t>
            </a:r>
            <a:r>
              <a:rPr lang="zh-CN" altLang="zh-CN" b="1" dirty="0">
                <a:solidFill>
                  <a:srgbClr val="FF0000"/>
                </a:solidFill>
                <a:latin typeface="微软雅黑" panose="020B0503020204020204" charset="-122"/>
                <a:ea typeface="微软雅黑" panose="020B0503020204020204" charset="-122"/>
              </a:rPr>
              <a:t>枝形吊灯</a:t>
            </a:r>
            <a:r>
              <a:rPr lang="zh-CN" altLang="en-US" b="1" dirty="0">
                <a:solidFill>
                  <a:srgbClr val="FF0000"/>
                </a:solidFill>
                <a:latin typeface="微软雅黑" panose="020B0503020204020204" charset="-122"/>
                <a:ea typeface="微软雅黑" panose="020B0503020204020204" charset="-122"/>
              </a:rPr>
              <a:t>）等</a:t>
            </a:r>
            <a:r>
              <a:rPr lang="en-US" altLang="zh-CN" b="1" dirty="0">
                <a:solidFill>
                  <a:srgbClr val="FF0000"/>
                </a:solidFill>
                <a:latin typeface="微软雅黑" panose="020B0503020204020204" charset="-122"/>
                <a:ea typeface="微软雅黑" panose="020B0503020204020204" charset="-122"/>
              </a:rPr>
              <a:t>LED</a:t>
            </a:r>
            <a:r>
              <a:rPr lang="zh-CN" altLang="en-US" b="1" dirty="0">
                <a:solidFill>
                  <a:srgbClr val="FF0000"/>
                </a:solidFill>
                <a:latin typeface="微软雅黑" panose="020B0503020204020204" charset="-122"/>
                <a:ea typeface="微软雅黑" panose="020B0503020204020204" charset="-122"/>
              </a:rPr>
              <a:t>照明产品</a:t>
            </a:r>
            <a:r>
              <a:rPr lang="zh-CN" altLang="en-US" b="1" dirty="0">
                <a:solidFill>
                  <a:srgbClr val="C00000"/>
                </a:solidFill>
                <a:latin typeface="微软雅黑" panose="020B0503020204020204" charset="-122"/>
                <a:ea typeface="微软雅黑" panose="020B0503020204020204" charset="-122"/>
              </a:rPr>
              <a:t>，</a:t>
            </a:r>
            <a:r>
              <a:rPr lang="zh-CN" altLang="zh-CN" dirty="0">
                <a:latin typeface="微软雅黑" panose="020B0503020204020204" charset="-122"/>
                <a:ea typeface="微软雅黑" panose="020B0503020204020204" charset="-122"/>
              </a:rPr>
              <a:t>涵盖了</a:t>
            </a:r>
            <a:r>
              <a:rPr lang="en-US" altLang="zh-CN" b="1" dirty="0">
                <a:solidFill>
                  <a:srgbClr val="FF0000"/>
                </a:solidFill>
                <a:latin typeface="微软雅黑" panose="020B0503020204020204" charset="-122"/>
                <a:ea typeface="微软雅黑" panose="020B0503020204020204" charset="-122"/>
              </a:rPr>
              <a:t>27</a:t>
            </a:r>
            <a:r>
              <a:rPr lang="zh-CN" altLang="en-US" b="1" dirty="0">
                <a:solidFill>
                  <a:srgbClr val="FF0000"/>
                </a:solidFill>
                <a:latin typeface="微软雅黑" panose="020B0503020204020204" charset="-122"/>
                <a:ea typeface="微软雅黑" panose="020B0503020204020204" charset="-122"/>
              </a:rPr>
              <a:t>个</a:t>
            </a:r>
            <a:r>
              <a:rPr lang="zh-CN" altLang="en-US" dirty="0">
                <a:latin typeface="微软雅黑" panose="020B0503020204020204" charset="-122"/>
                <a:ea typeface="微软雅黑" panose="020B0503020204020204" charset="-122"/>
              </a:rPr>
              <a:t>海关编码的</a:t>
            </a:r>
            <a:r>
              <a:rPr lang="zh-CN" altLang="zh-CN" b="1" dirty="0">
                <a:solidFill>
                  <a:srgbClr val="FF0000"/>
                </a:solidFill>
                <a:latin typeface="微软雅黑" panose="020B0503020204020204" charset="-122"/>
                <a:ea typeface="微软雅黑" panose="020B0503020204020204" charset="-122"/>
              </a:rPr>
              <a:t>大部分照明行业相关的产品</a:t>
            </a:r>
            <a:r>
              <a:rPr lang="zh-CN" altLang="en-US" dirty="0">
                <a:latin typeface="微软雅黑" panose="020B0503020204020204" charset="-122"/>
                <a:ea typeface="微软雅黑" panose="020B0503020204020204" charset="-122"/>
              </a:rPr>
              <a:t>（包括</a:t>
            </a:r>
            <a:r>
              <a:rPr lang="zh-CN" altLang="en-US" dirty="0">
                <a:solidFill>
                  <a:srgbClr val="FF0000"/>
                </a:solidFill>
                <a:latin typeface="微软雅黑" panose="020B0503020204020204" charset="-122"/>
                <a:ea typeface="微软雅黑" panose="020B0503020204020204" charset="-122"/>
              </a:rPr>
              <a:t>金卤灯、高压钠灯、紫外线和红外线灯等几乎所有照明产品）</a:t>
            </a:r>
            <a:r>
              <a:rPr lang="zh-CN"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对</a:t>
            </a:r>
            <a:r>
              <a:rPr lang="en-US" altLang="zh-CN" dirty="0">
                <a:latin typeface="微软雅黑" panose="020B0503020204020204" charset="-122"/>
                <a:ea typeface="微软雅黑" panose="020B0503020204020204" charset="-122"/>
              </a:rPr>
              <a:t>LED</a:t>
            </a:r>
            <a:r>
              <a:rPr lang="zh-CN" altLang="en-US" dirty="0">
                <a:latin typeface="微软雅黑" panose="020B0503020204020204" charset="-122"/>
                <a:ea typeface="微软雅黑" panose="020B0503020204020204" charset="-122"/>
              </a:rPr>
              <a:t>产业</a:t>
            </a:r>
            <a:r>
              <a:rPr lang="zh-CN" altLang="zh-CN" dirty="0">
                <a:latin typeface="微软雅黑" panose="020B0503020204020204" charset="-122"/>
                <a:ea typeface="微软雅黑" panose="020B0503020204020204" charset="-122"/>
              </a:rPr>
              <a:t>后续影响效应将十分之大。</a:t>
            </a:r>
            <a:endParaRPr lang="en-US" altLang="zh-CN" dirty="0">
              <a:latin typeface="微软雅黑" panose="020B0503020204020204" charset="-122"/>
              <a:ea typeface="微软雅黑" panose="020B0503020204020204" charset="-122"/>
              <a:sym typeface="+mn-ea"/>
            </a:endParaRPr>
          </a:p>
        </p:txBody>
      </p:sp>
      <p:grpSp>
        <p:nvGrpSpPr>
          <p:cNvPr id="14" name="组合 13"/>
          <p:cNvGrpSpPr/>
          <p:nvPr/>
        </p:nvGrpSpPr>
        <p:grpSpPr>
          <a:xfrm>
            <a:off x="0" y="0"/>
            <a:ext cx="1221740" cy="1107440"/>
            <a:chOff x="0" y="0"/>
            <a:chExt cx="1550" cy="1318"/>
          </a:xfrm>
        </p:grpSpPr>
        <p:sp>
          <p:nvSpPr>
            <p:cNvPr id="15" name="矩形 14"/>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304" y="0"/>
              <a:ext cx="907" cy="1318"/>
              <a:chOff x="841003" y="360040"/>
              <a:chExt cx="504056" cy="836712"/>
            </a:xfrm>
            <a:solidFill>
              <a:srgbClr val="0170C1">
                <a:alpha val="100000"/>
              </a:srgbClr>
            </a:solidFill>
          </p:grpSpPr>
          <p:sp>
            <p:nvSpPr>
              <p:cNvPr id="18" name="矩形 1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cxnSp>
        <p:nvCxnSpPr>
          <p:cNvPr id="21" name="直接连接符 20"/>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1245810" y="78134"/>
            <a:ext cx="5482591" cy="584775"/>
          </a:xfrm>
          <a:prstGeom prst="rect">
            <a:avLst/>
          </a:prstGeom>
        </p:spPr>
        <p:txBody>
          <a:bodyPr wrap="none">
            <a:spAutoFit/>
          </a:bodyPr>
          <a:lstStyle/>
          <a:p>
            <a:r>
              <a:rPr lang="zh-CN" altLang="en-US" sz="3200" b="1" dirty="0">
                <a:latin typeface="微软雅黑" panose="020B0503020204020204" charset="-122"/>
                <a:ea typeface="微软雅黑" panose="020B0503020204020204" charset="-122"/>
              </a:rPr>
              <a:t>关税清单中</a:t>
            </a:r>
            <a:r>
              <a:rPr lang="en-US" altLang="zh-CN" sz="3200" b="1" dirty="0">
                <a:latin typeface="微软雅黑" panose="020B0503020204020204" charset="-122"/>
                <a:ea typeface="微软雅黑" panose="020B0503020204020204" charset="-122"/>
              </a:rPr>
              <a:t>LED</a:t>
            </a:r>
            <a:r>
              <a:rPr lang="zh-CN" altLang="en-US" sz="3200" b="1" dirty="0">
                <a:latin typeface="微软雅黑" panose="020B0503020204020204" charset="-122"/>
                <a:ea typeface="微软雅黑" panose="020B0503020204020204" charset="-122"/>
              </a:rPr>
              <a:t>照明产品分析</a:t>
            </a:r>
            <a:endParaRPr lang="zh-CN" altLang="en-US" sz="3200" b="1" dirty="0">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0999" y="4055364"/>
            <a:ext cx="6240394" cy="2346283"/>
          </a:xfrm>
          <a:prstGeom prst="rect">
            <a:avLst/>
          </a:prstGeom>
        </p:spPr>
        <p:txBody>
          <a:bodyPr wrap="square">
            <a:spAutoFit/>
          </a:bodyPr>
          <a:lstStyle/>
          <a:p>
            <a:pPr marL="342900" indent="-342900" fontAlgn="auto">
              <a:lnSpc>
                <a:spcPct val="150000"/>
              </a:lnSpc>
              <a:buFont typeface="Wingdings" panose="05000000000000000000" pitchFamily="2" charset="2"/>
              <a:buChar char="p"/>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保护主义和单边主义抬头，国际贸易规则去向保守化、碎片化和高标准化</a:t>
            </a:r>
            <a:endParaRPr lang="en-US" altLang="zh-CN" sz="2000" b="1" dirty="0">
              <a:solidFill>
                <a:srgbClr val="FF0000"/>
              </a:solidFill>
              <a:latin typeface="微软雅黑" panose="020B0503020204020204" charset="-122"/>
              <a:ea typeface="微软雅黑" panose="020B0503020204020204" charset="-122"/>
              <a:cs typeface="微软雅黑" panose="020B050302020402020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美国威胁退出</a:t>
            </a:r>
            <a:r>
              <a:rPr lang="en-US" altLang="zh-CN" sz="2000" dirty="0">
                <a:latin typeface="微软雅黑" panose="020B0503020204020204" charset="-122"/>
                <a:ea typeface="微软雅黑" panose="020B0503020204020204" charset="-122"/>
                <a:cs typeface="微软雅黑" panose="020B0503020204020204" charset="-122"/>
              </a:rPr>
              <a:t>WTO</a:t>
            </a:r>
            <a:r>
              <a:rPr lang="zh-CN" altLang="en-US" sz="2000" dirty="0">
                <a:latin typeface="微软雅黑" panose="020B0503020204020204" charset="-122"/>
                <a:ea typeface="微软雅黑" panose="020B0503020204020204" charset="-122"/>
                <a:cs typeface="微软雅黑" panose="020B0503020204020204" charset="-122"/>
              </a:rPr>
              <a:t>、联合国等</a:t>
            </a:r>
            <a:endParaRPr lang="en-US" altLang="zh-CN" sz="2000" dirty="0">
              <a:latin typeface="微软雅黑" panose="020B0503020204020204" charset="-122"/>
              <a:ea typeface="微软雅黑" panose="020B0503020204020204" charset="-122"/>
              <a:cs typeface="微软雅黑" panose="020B050302020402020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美墨加达成高标准贸易协定</a:t>
            </a:r>
            <a:endParaRPr lang="en-US" altLang="zh-CN" sz="2000" dirty="0">
              <a:latin typeface="微软雅黑" panose="020B0503020204020204" charset="-122"/>
              <a:ea typeface="微软雅黑" panose="020B0503020204020204" charset="-122"/>
              <a:cs typeface="微软雅黑" panose="020B0503020204020204" charset="-122"/>
            </a:endParaRPr>
          </a:p>
          <a:p>
            <a:pPr marL="800100" lvl="1" indent="-342900" fontAlgn="auto">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欧盟</a:t>
            </a:r>
            <a:r>
              <a:rPr lang="en-US" altLang="zh-CN" sz="2000" dirty="0">
                <a:latin typeface="微软雅黑" panose="020B0503020204020204" charset="-122"/>
                <a:ea typeface="微软雅黑" panose="020B0503020204020204" charset="-122"/>
                <a:cs typeface="微软雅黑" panose="020B0503020204020204" charset="-122"/>
              </a:rPr>
              <a:t>-</a:t>
            </a:r>
            <a:r>
              <a:rPr lang="zh-CN" altLang="en-US" sz="2000" dirty="0">
                <a:latin typeface="微软雅黑" panose="020B0503020204020204" charset="-122"/>
                <a:ea typeface="微软雅黑" panose="020B0503020204020204" charset="-122"/>
                <a:cs typeface="微软雅黑" panose="020B0503020204020204" charset="-122"/>
              </a:rPr>
              <a:t>日本经济伙伴关系协定</a:t>
            </a:r>
            <a:endParaRPr lang="en-US" altLang="zh-CN" sz="2000" dirty="0">
              <a:latin typeface="微软雅黑" panose="020B0503020204020204" charset="-122"/>
              <a:ea typeface="微软雅黑" panose="020B0503020204020204" charset="-122"/>
              <a:cs typeface="微软雅黑" panose="020B0503020204020204" charset="-122"/>
            </a:endParaRPr>
          </a:p>
        </p:txBody>
      </p:sp>
      <p:sp>
        <p:nvSpPr>
          <p:cNvPr id="12" name="矩形 11"/>
          <p:cNvSpPr/>
          <p:nvPr/>
        </p:nvSpPr>
        <p:spPr>
          <a:xfrm>
            <a:off x="6745498" y="2445455"/>
            <a:ext cx="5125503" cy="2346283"/>
          </a:xfrm>
          <a:prstGeom prst="rect">
            <a:avLst/>
          </a:prstGeom>
        </p:spPr>
        <p:txBody>
          <a:bodyPr wrap="square">
            <a:spAutoFit/>
          </a:bodyPr>
          <a:lstStyle/>
          <a:p>
            <a:pPr marL="342900" indent="-342900" fontAlgn="auto">
              <a:lnSpc>
                <a:spcPct val="150000"/>
              </a:lnSpc>
              <a:buFont typeface="Wingdings" panose="05000000000000000000" charset="0"/>
              <a:buChar char="p"/>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新技术、新产业、新业态、新模式给生产、就业、消费、生活带来颠覆性变化</a:t>
            </a:r>
            <a:endParaRPr lang="en-US" altLang="zh-CN" sz="2000" b="1" dirty="0">
              <a:solidFill>
                <a:srgbClr val="FF0000"/>
              </a:solidFill>
              <a:latin typeface="微软雅黑" panose="020B0503020204020204" charset="-122"/>
              <a:ea typeface="微软雅黑" panose="020B0503020204020204" charset="-122"/>
              <a:cs typeface="微软雅黑" panose="020B050302020402020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人工智能加速渗透</a:t>
            </a:r>
            <a:endParaRPr lang="en-US" altLang="zh-CN" sz="2000" dirty="0">
              <a:latin typeface="微软雅黑" panose="020B0503020204020204" charset="-122"/>
              <a:ea typeface="微软雅黑" panose="020B0503020204020204" charset="-122"/>
              <a:cs typeface="微软雅黑" panose="020B050302020402020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物联网深入万物内部</a:t>
            </a:r>
            <a:endParaRPr lang="en-US" altLang="zh-CN" sz="2000" dirty="0">
              <a:latin typeface="微软雅黑" panose="020B0503020204020204" charset="-122"/>
              <a:ea typeface="微软雅黑" panose="020B0503020204020204" charset="-122"/>
              <a:cs typeface="微软雅黑" panose="020B050302020402020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生物技术挑战伦理道德</a:t>
            </a:r>
            <a:endParaRPr lang="en-US" altLang="zh-CN" sz="2000" dirty="0">
              <a:latin typeface="微软雅黑" panose="020B0503020204020204" charset="-122"/>
              <a:ea typeface="微软雅黑" panose="020B0503020204020204" charset="-122"/>
              <a:cs typeface="微软雅黑" panose="020B0503020204020204" charset="-122"/>
            </a:endParaRPr>
          </a:p>
        </p:txBody>
      </p:sp>
      <p:grpSp>
        <p:nvGrpSpPr>
          <p:cNvPr id="4" name="组合 3"/>
          <p:cNvGrpSpPr/>
          <p:nvPr/>
        </p:nvGrpSpPr>
        <p:grpSpPr>
          <a:xfrm>
            <a:off x="0" y="298520"/>
            <a:ext cx="12192000" cy="1549219"/>
            <a:chOff x="73573" y="1015388"/>
            <a:chExt cx="12192000" cy="1754326"/>
          </a:xfrm>
          <a:solidFill>
            <a:schemeClr val="accent1"/>
          </a:solidFill>
        </p:grpSpPr>
        <p:sp>
          <p:nvSpPr>
            <p:cNvPr id="3" name="文本框 2"/>
            <p:cNvSpPr txBox="1"/>
            <p:nvPr/>
          </p:nvSpPr>
          <p:spPr>
            <a:xfrm>
              <a:off x="73573" y="1015388"/>
              <a:ext cx="12192000" cy="1754326"/>
            </a:xfrm>
            <a:prstGeom prst="rect">
              <a:avLst/>
            </a:prstGeom>
            <a:grpFill/>
          </p:spPr>
          <p:txBody>
            <a:bodyPr wrap="square" rtlCol="0">
              <a:spAutoFit/>
            </a:bodyPr>
            <a:lstStyle/>
            <a:p>
              <a:endParaRPr lang="zh-CN" altLang="en-US" dirty="0"/>
            </a:p>
          </p:txBody>
        </p:sp>
        <p:sp>
          <p:nvSpPr>
            <p:cNvPr id="14" name="矩形 13"/>
            <p:cNvSpPr/>
            <p:nvPr/>
          </p:nvSpPr>
          <p:spPr>
            <a:xfrm>
              <a:off x="545951" y="1286967"/>
              <a:ext cx="11398623" cy="905889"/>
            </a:xfrm>
            <a:prstGeom prst="rect">
              <a:avLst/>
            </a:prstGeom>
            <a:grpFill/>
          </p:spPr>
          <p:txBody>
            <a:bodyPr wrap="square">
              <a:spAutoFit/>
            </a:bodyPr>
            <a:lstStyle/>
            <a:p>
              <a:pPr algn="ctr">
                <a:lnSpc>
                  <a:spcPct val="150000"/>
                </a:lnSpc>
              </a:pPr>
              <a:r>
                <a:rPr lang="en-US" altLang="zh-CN" sz="4000" b="1" dirty="0">
                  <a:solidFill>
                    <a:schemeClr val="bg1"/>
                  </a:solidFill>
                  <a:latin typeface="Arial" panose="020B0604020202020204" pitchFamily="34" charset="0"/>
                  <a:ea typeface="微软雅黑" panose="020B0503020204020204" charset="-122"/>
                  <a:sym typeface="Arial" panose="020B0604020202020204" pitchFamily="34" charset="0"/>
                </a:rPr>
                <a:t>2018</a:t>
              </a:r>
              <a:r>
                <a:rPr lang="zh-CN" altLang="en-US" sz="4000" b="1" dirty="0">
                  <a:solidFill>
                    <a:schemeClr val="bg1"/>
                  </a:solidFill>
                  <a:latin typeface="Arial" panose="020B0604020202020204" pitchFamily="34" charset="0"/>
                  <a:ea typeface="微软雅黑" panose="020B0503020204020204" charset="-122"/>
                  <a:sym typeface="Arial" panose="020B0604020202020204" pitchFamily="34" charset="0"/>
                </a:rPr>
                <a:t>世界经济大发展、大变革、大挑战的转折点</a:t>
              </a:r>
              <a:endParaRPr lang="en-US" altLang="zh-CN" sz="4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11" name="矩形 10"/>
          <p:cNvSpPr/>
          <p:nvPr/>
        </p:nvSpPr>
        <p:spPr>
          <a:xfrm>
            <a:off x="320999" y="2445455"/>
            <a:ext cx="10513807" cy="1422954"/>
          </a:xfrm>
          <a:prstGeom prst="rect">
            <a:avLst/>
          </a:prstGeom>
        </p:spPr>
        <p:txBody>
          <a:bodyPr wrap="square">
            <a:spAutoFit/>
          </a:bodyPr>
          <a:lstStyle/>
          <a:p>
            <a:pPr marL="342900" indent="-342900" fontAlgn="auto">
              <a:lnSpc>
                <a:spcPct val="150000"/>
              </a:lnSpc>
              <a:buFont typeface="Wingdings" panose="05000000000000000000" charset="0"/>
              <a:buChar char="p"/>
            </a:pPr>
            <a:r>
              <a:rPr lang="en-US" altLang="zh-CN" sz="2000" b="1" dirty="0">
                <a:solidFill>
                  <a:srgbClr val="FF0000"/>
                </a:solidFill>
                <a:latin typeface="微软雅黑" panose="020B0503020204020204" charset="-122"/>
                <a:ea typeface="微软雅黑" panose="020B0503020204020204" charset="-122"/>
                <a:cs typeface="微软雅黑" panose="020B0503020204020204" charset="-122"/>
              </a:rPr>
              <a:t>2018</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年全球经济温和增长、动能放缓、分化加剧</a:t>
            </a:r>
            <a:endParaRPr lang="en-US" altLang="zh-CN" sz="2000" b="1" dirty="0">
              <a:solidFill>
                <a:srgbClr val="FF0000"/>
              </a:solidFill>
              <a:latin typeface="微软雅黑" panose="020B0503020204020204" charset="-122"/>
              <a:ea typeface="微软雅黑" panose="020B0503020204020204" charset="-122"/>
              <a:cs typeface="微软雅黑" panose="020B050302020402020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美国经济表现超出市场预期</a:t>
            </a:r>
            <a:endParaRPr lang="en-US" altLang="zh-CN" sz="2000" dirty="0">
              <a:latin typeface="微软雅黑" panose="020B0503020204020204" charset="-122"/>
              <a:ea typeface="微软雅黑" panose="020B0503020204020204" charset="-122"/>
              <a:cs typeface="微软雅黑" panose="020B0503020204020204" charset="-122"/>
            </a:endParaRPr>
          </a:p>
          <a:p>
            <a:pPr marL="800100" lvl="1" indent="-342900">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新兴经济体资本流出加剧、金融市场震荡</a:t>
            </a:r>
            <a:endParaRPr lang="en-US" altLang="zh-CN"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1130307" y="123116"/>
            <a:ext cx="8361286" cy="52322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rPr>
              <a:t>出口基本持平，贸易摩擦短期影响不明显</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688340" y="1408430"/>
            <a:ext cx="5050308" cy="3962110"/>
          </a:xfrm>
          <a:prstGeom prst="rect">
            <a:avLst/>
          </a:prstGeom>
          <a:noFill/>
        </p:spPr>
        <p:txBody>
          <a:bodyPr wrap="square" rtlCol="0">
            <a:spAutoFit/>
          </a:bodyPr>
          <a:lstStyle/>
          <a:p>
            <a:pPr marL="342900" indent="-342900">
              <a:lnSpc>
                <a:spcPct val="150000"/>
              </a:lnSpc>
              <a:spcBef>
                <a:spcPts val="600"/>
              </a:spcBef>
              <a:buFont typeface="Wingdings" panose="05000000000000000000" pitchFamily="2" charset="2"/>
              <a:buChar char="p"/>
            </a:pPr>
            <a:r>
              <a:rPr lang="en-US" altLang="zh-CN" sz="2000" b="1" dirty="0">
                <a:latin typeface="微软雅黑" panose="020B0503020204020204" charset="-122"/>
                <a:ea typeface="微软雅黑" panose="020B0503020204020204" charset="-122"/>
              </a:rPr>
              <a:t>2018</a:t>
            </a:r>
            <a:r>
              <a:rPr lang="zh-CN" altLang="en-US" sz="2000" b="1" dirty="0">
                <a:latin typeface="微软雅黑" panose="020B0503020204020204" charset="-122"/>
                <a:ea typeface="微软雅黑" panose="020B0503020204020204" charset="-122"/>
              </a:rPr>
              <a:t>年出口</a:t>
            </a:r>
            <a:r>
              <a:rPr lang="en-US" altLang="zh-CN" sz="2000" b="1" dirty="0">
                <a:latin typeface="微软雅黑" panose="020B0503020204020204" charset="-122"/>
                <a:ea typeface="微软雅黑" panose="020B0503020204020204" charset="-122"/>
              </a:rPr>
              <a:t>LED</a:t>
            </a:r>
            <a:r>
              <a:rPr lang="zh-CN" altLang="en-US" sz="2000" b="1" dirty="0">
                <a:latin typeface="微软雅黑" panose="020B0503020204020204" charset="-122"/>
                <a:ea typeface="微软雅黑" panose="020B0503020204020204" charset="-122"/>
              </a:rPr>
              <a:t>照明产品</a:t>
            </a:r>
            <a:r>
              <a:rPr lang="en-US" altLang="zh-CN" sz="2000" b="1" dirty="0">
                <a:latin typeface="微软雅黑" panose="020B0503020204020204" charset="-122"/>
                <a:ea typeface="微软雅黑" panose="020B0503020204020204" charset="-122"/>
              </a:rPr>
              <a:t>149.31</a:t>
            </a:r>
            <a:r>
              <a:rPr lang="zh-CN" altLang="en-US" sz="2000" b="1" dirty="0">
                <a:latin typeface="微软雅黑" panose="020B0503020204020204" charset="-122"/>
                <a:ea typeface="微软雅黑" panose="020B0503020204020204" charset="-122"/>
              </a:rPr>
              <a:t>亿美元，</a:t>
            </a:r>
            <a:r>
              <a:rPr sz="2000" b="1" dirty="0">
                <a:latin typeface="微软雅黑" panose="020B0503020204020204" charset="-122"/>
                <a:ea typeface="微软雅黑" panose="020B0503020204020204" charset="-122"/>
              </a:rPr>
              <a:t>相较于2017年同比</a:t>
            </a:r>
            <a:r>
              <a:rPr lang="zh-CN" altLang="en-US" sz="2000" b="1" dirty="0">
                <a:latin typeface="微软雅黑" panose="020B0503020204020204" charset="-122"/>
                <a:ea typeface="微软雅黑" panose="020B0503020204020204" charset="-122"/>
              </a:rPr>
              <a:t>小幅下降</a:t>
            </a:r>
            <a:r>
              <a:rPr lang="en-US" altLang="zh-CN" sz="2000" b="1" dirty="0">
                <a:latin typeface="微软雅黑" panose="020B0503020204020204" charset="-122"/>
                <a:ea typeface="微软雅黑" panose="020B0503020204020204" charset="-122"/>
              </a:rPr>
              <a:t>0.22</a:t>
            </a:r>
            <a:r>
              <a:rPr sz="2000" b="1" dirty="0">
                <a:latin typeface="微软雅黑" panose="020B0503020204020204" charset="-122"/>
                <a:ea typeface="微软雅黑" panose="020B0503020204020204" charset="-122"/>
              </a:rPr>
              <a:t>%</a:t>
            </a:r>
            <a:endParaRPr lang="en-US" altLang="zh-CN" sz="2000" b="1" dirty="0">
              <a:latin typeface="微软雅黑" panose="020B0503020204020204" charset="-122"/>
              <a:ea typeface="微软雅黑" panose="020B0503020204020204" charset="-122"/>
            </a:endParaRPr>
          </a:p>
          <a:p>
            <a:pPr marL="342900" indent="-342900">
              <a:lnSpc>
                <a:spcPct val="150000"/>
              </a:lnSpc>
              <a:spcBef>
                <a:spcPts val="600"/>
              </a:spcBef>
              <a:buFont typeface="Arial" panose="020B0604020202020204" pitchFamily="34" charset="0"/>
              <a:buChar char="•"/>
            </a:pPr>
            <a:r>
              <a:rPr lang="zh-CN" altLang="en-US" sz="2000" dirty="0">
                <a:latin typeface="微软雅黑" panose="020B0503020204020204" charset="-122"/>
                <a:ea typeface="微软雅黑" panose="020B0503020204020204" charset="-122"/>
              </a:rPr>
              <a:t>上半年的出口额为73.05亿美元，较2017年同期同比增长</a:t>
            </a:r>
            <a:r>
              <a:rPr lang="en-US" altLang="zh-CN" sz="2000" dirty="0">
                <a:latin typeface="微软雅黑" panose="020B0503020204020204" charset="-122"/>
                <a:ea typeface="微软雅黑" panose="020B0503020204020204" charset="-122"/>
              </a:rPr>
              <a:t>6.94</a:t>
            </a:r>
            <a:r>
              <a:rPr lang="zh-CN" altLang="en-US" sz="2000" dirty="0">
                <a:latin typeface="微软雅黑" panose="020B0503020204020204" charset="-122"/>
                <a:ea typeface="微软雅黑" panose="020B0503020204020204" charset="-122"/>
              </a:rPr>
              <a:t>%；</a:t>
            </a:r>
            <a:endParaRPr lang="en-US" altLang="zh-CN" sz="2000" dirty="0">
              <a:latin typeface="微软雅黑" panose="020B0503020204020204" charset="-122"/>
              <a:ea typeface="微软雅黑" panose="020B0503020204020204" charset="-122"/>
            </a:endParaRPr>
          </a:p>
          <a:p>
            <a:pPr marL="342900" indent="-342900">
              <a:lnSpc>
                <a:spcPct val="150000"/>
              </a:lnSpc>
              <a:spcBef>
                <a:spcPts val="600"/>
              </a:spcBef>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下半年出口额为76.26亿美元，较2017年同期同比下降</a:t>
            </a:r>
            <a:r>
              <a:rPr lang="en-US" altLang="zh-CN" sz="2000" dirty="0">
                <a:latin typeface="微软雅黑" panose="020B0503020204020204" charset="-122"/>
                <a:ea typeface="微软雅黑" panose="020B0503020204020204" charset="-122"/>
                <a:cs typeface="微软雅黑" panose="020B0503020204020204" charset="-122"/>
              </a:rPr>
              <a:t>6.24</a:t>
            </a:r>
            <a:r>
              <a:rPr lang="zh-CN" altLang="en-US" sz="2000" dirty="0">
                <a:latin typeface="微软雅黑" panose="020B0503020204020204" charset="-122"/>
                <a:ea typeface="微软雅黑" panose="020B0503020204020204" charset="-122"/>
                <a:cs typeface="微软雅黑" panose="020B0503020204020204" charset="-122"/>
              </a:rPr>
              <a:t>%；</a:t>
            </a:r>
            <a:endParaRPr lang="en-US" altLang="zh-CN" sz="2000"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spcBef>
                <a:spcPts val="600"/>
              </a:spcBef>
              <a:buFont typeface="Arial" panose="020B0604020202020204" pitchFamily="34" charset="0"/>
              <a:buChar char="•"/>
            </a:pPr>
            <a:r>
              <a:rPr lang="zh-CN" altLang="en-US" sz="2000" b="1" dirty="0">
                <a:latin typeface="微软雅黑" panose="020B0503020204020204" charset="-122"/>
                <a:ea typeface="微软雅黑" panose="020B0503020204020204" charset="-122"/>
                <a:cs typeface="微软雅黑" panose="020B0503020204020204" charset="-122"/>
              </a:rPr>
              <a:t>中美贸易战对实际出口金额的影响暂不明显，但对企业信心影响较大。</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6828155" y="5183867"/>
            <a:ext cx="4164965" cy="306705"/>
          </a:xfrm>
          <a:prstGeom prst="rect">
            <a:avLst/>
          </a:prstGeom>
          <a:noFill/>
        </p:spPr>
        <p:txBody>
          <a:bodyPr wrap="square" rtlCol="0">
            <a:spAutoFit/>
          </a:bodyPr>
          <a:lstStyle/>
          <a:p>
            <a:pPr algn="ctr"/>
            <a:r>
              <a:rPr lang="zh-CN" altLang="en-US" sz="1400" b="1" dirty="0">
                <a:latin typeface="微软雅黑" panose="020B0503020204020204" charset="-122"/>
                <a:ea typeface="微软雅黑" panose="020B0503020204020204" charset="-122"/>
                <a:cs typeface="微软雅黑" panose="020B0503020204020204" charset="-122"/>
              </a:rPr>
              <a:t>201</a:t>
            </a:r>
            <a:r>
              <a:rPr lang="en-US" altLang="zh-CN" sz="1400" b="1" dirty="0">
                <a:latin typeface="微软雅黑" panose="020B0503020204020204" charset="-122"/>
                <a:ea typeface="微软雅黑" panose="020B0503020204020204" charset="-122"/>
                <a:cs typeface="微软雅黑" panose="020B0503020204020204" charset="-122"/>
              </a:rPr>
              <a:t>8</a:t>
            </a:r>
            <a:r>
              <a:rPr lang="zh-CN" altLang="en-US" sz="1400" b="1" dirty="0">
                <a:latin typeface="微软雅黑" panose="020B0503020204020204" charset="-122"/>
                <a:ea typeface="微软雅黑" panose="020B0503020204020204" charset="-122"/>
                <a:cs typeface="微软雅黑" panose="020B0503020204020204" charset="-122"/>
              </a:rPr>
              <a:t>年</a:t>
            </a:r>
            <a:r>
              <a:rPr lang="en-US" altLang="zh-CN" sz="1400" b="1" dirty="0">
                <a:latin typeface="微软雅黑" panose="020B0503020204020204" charset="-122"/>
                <a:ea typeface="微软雅黑" panose="020B0503020204020204" charset="-122"/>
                <a:cs typeface="微软雅黑" panose="020B0503020204020204" charset="-122"/>
              </a:rPr>
              <a:t>1</a:t>
            </a:r>
            <a:r>
              <a:rPr lang="zh-CN" altLang="en-US" sz="1400" b="1" dirty="0">
                <a:latin typeface="微软雅黑" panose="020B0503020204020204" charset="-122"/>
                <a:ea typeface="微软雅黑" panose="020B0503020204020204" charset="-122"/>
                <a:cs typeface="微软雅黑" panose="020B0503020204020204" charset="-122"/>
              </a:rPr>
              <a:t>月-</a:t>
            </a:r>
            <a:r>
              <a:rPr lang="en-US" altLang="zh-CN" sz="1400" b="1" dirty="0">
                <a:latin typeface="微软雅黑" panose="020B0503020204020204" charset="-122"/>
                <a:ea typeface="微软雅黑" panose="020B0503020204020204" charset="-122"/>
                <a:cs typeface="微软雅黑" panose="020B0503020204020204" charset="-122"/>
              </a:rPr>
              <a:t>2019</a:t>
            </a:r>
            <a:r>
              <a:rPr lang="zh-CN" altLang="en-US" sz="1400" b="1" dirty="0">
                <a:latin typeface="微软雅黑" panose="020B0503020204020204" charset="-122"/>
                <a:ea typeface="微软雅黑" panose="020B0503020204020204" charset="-122"/>
                <a:cs typeface="微软雅黑" panose="020B0503020204020204" charset="-122"/>
              </a:rPr>
              <a:t>年</a:t>
            </a:r>
            <a:r>
              <a:rPr lang="en-US" altLang="zh-CN" sz="1400" b="1" dirty="0">
                <a:latin typeface="微软雅黑" panose="020B0503020204020204" charset="-122"/>
                <a:ea typeface="微软雅黑" panose="020B0503020204020204" charset="-122"/>
                <a:cs typeface="微软雅黑" panose="020B0503020204020204" charset="-122"/>
              </a:rPr>
              <a:t>3</a:t>
            </a:r>
            <a:r>
              <a:rPr lang="zh-CN" altLang="en-US" sz="1400" b="1" dirty="0">
                <a:latin typeface="微软雅黑" panose="020B0503020204020204" charset="-122"/>
                <a:ea typeface="微软雅黑" panose="020B0503020204020204" charset="-122"/>
                <a:cs typeface="微软雅黑" panose="020B0503020204020204" charset="-122"/>
              </a:rPr>
              <a:t>月我国LED照明产品出口额</a:t>
            </a:r>
            <a:endParaRPr lang="zh-CN" altLang="en-US" sz="1400" b="1" dirty="0">
              <a:latin typeface="微软雅黑" panose="020B0503020204020204" charset="-122"/>
              <a:ea typeface="微软雅黑" panose="020B0503020204020204" charset="-122"/>
              <a:cs typeface="微软雅黑" panose="020B0503020204020204" charset="-122"/>
            </a:endParaRPr>
          </a:p>
        </p:txBody>
      </p:sp>
      <p:sp>
        <p:nvSpPr>
          <p:cNvPr id="15" name="文本框 9"/>
          <p:cNvSpPr txBox="1"/>
          <p:nvPr/>
        </p:nvSpPr>
        <p:spPr>
          <a:xfrm>
            <a:off x="8885540" y="5608955"/>
            <a:ext cx="2851073" cy="276999"/>
          </a:xfrm>
          <a:prstGeom prst="rect">
            <a:avLst/>
          </a:prstGeom>
          <a:noFill/>
        </p:spPr>
        <p:txBody>
          <a:bodyPr wrap="square" rtlCol="0">
            <a:spAutoFit/>
          </a:bodyPr>
          <a:lstStyle/>
          <a:p>
            <a:r>
              <a:rPr lang="zh-CN" altLang="en-US" sz="1200" b="1" dirty="0"/>
              <a:t>数据来源：中国海关，CSA Research</a:t>
            </a:r>
            <a:endParaRPr lang="zh-CN" altLang="en-US" sz="1200" b="1" dirty="0"/>
          </a:p>
        </p:txBody>
      </p:sp>
      <p:graphicFrame>
        <p:nvGraphicFramePr>
          <p:cNvPr id="8" name="图表 4"/>
          <p:cNvGraphicFramePr/>
          <p:nvPr/>
        </p:nvGraphicFramePr>
        <p:xfrm>
          <a:off x="6189345" y="1791970"/>
          <a:ext cx="5441950" cy="339217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1222528" y="120611"/>
            <a:ext cx="6700651" cy="52322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rPr>
              <a:t>美欧仍是我国主要出口目的地</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78509" y="1222375"/>
            <a:ext cx="5643311" cy="4423775"/>
          </a:xfrm>
          <a:prstGeom prst="rect">
            <a:avLst/>
          </a:prstGeom>
          <a:noFill/>
        </p:spPr>
        <p:txBody>
          <a:bodyPr wrap="square" rtlCol="0">
            <a:spAutoFit/>
          </a:bodyPr>
          <a:lstStyle/>
          <a:p>
            <a:pPr marL="342900" indent="-342900">
              <a:lnSpc>
                <a:spcPct val="150000"/>
              </a:lnSpc>
              <a:spcBef>
                <a:spcPts val="600"/>
              </a:spcBef>
              <a:buFont typeface="Wingdings" panose="05000000000000000000" pitchFamily="2" charset="2"/>
              <a:buChar char="p"/>
            </a:pPr>
            <a:r>
              <a:rPr sz="2000" b="1" dirty="0">
                <a:latin typeface="微软雅黑" panose="020B0503020204020204" charset="-122"/>
                <a:ea typeface="微软雅黑" panose="020B0503020204020204" charset="-122"/>
              </a:rPr>
              <a:t>从</a:t>
            </a:r>
            <a:r>
              <a:rPr lang="zh-CN" altLang="en-US" sz="2000" b="1" dirty="0">
                <a:latin typeface="微软雅黑" panose="020B0503020204020204" charset="-122"/>
                <a:ea typeface="微软雅黑" panose="020B0503020204020204" charset="-122"/>
              </a:rPr>
              <a:t>出口目的地结构</a:t>
            </a:r>
            <a:r>
              <a:rPr sz="2000" b="1" dirty="0" err="1">
                <a:latin typeface="微软雅黑" panose="020B0503020204020204" charset="-122"/>
                <a:ea typeface="微软雅黑" panose="020B0503020204020204" charset="-122"/>
              </a:rPr>
              <a:t>来看</a:t>
            </a:r>
            <a:r>
              <a:rPr lang="zh-CN" altLang="en-US" sz="2000" b="1" dirty="0">
                <a:latin typeface="微软雅黑" panose="020B0503020204020204" charset="-122"/>
                <a:ea typeface="微软雅黑" panose="020B0503020204020204" charset="-122"/>
              </a:rPr>
              <a:t>，</a:t>
            </a:r>
            <a:r>
              <a:rPr sz="2000" b="1" dirty="0" err="1">
                <a:solidFill>
                  <a:srgbClr val="FF0000"/>
                </a:solidFill>
                <a:latin typeface="微软雅黑" panose="020B0503020204020204" charset="-122"/>
                <a:ea typeface="微软雅黑" panose="020B0503020204020204" charset="-122"/>
              </a:rPr>
              <a:t>美国、欧盟、东南亚</a:t>
            </a:r>
            <a:r>
              <a:rPr sz="2000" b="1" dirty="0" err="1">
                <a:latin typeface="微软雅黑" panose="020B0503020204020204" charset="-122"/>
                <a:ea typeface="微软雅黑" panose="020B0503020204020204" charset="-122"/>
              </a:rPr>
              <a:t>仍是我国LED照明产品主要出口</a:t>
            </a:r>
            <a:r>
              <a:rPr lang="zh-CN" altLang="en-US" sz="2000" b="1" dirty="0">
                <a:latin typeface="微软雅黑" panose="020B0503020204020204" charset="-122"/>
                <a:ea typeface="微软雅黑" panose="020B0503020204020204" charset="-122"/>
              </a:rPr>
              <a:t>区域</a:t>
            </a:r>
            <a:endParaRPr lang="en-US" altLang="zh-CN" sz="2000" b="1" dirty="0">
              <a:latin typeface="微软雅黑" panose="020B0503020204020204" charset="-122"/>
              <a:ea typeface="微软雅黑" panose="020B0503020204020204" charset="-122"/>
            </a:endParaRPr>
          </a:p>
          <a:p>
            <a:pPr marL="342900" indent="-342900">
              <a:lnSpc>
                <a:spcPct val="150000"/>
              </a:lnSpc>
              <a:spcBef>
                <a:spcPts val="600"/>
              </a:spcBef>
              <a:buFont typeface="Arial" panose="020B0604020202020204" pitchFamily="34" charset="0"/>
              <a:buChar char="•"/>
            </a:pPr>
            <a:r>
              <a:rPr lang="zh-CN" altLang="en-US" sz="2000" dirty="0">
                <a:latin typeface="微软雅黑" panose="020B0503020204020204" charset="-122"/>
                <a:ea typeface="微软雅黑" panose="020B0503020204020204" charset="-122"/>
              </a:rPr>
              <a:t>向</a:t>
            </a:r>
            <a:r>
              <a:rPr lang="zh-CN" altLang="en-US" sz="2000" b="1" dirty="0">
                <a:solidFill>
                  <a:srgbClr val="FF0000"/>
                </a:solidFill>
                <a:latin typeface="微软雅黑" panose="020B0503020204020204" charset="-122"/>
                <a:ea typeface="微软雅黑" panose="020B0503020204020204" charset="-122"/>
              </a:rPr>
              <a:t>美国出口总额为40.65亿美元</a:t>
            </a:r>
            <a:r>
              <a:rPr lang="zh-CN" altLang="en-US" sz="2000" dirty="0">
                <a:latin typeface="微软雅黑" panose="020B0503020204020204" charset="-122"/>
                <a:ea typeface="微软雅黑" panose="020B0503020204020204" charset="-122"/>
              </a:rPr>
              <a:t>，同比增长</a:t>
            </a:r>
            <a:r>
              <a:rPr lang="en-US" altLang="zh-CN" sz="2000" dirty="0">
                <a:latin typeface="微软雅黑" panose="020B0503020204020204" charset="-122"/>
                <a:ea typeface="微软雅黑" panose="020B0503020204020204" charset="-122"/>
              </a:rPr>
              <a:t>8.31</a:t>
            </a:r>
            <a:r>
              <a:rPr lang="zh-CN" altLang="en-US" sz="2000" dirty="0">
                <a:latin typeface="微软雅黑" panose="020B0503020204020204" charset="-122"/>
                <a:ea typeface="微软雅黑" panose="020B0503020204020204" charset="-122"/>
              </a:rPr>
              <a:t>%，出口占比为27.22%，是我国LED照明产品最大的海外市场；</a:t>
            </a:r>
            <a:endParaRPr lang="en-US" altLang="zh-CN" sz="2000" dirty="0">
              <a:latin typeface="微软雅黑" panose="020B0503020204020204" charset="-122"/>
              <a:ea typeface="微软雅黑" panose="020B0503020204020204" charset="-122"/>
            </a:endParaRPr>
          </a:p>
          <a:p>
            <a:pPr marL="342900" indent="-342900">
              <a:lnSpc>
                <a:spcPct val="150000"/>
              </a:lnSpc>
              <a:spcBef>
                <a:spcPts val="600"/>
              </a:spcBef>
              <a:buFont typeface="Arial" panose="020B0604020202020204" pitchFamily="34" charset="0"/>
              <a:buChar char="•"/>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欧盟是第二大市场</a:t>
            </a:r>
            <a:r>
              <a:rPr lang="zh-CN" altLang="en-US" sz="2000" dirty="0">
                <a:latin typeface="微软雅黑" panose="020B0503020204020204" charset="-122"/>
                <a:ea typeface="微软雅黑" panose="020B0503020204020204" charset="-122"/>
                <a:cs typeface="微软雅黑" panose="020B0503020204020204" charset="-122"/>
              </a:rPr>
              <a:t>，市场占比20.75%，出口总额较2017年同比增长</a:t>
            </a:r>
            <a:r>
              <a:rPr lang="en-US" altLang="zh-CN" sz="2000" dirty="0">
                <a:latin typeface="微软雅黑" panose="020B0503020204020204" charset="-122"/>
                <a:ea typeface="微软雅黑" panose="020B0503020204020204" charset="-122"/>
                <a:cs typeface="微软雅黑" panose="020B0503020204020204" charset="-122"/>
              </a:rPr>
              <a:t>7.00</a:t>
            </a:r>
            <a:r>
              <a:rPr lang="zh-CN" altLang="en-US" sz="2000" dirty="0">
                <a:latin typeface="微软雅黑" panose="020B0503020204020204" charset="-122"/>
                <a:ea typeface="微软雅黑" panose="020B0503020204020204" charset="-122"/>
                <a:cs typeface="微软雅黑" panose="020B0503020204020204" charset="-122"/>
              </a:rPr>
              <a:t>%；</a:t>
            </a:r>
            <a:endParaRPr lang="en-US" altLang="zh-CN" sz="2000" dirty="0">
              <a:latin typeface="微软雅黑" panose="020B0503020204020204" charset="-122"/>
              <a:ea typeface="微软雅黑" panose="020B0503020204020204" charset="-122"/>
              <a:cs typeface="微软雅黑" panose="020B0503020204020204" charset="-122"/>
            </a:endParaRPr>
          </a:p>
          <a:p>
            <a:pPr marL="342900" indent="-342900" algn="l">
              <a:lnSpc>
                <a:spcPct val="150000"/>
              </a:lnSpc>
              <a:spcBef>
                <a:spcPts val="600"/>
              </a:spcBef>
              <a:buClrTx/>
              <a:buSzTx/>
              <a:buFont typeface="Arial" panose="020B0604020202020204" pitchFamily="34" charset="0"/>
              <a:buChar char="•"/>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东南亚地区出口市场占比9.38%</a:t>
            </a:r>
            <a:r>
              <a:rPr lang="zh-CN" altLang="en-US" sz="2000" dirty="0">
                <a:latin typeface="微软雅黑" panose="020B0503020204020204" charset="-122"/>
                <a:ea typeface="微软雅黑" panose="020B0503020204020204" charset="-122"/>
                <a:cs typeface="微软雅黑" panose="020B0503020204020204" charset="-122"/>
              </a:rPr>
              <a:t>，出口总额较2017年同比增长</a:t>
            </a:r>
            <a:r>
              <a:rPr lang="en-US" altLang="zh-CN" sz="2000" dirty="0">
                <a:latin typeface="微软雅黑" panose="020B0503020204020204" charset="-122"/>
                <a:ea typeface="微软雅黑" panose="020B0503020204020204" charset="-122"/>
                <a:cs typeface="微软雅黑" panose="020B0503020204020204" charset="-122"/>
              </a:rPr>
              <a:t>16.12</a:t>
            </a:r>
            <a:r>
              <a:rPr lang="zh-CN" altLang="en-US" sz="2000" dirty="0">
                <a:latin typeface="微软雅黑" panose="020B0503020204020204" charset="-122"/>
                <a:ea typeface="微软雅黑" panose="020B0503020204020204" charset="-122"/>
                <a:cs typeface="微软雅黑" panose="020B0503020204020204" charset="-122"/>
              </a:rPr>
              <a:t>%。</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6637655" y="5086712"/>
            <a:ext cx="4164965" cy="306705"/>
          </a:xfrm>
          <a:prstGeom prst="rect">
            <a:avLst/>
          </a:prstGeom>
          <a:noFill/>
        </p:spPr>
        <p:txBody>
          <a:bodyPr wrap="square" rtlCol="0">
            <a:spAutoFit/>
          </a:bodyPr>
          <a:lstStyle/>
          <a:p>
            <a:pPr algn="ctr"/>
            <a:r>
              <a:rPr sz="1400" b="1" dirty="0">
                <a:latin typeface="微软雅黑" panose="020B0503020204020204" charset="-122"/>
                <a:ea typeface="微软雅黑" panose="020B0503020204020204" charset="-122"/>
                <a:cs typeface="微软雅黑" panose="020B0503020204020204" charset="-122"/>
              </a:rPr>
              <a:t>2018年我国LED</a:t>
            </a:r>
            <a:r>
              <a:rPr lang="zh-CN" altLang="en-US" sz="1400" b="1" dirty="0">
                <a:latin typeface="微软雅黑" panose="020B0503020204020204" charset="-122"/>
                <a:ea typeface="微软雅黑" panose="020B0503020204020204" charset="-122"/>
                <a:cs typeface="微软雅黑" panose="020B0503020204020204" charset="-122"/>
              </a:rPr>
              <a:t>照明产品</a:t>
            </a:r>
            <a:r>
              <a:rPr sz="1400" b="1" dirty="0" err="1">
                <a:latin typeface="微软雅黑" panose="020B0503020204020204" charset="-122"/>
                <a:ea typeface="微软雅黑" panose="020B0503020204020204" charset="-122"/>
                <a:cs typeface="微软雅黑" panose="020B0503020204020204" charset="-122"/>
              </a:rPr>
              <a:t>出口</a:t>
            </a:r>
            <a:r>
              <a:rPr lang="zh-CN" altLang="en-US" sz="1400" b="1" dirty="0">
                <a:latin typeface="微软雅黑" panose="020B0503020204020204" charset="-122"/>
                <a:ea typeface="微软雅黑" panose="020B0503020204020204" charset="-122"/>
                <a:cs typeface="微软雅黑" panose="020B0503020204020204" charset="-122"/>
              </a:rPr>
              <a:t>目的地</a:t>
            </a:r>
            <a:r>
              <a:rPr sz="1400" b="1" dirty="0" err="1">
                <a:latin typeface="微软雅黑" panose="020B0503020204020204" charset="-122"/>
                <a:ea typeface="微软雅黑" panose="020B0503020204020204" charset="-122"/>
                <a:cs typeface="微软雅黑" panose="020B0503020204020204" charset="-122"/>
              </a:rPr>
              <a:t>结构</a:t>
            </a:r>
            <a:endParaRPr sz="1400" b="1" dirty="0">
              <a:latin typeface="微软雅黑" panose="020B0503020204020204" charset="-122"/>
              <a:ea typeface="微软雅黑" panose="020B0503020204020204" charset="-122"/>
              <a:cs typeface="微软雅黑" panose="020B0503020204020204" charset="-122"/>
            </a:endParaRPr>
          </a:p>
        </p:txBody>
      </p:sp>
      <p:sp>
        <p:nvSpPr>
          <p:cNvPr id="15" name="文本框 9"/>
          <p:cNvSpPr txBox="1"/>
          <p:nvPr/>
        </p:nvSpPr>
        <p:spPr>
          <a:xfrm>
            <a:off x="8885540" y="5608955"/>
            <a:ext cx="2851073" cy="276999"/>
          </a:xfrm>
          <a:prstGeom prst="rect">
            <a:avLst/>
          </a:prstGeom>
          <a:noFill/>
        </p:spPr>
        <p:txBody>
          <a:bodyPr wrap="square" rtlCol="0">
            <a:spAutoFit/>
          </a:bodyPr>
          <a:lstStyle/>
          <a:p>
            <a:r>
              <a:rPr lang="zh-CN" altLang="en-US" sz="1200" b="1" dirty="0"/>
              <a:t>数据来源：中国海关，CSA Research</a:t>
            </a:r>
            <a:endParaRPr lang="zh-CN" altLang="en-US" sz="1200" b="1" dirty="0"/>
          </a:p>
        </p:txBody>
      </p:sp>
      <p:graphicFrame>
        <p:nvGraphicFramePr>
          <p:cNvPr id="9" name="图表 5"/>
          <p:cNvGraphicFramePr/>
          <p:nvPr/>
        </p:nvGraphicFramePr>
        <p:xfrm>
          <a:off x="6179820" y="1222375"/>
          <a:ext cx="5743575" cy="386461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961390" y="173355"/>
            <a:ext cx="5143500" cy="523220"/>
          </a:xfrm>
          <a:prstGeom prst="rect">
            <a:avLst/>
          </a:prstGeom>
          <a:noFill/>
        </p:spPr>
        <p:txBody>
          <a:bodyPr wrap="square" rtlCol="0">
            <a:spAutoFit/>
          </a:bodyPr>
          <a:lstStyle/>
          <a:p>
            <a:pPr algn="ctr"/>
            <a:r>
              <a:rPr lang="zh-CN" altLang="en-US" sz="2800" b="1" dirty="0">
                <a:latin typeface="微软雅黑" panose="020B0503020204020204" charset="-122"/>
                <a:ea typeface="微软雅黑" panose="020B0503020204020204" charset="-122"/>
              </a:rPr>
              <a:t>广东、浙江、福建为出口大省</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78510" y="1107440"/>
            <a:ext cx="5143500" cy="4785926"/>
          </a:xfrm>
          <a:prstGeom prst="rect">
            <a:avLst/>
          </a:prstGeom>
          <a:noFill/>
        </p:spPr>
        <p:txBody>
          <a:bodyPr wrap="square" rtlCol="0">
            <a:spAutoFit/>
          </a:bodyPr>
          <a:lstStyle/>
          <a:p>
            <a:pPr marL="342900" indent="-342900">
              <a:lnSpc>
                <a:spcPct val="150000"/>
              </a:lnSpc>
              <a:spcBef>
                <a:spcPts val="600"/>
              </a:spcBef>
              <a:buFont typeface="Wingdings" panose="05000000000000000000" pitchFamily="2" charset="2"/>
              <a:buChar char="p"/>
            </a:pPr>
            <a:r>
              <a:rPr sz="2000" b="1" dirty="0">
                <a:latin typeface="微软雅黑" panose="020B0503020204020204" charset="-122"/>
                <a:ea typeface="微软雅黑" panose="020B0503020204020204" charset="-122"/>
              </a:rPr>
              <a:t>从</a:t>
            </a:r>
            <a:r>
              <a:rPr lang="zh-CN" sz="2000" b="1" dirty="0">
                <a:latin typeface="微软雅黑" panose="020B0503020204020204" charset="-122"/>
                <a:ea typeface="微软雅黑" panose="020B0503020204020204" charset="-122"/>
              </a:rPr>
              <a:t>各省市</a:t>
            </a:r>
            <a:r>
              <a:rPr sz="2000" b="1" dirty="0">
                <a:latin typeface="微软雅黑" panose="020B0503020204020204" charset="-122"/>
                <a:ea typeface="微软雅黑" panose="020B0503020204020204" charset="-122"/>
              </a:rPr>
              <a:t>出口</a:t>
            </a:r>
            <a:r>
              <a:rPr lang="zh-CN" sz="2000" b="1" dirty="0">
                <a:latin typeface="微软雅黑" panose="020B0503020204020204" charset="-122"/>
                <a:ea typeface="微软雅黑" panose="020B0503020204020204" charset="-122"/>
              </a:rPr>
              <a:t>额占比</a:t>
            </a:r>
            <a:r>
              <a:rPr sz="2000" b="1" dirty="0">
                <a:latin typeface="微软雅黑" panose="020B0503020204020204" charset="-122"/>
                <a:ea typeface="微软雅黑" panose="020B0503020204020204" charset="-122"/>
              </a:rPr>
              <a:t>来看</a:t>
            </a:r>
            <a:endParaRPr sz="2000" b="1" dirty="0">
              <a:latin typeface="微软雅黑" panose="020B0503020204020204" charset="-122"/>
              <a:ea typeface="微软雅黑" panose="020B0503020204020204" charset="-122"/>
            </a:endParaRPr>
          </a:p>
          <a:p>
            <a:pPr marL="342900" indent="-342900">
              <a:lnSpc>
                <a:spcPct val="150000"/>
              </a:lnSpc>
              <a:spcBef>
                <a:spcPts val="600"/>
              </a:spcBef>
              <a:buFont typeface="Arial" panose="020B0604020202020204" pitchFamily="34" charset="0"/>
              <a:buChar char="•"/>
            </a:pPr>
            <a:r>
              <a:rPr sz="2000" b="1" dirty="0" err="1">
                <a:solidFill>
                  <a:srgbClr val="FF0000"/>
                </a:solidFill>
                <a:latin typeface="微软雅黑" panose="020B0503020204020204" charset="-122"/>
                <a:ea typeface="微软雅黑" panose="020B0503020204020204" charset="-122"/>
              </a:rPr>
              <a:t>广东省</a:t>
            </a:r>
            <a:r>
              <a:rPr lang="zh-CN" altLang="en-US" sz="2000" dirty="0">
                <a:latin typeface="微软雅黑" panose="020B0503020204020204" charset="-122"/>
                <a:ea typeface="微软雅黑" panose="020B0503020204020204" charset="-122"/>
              </a:rPr>
              <a:t>出口</a:t>
            </a:r>
            <a:r>
              <a:rPr sz="2000" dirty="0">
                <a:latin typeface="微软雅黑" panose="020B0503020204020204" charset="-122"/>
                <a:ea typeface="微软雅黑" panose="020B0503020204020204" charset="-122"/>
              </a:rPr>
              <a:t>占</a:t>
            </a:r>
            <a:r>
              <a:rPr lang="zh-CN" altLang="en-US" sz="2000" dirty="0">
                <a:latin typeface="微软雅黑" panose="020B0503020204020204" charset="-122"/>
                <a:ea typeface="微软雅黑" panose="020B0503020204020204" charset="-122"/>
              </a:rPr>
              <a:t>比最高为</a:t>
            </a:r>
            <a:r>
              <a:rPr sz="2000" b="1" dirty="0">
                <a:solidFill>
                  <a:srgbClr val="FF0000"/>
                </a:solidFill>
                <a:latin typeface="微软雅黑" panose="020B0503020204020204" charset="-122"/>
                <a:ea typeface="微软雅黑" panose="020B0503020204020204" charset="-122"/>
              </a:rPr>
              <a:t>45.38%</a:t>
            </a:r>
            <a:endParaRPr lang="en-US" altLang="zh-CN" sz="2000" b="1" dirty="0">
              <a:solidFill>
                <a:srgbClr val="FF0000"/>
              </a:solidFill>
              <a:latin typeface="微软雅黑" panose="020B0503020204020204" charset="-122"/>
              <a:ea typeface="微软雅黑" panose="020B0503020204020204" charset="-122"/>
            </a:endParaRPr>
          </a:p>
          <a:p>
            <a:pPr marL="342900" indent="-342900">
              <a:lnSpc>
                <a:spcPct val="150000"/>
              </a:lnSpc>
              <a:spcBef>
                <a:spcPts val="600"/>
              </a:spcBef>
              <a:buFont typeface="Arial" panose="020B0604020202020204" pitchFamily="34" charset="0"/>
              <a:buChar char="•"/>
            </a:pPr>
            <a:r>
              <a:rPr lang="zh-CN" altLang="en-US" sz="2000" dirty="0">
                <a:latin typeface="微软雅黑" panose="020B0503020204020204" charset="-122"/>
                <a:ea typeface="微软雅黑" panose="020B0503020204020204" charset="-122"/>
              </a:rPr>
              <a:t>其次为</a:t>
            </a:r>
            <a:r>
              <a:rPr lang="zh-CN" altLang="en-US" sz="2000" b="1" dirty="0">
                <a:solidFill>
                  <a:srgbClr val="FF0000"/>
                </a:solidFill>
                <a:latin typeface="微软雅黑" panose="020B0503020204020204" charset="-122"/>
                <a:ea typeface="微软雅黑" panose="020B0503020204020204" charset="-122"/>
              </a:rPr>
              <a:t>浙江省</a:t>
            </a:r>
            <a:r>
              <a:rPr lang="zh-CN" altLang="en-US" sz="2000" dirty="0">
                <a:latin typeface="微软雅黑" panose="020B0503020204020204" charset="-122"/>
                <a:ea typeface="微软雅黑" panose="020B0503020204020204" charset="-122"/>
              </a:rPr>
              <a:t>，出口占比为</a:t>
            </a:r>
            <a:r>
              <a:rPr lang="zh-CN" altLang="en-US" sz="2000" b="1" dirty="0">
                <a:solidFill>
                  <a:srgbClr val="FF0000"/>
                </a:solidFill>
                <a:latin typeface="微软雅黑" panose="020B0503020204020204" charset="-122"/>
                <a:ea typeface="微软雅黑" panose="020B0503020204020204" charset="-122"/>
              </a:rPr>
              <a:t>24.38%</a:t>
            </a:r>
            <a:endParaRPr lang="en-US" altLang="zh-CN" sz="2000" b="1" dirty="0">
              <a:solidFill>
                <a:srgbClr val="FF0000"/>
              </a:solidFill>
              <a:latin typeface="微软雅黑" panose="020B0503020204020204" charset="-122"/>
              <a:ea typeface="微软雅黑" panose="020B0503020204020204" charset="-122"/>
            </a:endParaRPr>
          </a:p>
          <a:p>
            <a:pPr marL="342900" indent="-342900">
              <a:lnSpc>
                <a:spcPct val="150000"/>
              </a:lnSpc>
              <a:spcBef>
                <a:spcPts val="600"/>
              </a:spcBef>
              <a:buFont typeface="Arial" panose="020B0604020202020204" pitchFamily="34" charset="0"/>
              <a:buChar char="•"/>
            </a:pPr>
            <a:r>
              <a:rPr lang="zh-CN" altLang="en-US" sz="2000" dirty="0">
                <a:latin typeface="微软雅黑" panose="020B0503020204020204" charset="-122"/>
                <a:ea typeface="微软雅黑" panose="020B0503020204020204" charset="-122"/>
              </a:rPr>
              <a:t>福建省和江苏省分别位列第三和第四</a:t>
            </a:r>
            <a:endParaRPr lang="en-US" altLang="zh-CN" sz="2000" dirty="0">
              <a:latin typeface="微软雅黑" panose="020B0503020204020204" charset="-122"/>
              <a:ea typeface="微软雅黑" panose="020B0503020204020204" charset="-122"/>
            </a:endParaRPr>
          </a:p>
          <a:p>
            <a:pPr marL="342900" indent="-342900">
              <a:lnSpc>
                <a:spcPct val="150000"/>
              </a:lnSpc>
              <a:spcBef>
                <a:spcPts val="600"/>
              </a:spcBef>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从出口额增速来看</a:t>
            </a:r>
            <a:endParaRPr lang="zh-CN" altLang="en-US" sz="2000"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spcBef>
                <a:spcPts val="600"/>
              </a:spcBef>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广东省出口额同比下降</a:t>
            </a:r>
            <a:r>
              <a:rPr lang="en-US" altLang="zh-CN" sz="2000" dirty="0">
                <a:latin typeface="微软雅黑" panose="020B0503020204020204" charset="-122"/>
                <a:ea typeface="微软雅黑" panose="020B0503020204020204" charset="-122"/>
                <a:cs typeface="微软雅黑" panose="020B0503020204020204" charset="-122"/>
              </a:rPr>
              <a:t>9.66</a:t>
            </a:r>
            <a:r>
              <a:rPr lang="zh-CN" altLang="en-US" sz="2000" dirty="0">
                <a:latin typeface="微软雅黑" panose="020B0503020204020204" charset="-122"/>
                <a:ea typeface="微软雅黑" panose="020B0503020204020204" charset="-122"/>
                <a:cs typeface="微软雅黑" panose="020B0503020204020204" charset="-122"/>
              </a:rPr>
              <a:t>%</a:t>
            </a:r>
            <a:endParaRPr lang="en-US" altLang="zh-CN" sz="2000" dirty="0">
              <a:latin typeface="微软雅黑" panose="020B0503020204020204" charset="-122"/>
              <a:ea typeface="微软雅黑" panose="020B0503020204020204" charset="-122"/>
              <a:cs typeface="微软雅黑" panose="020B0503020204020204" charset="-122"/>
            </a:endParaRPr>
          </a:p>
          <a:p>
            <a:pPr marL="342900" indent="-342900" algn="l">
              <a:lnSpc>
                <a:spcPct val="150000"/>
              </a:lnSpc>
              <a:spcBef>
                <a:spcPts val="600"/>
              </a:spcBef>
              <a:buClrTx/>
              <a:buSzTx/>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浙江省和福建省分别增长</a:t>
            </a:r>
            <a:r>
              <a:rPr lang="en-US" altLang="zh-CN" sz="2000" dirty="0">
                <a:latin typeface="微软雅黑" panose="020B0503020204020204" charset="-122"/>
                <a:ea typeface="微软雅黑" panose="020B0503020204020204" charset="-122"/>
                <a:cs typeface="微软雅黑" panose="020B0503020204020204" charset="-122"/>
              </a:rPr>
              <a:t>4.72</a:t>
            </a:r>
            <a:r>
              <a:rPr lang="zh-CN" altLang="en-US" sz="2000" dirty="0">
                <a:latin typeface="微软雅黑" panose="020B0503020204020204" charset="-122"/>
                <a:ea typeface="微软雅黑" panose="020B0503020204020204" charset="-122"/>
                <a:cs typeface="微软雅黑" panose="020B0503020204020204" charset="-122"/>
              </a:rPr>
              <a:t>%和</a:t>
            </a:r>
            <a:r>
              <a:rPr lang="en-US" altLang="zh-CN" sz="2000" dirty="0">
                <a:latin typeface="微软雅黑" panose="020B0503020204020204" charset="-122"/>
                <a:ea typeface="微软雅黑" panose="020B0503020204020204" charset="-122"/>
                <a:cs typeface="微软雅黑" panose="020B0503020204020204" charset="-122"/>
              </a:rPr>
              <a:t>5.29</a:t>
            </a:r>
            <a:r>
              <a:rPr lang="zh-CN" altLang="en-US" sz="2000" dirty="0">
                <a:latin typeface="微软雅黑" panose="020B0503020204020204" charset="-122"/>
                <a:ea typeface="微软雅黑" panose="020B0503020204020204" charset="-122"/>
                <a:cs typeface="微软雅黑" panose="020B0503020204020204" charset="-122"/>
              </a:rPr>
              <a:t>%</a:t>
            </a:r>
            <a:endParaRPr lang="zh-CN" altLang="en-US" sz="2000" dirty="0">
              <a:latin typeface="微软雅黑" panose="020B0503020204020204" charset="-122"/>
              <a:ea typeface="微软雅黑" panose="020B0503020204020204" charset="-122"/>
              <a:cs typeface="微软雅黑" panose="020B0503020204020204" charset="-122"/>
            </a:endParaRPr>
          </a:p>
          <a:p>
            <a:pPr marL="342900" indent="-342900" algn="l">
              <a:lnSpc>
                <a:spcPct val="150000"/>
              </a:lnSpc>
              <a:spcBef>
                <a:spcPts val="600"/>
              </a:spcBef>
              <a:buClrTx/>
              <a:buSzTx/>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上海市出口额大幅度增长，同比增长率达</a:t>
            </a:r>
            <a:r>
              <a:rPr lang="en-US" altLang="zh-CN" sz="2000" dirty="0">
                <a:latin typeface="微软雅黑" panose="020B0503020204020204" charset="-122"/>
                <a:ea typeface="微软雅黑" panose="020B0503020204020204" charset="-122"/>
                <a:cs typeface="微软雅黑" panose="020B0503020204020204" charset="-122"/>
              </a:rPr>
              <a:t>15.66</a:t>
            </a:r>
            <a:r>
              <a:rPr lang="zh-CN" altLang="en-US" sz="2000" dirty="0">
                <a:latin typeface="微软雅黑" panose="020B0503020204020204" charset="-122"/>
                <a:ea typeface="微软雅黑" panose="020B0503020204020204" charset="-122"/>
                <a:cs typeface="微软雅黑" panose="020B0503020204020204" charset="-122"/>
              </a:rPr>
              <a:t>%</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6637655" y="5086712"/>
            <a:ext cx="4164965" cy="306705"/>
          </a:xfrm>
          <a:prstGeom prst="rect">
            <a:avLst/>
          </a:prstGeom>
          <a:noFill/>
        </p:spPr>
        <p:txBody>
          <a:bodyPr wrap="square" rtlCol="0">
            <a:spAutoFit/>
          </a:bodyPr>
          <a:lstStyle/>
          <a:p>
            <a:pPr algn="ctr"/>
            <a:r>
              <a:rPr lang="en-US" altLang="zh-CN" sz="1400" b="1" noProof="0" dirty="0">
                <a:ln>
                  <a:noFill/>
                </a:ln>
                <a:solidFill>
                  <a:schemeClr val="tx1"/>
                </a:solidFill>
                <a:effectLst/>
                <a:uLnTx/>
                <a:uFillTx/>
                <a:latin typeface="微软雅黑" panose="020B0503020204020204" charset="-122"/>
                <a:ea typeface="微软雅黑" panose="020B0503020204020204" charset="-122"/>
                <a:sym typeface="微软雅黑" panose="020B0503020204020204" charset="-122"/>
              </a:rPr>
              <a:t>2</a:t>
            </a:r>
            <a:r>
              <a:rPr lang="zh-CN" altLang="en-US" sz="1400" b="1" noProof="0" dirty="0">
                <a:ln>
                  <a:noFill/>
                </a:ln>
                <a:solidFill>
                  <a:schemeClr val="tx1"/>
                </a:solidFill>
                <a:effectLst/>
                <a:uLnTx/>
                <a:uFillTx/>
                <a:latin typeface="微软雅黑" panose="020B0503020204020204" charset="-122"/>
                <a:ea typeface="微软雅黑" panose="020B0503020204020204" charset="-122"/>
                <a:sym typeface="微软雅黑" panose="020B0503020204020204" charset="-122"/>
              </a:rPr>
              <a:t>018年我国LED照明产品出口省市占比</a:t>
            </a:r>
            <a:endParaRPr lang="zh-CN" altLang="en-US" sz="1400" b="1" noProof="0" dirty="0">
              <a:ln>
                <a:noFill/>
              </a:ln>
              <a:solidFill>
                <a:schemeClr val="tx1"/>
              </a:solidFill>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endParaRPr>
          </a:p>
        </p:txBody>
      </p:sp>
      <p:sp>
        <p:nvSpPr>
          <p:cNvPr id="15" name="文本框 9"/>
          <p:cNvSpPr txBox="1"/>
          <p:nvPr/>
        </p:nvSpPr>
        <p:spPr>
          <a:xfrm>
            <a:off x="8885540" y="5608955"/>
            <a:ext cx="2851073" cy="276999"/>
          </a:xfrm>
          <a:prstGeom prst="rect">
            <a:avLst/>
          </a:prstGeom>
          <a:noFill/>
        </p:spPr>
        <p:txBody>
          <a:bodyPr wrap="square" rtlCol="0">
            <a:spAutoFit/>
          </a:bodyPr>
          <a:lstStyle/>
          <a:p>
            <a:r>
              <a:rPr lang="zh-CN" altLang="en-US" sz="1200" b="1" dirty="0"/>
              <a:t>数据来源：中国海关，CSA Research</a:t>
            </a:r>
            <a:endParaRPr lang="zh-CN" altLang="en-US" sz="1200" b="1" dirty="0"/>
          </a:p>
        </p:txBody>
      </p:sp>
      <p:graphicFrame>
        <p:nvGraphicFramePr>
          <p:cNvPr id="4" name="图表 1"/>
          <p:cNvGraphicFramePr/>
          <p:nvPr/>
        </p:nvGraphicFramePr>
        <p:xfrm>
          <a:off x="6053455" y="1107440"/>
          <a:ext cx="5999480" cy="421640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1194153" y="100023"/>
            <a:ext cx="7226169" cy="52322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rPr>
              <a:t>球泡、管灯、等他仍是出口主流产品</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78510" y="1498600"/>
            <a:ext cx="4761678" cy="3400931"/>
          </a:xfrm>
          <a:prstGeom prst="rect">
            <a:avLst/>
          </a:prstGeom>
          <a:noFill/>
        </p:spPr>
        <p:txBody>
          <a:bodyPr wrap="square" rtlCol="0">
            <a:spAutoFit/>
          </a:bodyPr>
          <a:lstStyle/>
          <a:p>
            <a:pPr marL="342900" indent="-342900">
              <a:lnSpc>
                <a:spcPct val="150000"/>
              </a:lnSpc>
              <a:spcBef>
                <a:spcPts val="600"/>
              </a:spcBef>
              <a:buFont typeface="Wingdings" panose="05000000000000000000" pitchFamily="2" charset="2"/>
              <a:buChar char="p"/>
            </a:pPr>
            <a:r>
              <a:rPr sz="2000" dirty="0">
                <a:latin typeface="微软雅黑" panose="020B0503020204020204" charset="-122"/>
                <a:ea typeface="微软雅黑" panose="020B0503020204020204" charset="-122"/>
              </a:rPr>
              <a:t>2018年</a:t>
            </a:r>
            <a:r>
              <a:rPr sz="2000" b="1" dirty="0">
                <a:latin typeface="微软雅黑" panose="020B0503020204020204" charset="-122"/>
                <a:ea typeface="微软雅黑" panose="020B0503020204020204" charset="-122"/>
              </a:rPr>
              <a:t>球泡灯</a:t>
            </a:r>
            <a:r>
              <a:rPr sz="2000" dirty="0">
                <a:latin typeface="微软雅黑" panose="020B0503020204020204" charset="-122"/>
                <a:ea typeface="微软雅黑" panose="020B0503020204020204" charset="-122"/>
              </a:rPr>
              <a:t>（未列明灯具除外）仍然是我国</a:t>
            </a:r>
            <a:r>
              <a:rPr sz="2000" dirty="0">
                <a:latin typeface="微软雅黑" panose="020B0503020204020204" charset="-122"/>
                <a:ea typeface="微软雅黑" panose="020B0503020204020204" charset="-122"/>
                <a:sym typeface="+mn-ea"/>
              </a:rPr>
              <a:t>LED照明</a:t>
            </a:r>
            <a:r>
              <a:rPr sz="2000" b="1" dirty="0">
                <a:latin typeface="微软雅黑" panose="020B0503020204020204" charset="-122"/>
                <a:ea typeface="微软雅黑" panose="020B0503020204020204" charset="-122"/>
              </a:rPr>
              <a:t>出口的</a:t>
            </a:r>
            <a:r>
              <a:rPr lang="zh-CN" sz="2000" b="1" dirty="0">
                <a:latin typeface="微软雅黑" panose="020B0503020204020204" charset="-122"/>
                <a:ea typeface="微软雅黑" panose="020B0503020204020204" charset="-122"/>
              </a:rPr>
              <a:t>主要</a:t>
            </a:r>
            <a:r>
              <a:rPr sz="2000" b="1" dirty="0">
                <a:latin typeface="微软雅黑" panose="020B0503020204020204" charset="-122"/>
                <a:ea typeface="微软雅黑" panose="020B0503020204020204" charset="-122"/>
              </a:rPr>
              <a:t>产品</a:t>
            </a:r>
            <a:r>
              <a:rPr sz="2000" dirty="0">
                <a:latin typeface="微软雅黑" panose="020B0503020204020204" charset="-122"/>
                <a:ea typeface="微软雅黑" panose="020B0503020204020204" charset="-122"/>
              </a:rPr>
              <a:t>，出口占比达到30.70%，出口总额同比增长6.</a:t>
            </a:r>
            <a:r>
              <a:rPr lang="en-US" sz="2000" dirty="0">
                <a:latin typeface="微软雅黑" panose="020B0503020204020204" charset="-122"/>
                <a:ea typeface="微软雅黑" panose="020B0503020204020204" charset="-122"/>
              </a:rPr>
              <a:t>26</a:t>
            </a:r>
            <a:r>
              <a:rPr sz="2000" dirty="0">
                <a:latin typeface="微软雅黑" panose="020B0503020204020204" charset="-122"/>
                <a:ea typeface="微软雅黑" panose="020B0503020204020204" charset="-122"/>
              </a:rPr>
              <a:t>%</a:t>
            </a:r>
            <a:r>
              <a:rPr lang="zh-CN" altLang="en-US" sz="2000" dirty="0">
                <a:latin typeface="微软雅黑" panose="020B0503020204020204" charset="-122"/>
                <a:ea typeface="微软雅黑" panose="020B0503020204020204" charset="-122"/>
              </a:rPr>
              <a:t>；</a:t>
            </a:r>
            <a:endParaRPr lang="zh-CN" sz="2000" dirty="0">
              <a:latin typeface="微软雅黑" panose="020B0503020204020204" charset="-122"/>
              <a:ea typeface="微软雅黑" panose="020B0503020204020204" charset="-122"/>
            </a:endParaRPr>
          </a:p>
          <a:p>
            <a:pPr marL="342900" indent="-342900">
              <a:lnSpc>
                <a:spcPct val="150000"/>
              </a:lnSpc>
              <a:spcBef>
                <a:spcPts val="600"/>
              </a:spcBef>
              <a:buFont typeface="Wingdings" panose="05000000000000000000" pitchFamily="2" charset="2"/>
              <a:buChar char="p"/>
            </a:pPr>
            <a:r>
              <a:rPr lang="zh-CN" altLang="en-US" sz="2000" dirty="0">
                <a:latin typeface="微软雅黑" panose="020B0503020204020204" charset="-122"/>
                <a:ea typeface="微软雅黑" panose="020B0503020204020204" charset="-122"/>
                <a:cs typeface="微软雅黑" panose="020B0503020204020204" charset="-122"/>
              </a:rPr>
              <a:t>除球泡灯外，主要的出口产品包括</a:t>
            </a:r>
            <a:r>
              <a:rPr lang="zh-CN" altLang="en-US" sz="2000" b="1" dirty="0">
                <a:latin typeface="微软雅黑" panose="020B0503020204020204" charset="-122"/>
                <a:ea typeface="微软雅黑" panose="020B0503020204020204" charset="-122"/>
                <a:cs typeface="微软雅黑" panose="020B0503020204020204" charset="-122"/>
              </a:rPr>
              <a:t>管灯</a:t>
            </a:r>
            <a:r>
              <a:rPr lang="zh-CN" altLang="en-US" sz="2000" dirty="0">
                <a:latin typeface="微软雅黑" panose="020B0503020204020204" charset="-122"/>
                <a:ea typeface="微软雅黑" panose="020B0503020204020204" charset="-122"/>
                <a:cs typeface="微软雅黑" panose="020B0503020204020204" charset="-122"/>
              </a:rPr>
              <a:t>、</a:t>
            </a:r>
            <a:r>
              <a:rPr lang="zh-CN" altLang="en-US" sz="2000" b="1" dirty="0">
                <a:latin typeface="微软雅黑" panose="020B0503020204020204" charset="-122"/>
                <a:ea typeface="微软雅黑" panose="020B0503020204020204" charset="-122"/>
                <a:cs typeface="微软雅黑" panose="020B0503020204020204" charset="-122"/>
              </a:rPr>
              <a:t>灯条和装饰灯</a:t>
            </a:r>
            <a:r>
              <a:rPr lang="zh-CN" altLang="en-US" sz="2000" dirty="0">
                <a:latin typeface="微软雅黑" panose="020B0503020204020204" charset="-122"/>
                <a:ea typeface="微软雅黑" panose="020B0503020204020204" charset="-122"/>
                <a:cs typeface="微软雅黑" panose="020B0503020204020204" charset="-122"/>
              </a:rPr>
              <a:t>等，出口额相交于去年同期均有小幅上升。</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6981824" y="5126162"/>
            <a:ext cx="4164965" cy="306705"/>
          </a:xfrm>
          <a:prstGeom prst="rect">
            <a:avLst/>
          </a:prstGeom>
          <a:noFill/>
        </p:spPr>
        <p:txBody>
          <a:bodyPr wrap="square" rtlCol="0">
            <a:spAutoFit/>
          </a:bodyPr>
          <a:lstStyle/>
          <a:p>
            <a:pPr algn="ctr"/>
            <a:r>
              <a:rPr sz="1400" b="1" noProof="0" dirty="0">
                <a:ln>
                  <a:noFill/>
                </a:ln>
                <a:solidFill>
                  <a:schemeClr val="tx1"/>
                </a:solidFill>
                <a:effectLst/>
                <a:uLnTx/>
                <a:uFillTx/>
                <a:latin typeface="微软雅黑" panose="020B0503020204020204" charset="-122"/>
                <a:ea typeface="微软雅黑" panose="020B0503020204020204" charset="-122"/>
                <a:sym typeface="微软雅黑" panose="020B0503020204020204" charset="-122"/>
              </a:rPr>
              <a:t>2018年我国LED照明</a:t>
            </a:r>
            <a:r>
              <a:rPr lang="zh-CN" altLang="en-US" sz="1400" b="1" noProof="0" dirty="0">
                <a:ln>
                  <a:noFill/>
                </a:ln>
                <a:solidFill>
                  <a:schemeClr val="tx1"/>
                </a:solidFill>
                <a:effectLst/>
                <a:uLnTx/>
                <a:uFillTx/>
                <a:latin typeface="微软雅黑" panose="020B0503020204020204" charset="-122"/>
                <a:ea typeface="微软雅黑" panose="020B0503020204020204" charset="-122"/>
                <a:sym typeface="微软雅黑" panose="020B0503020204020204" charset="-122"/>
              </a:rPr>
              <a:t>产品</a:t>
            </a:r>
            <a:r>
              <a:rPr sz="1400" b="1" noProof="0" dirty="0" err="1">
                <a:ln>
                  <a:noFill/>
                </a:ln>
                <a:solidFill>
                  <a:schemeClr val="tx1"/>
                </a:solidFill>
                <a:effectLst/>
                <a:uLnTx/>
                <a:uFillTx/>
                <a:latin typeface="微软雅黑" panose="020B0503020204020204" charset="-122"/>
                <a:ea typeface="微软雅黑" panose="020B0503020204020204" charset="-122"/>
                <a:sym typeface="微软雅黑" panose="020B0503020204020204" charset="-122"/>
              </a:rPr>
              <a:t>出口产品结构</a:t>
            </a:r>
            <a:endParaRPr sz="1400" b="1" noProof="0" dirty="0">
              <a:ln>
                <a:noFill/>
              </a:ln>
              <a:solidFill>
                <a:schemeClr val="tx1"/>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5" name="文本框 9"/>
          <p:cNvSpPr txBox="1"/>
          <p:nvPr/>
        </p:nvSpPr>
        <p:spPr>
          <a:xfrm>
            <a:off x="8885540" y="5760085"/>
            <a:ext cx="2851073" cy="276999"/>
          </a:xfrm>
          <a:prstGeom prst="rect">
            <a:avLst/>
          </a:prstGeom>
          <a:noFill/>
        </p:spPr>
        <p:txBody>
          <a:bodyPr wrap="square" rtlCol="0">
            <a:spAutoFit/>
          </a:bodyPr>
          <a:lstStyle/>
          <a:p>
            <a:r>
              <a:rPr lang="zh-CN" altLang="en-US" sz="1200" b="1" dirty="0"/>
              <a:t>数据来源：中国海关，CSA Research</a:t>
            </a:r>
            <a:endParaRPr lang="zh-CN" altLang="en-US" sz="1200" b="1" dirty="0"/>
          </a:p>
        </p:txBody>
      </p:sp>
      <p:graphicFrame>
        <p:nvGraphicFramePr>
          <p:cNvPr id="5" name="图表 2"/>
          <p:cNvGraphicFramePr/>
          <p:nvPr/>
        </p:nvGraphicFramePr>
        <p:xfrm>
          <a:off x="6651625" y="1360805"/>
          <a:ext cx="4825365" cy="3738245"/>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1130307" y="140580"/>
            <a:ext cx="6148705" cy="52322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rPr>
              <a:t>出口产品价格下降趋势减缓</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36029" y="1606550"/>
            <a:ext cx="5213130" cy="3423501"/>
          </a:xfrm>
          <a:prstGeom prst="rect">
            <a:avLst/>
          </a:prstGeom>
          <a:noFill/>
        </p:spPr>
        <p:txBody>
          <a:bodyPr wrap="square" rtlCol="0">
            <a:spAutoFit/>
          </a:bodyPr>
          <a:lstStyle/>
          <a:p>
            <a:pPr marL="342900" indent="-342900">
              <a:lnSpc>
                <a:spcPct val="150000"/>
              </a:lnSpc>
              <a:spcBef>
                <a:spcPts val="600"/>
              </a:spcBef>
              <a:buFont typeface="Wingdings" panose="05000000000000000000" pitchFamily="2" charset="2"/>
              <a:buChar char="p"/>
            </a:pPr>
            <a:r>
              <a:rPr sz="2000" b="1" dirty="0" err="1">
                <a:latin typeface="微软雅黑" panose="020B0503020204020204" charset="-122"/>
                <a:ea typeface="微软雅黑" panose="020B0503020204020204" charset="-122"/>
              </a:rPr>
              <a:t>产品价格指数整体震荡下降</a:t>
            </a:r>
            <a:r>
              <a:rPr lang="zh-CN" altLang="en-US" sz="2000" b="1" dirty="0" err="1">
                <a:latin typeface="微软雅黑" panose="020B0503020204020204" charset="-122"/>
                <a:ea typeface="微软雅黑" panose="020B0503020204020204" charset="-122"/>
              </a:rPr>
              <a:t>，</a:t>
            </a:r>
            <a:r>
              <a:rPr sz="2000" b="1" dirty="0" err="1">
                <a:latin typeface="微软雅黑" panose="020B0503020204020204" charset="-122"/>
                <a:ea typeface="微软雅黑" panose="020B0503020204020204" charset="-122"/>
              </a:rPr>
              <a:t>但下降趋势明显放缓</a:t>
            </a:r>
            <a:endParaRPr lang="zh-CN" sz="2000" dirty="0">
              <a:latin typeface="微软雅黑" panose="020B0503020204020204" charset="-122"/>
              <a:ea typeface="微软雅黑" panose="020B0503020204020204" charset="-122"/>
            </a:endParaRPr>
          </a:p>
          <a:p>
            <a:pPr marL="342900" indent="-342900">
              <a:lnSpc>
                <a:spcPct val="150000"/>
              </a:lnSpc>
              <a:spcBef>
                <a:spcPts val="600"/>
              </a:spcBef>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由于受贸易战影响，2018年前11个月LED照明产品平均出口价格指数下降了10.7%；</a:t>
            </a:r>
            <a:endParaRPr lang="zh-CN" altLang="en-US" sz="2000"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spcBef>
                <a:spcPts val="600"/>
              </a:spcBef>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从2018年12月开始，</a:t>
            </a:r>
            <a:r>
              <a:rPr lang="zh-CN" altLang="en-US" sz="2000" b="1" dirty="0">
                <a:latin typeface="微软雅黑" panose="020B0503020204020204" charset="-122"/>
                <a:ea typeface="微软雅黑" panose="020B0503020204020204" charset="-122"/>
                <a:cs typeface="微软雅黑" panose="020B0503020204020204" charset="-122"/>
              </a:rPr>
              <a:t>价格指数缓慢上升</a:t>
            </a:r>
            <a:r>
              <a:rPr lang="zh-CN" altLang="en-US" sz="2000" dirty="0">
                <a:latin typeface="微软雅黑" panose="020B0503020204020204" charset="-122"/>
                <a:ea typeface="微软雅黑" panose="020B0503020204020204" charset="-122"/>
                <a:cs typeface="微软雅黑" panose="020B0503020204020204" charset="-122"/>
              </a:rPr>
              <a:t>，2019年3月出口价格指数</a:t>
            </a:r>
            <a:r>
              <a:rPr lang="zh-CN" altLang="en-US" sz="2000" b="1" dirty="0">
                <a:latin typeface="微软雅黑" panose="020B0503020204020204" charset="-122"/>
                <a:ea typeface="微软雅黑" panose="020B0503020204020204" charset="-122"/>
                <a:cs typeface="微软雅黑" panose="020B0503020204020204" charset="-122"/>
              </a:rPr>
              <a:t>基本回到贸易战之前的水平。</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6902450" y="5237842"/>
            <a:ext cx="4164965" cy="306705"/>
          </a:xfrm>
          <a:prstGeom prst="rect">
            <a:avLst/>
          </a:prstGeom>
          <a:noFill/>
        </p:spPr>
        <p:txBody>
          <a:bodyPr wrap="square" rtlCol="0">
            <a:spAutoFit/>
          </a:bodyPr>
          <a:lstStyle/>
          <a:p>
            <a:pPr algn="ctr"/>
            <a:r>
              <a:rPr sz="1400" b="1" noProof="0" dirty="0">
                <a:ln>
                  <a:noFill/>
                </a:ln>
                <a:solidFill>
                  <a:schemeClr val="tx1"/>
                </a:solidFill>
                <a:effectLst/>
                <a:uLnTx/>
                <a:uFillTx/>
                <a:latin typeface="微软雅黑" panose="020B0503020204020204" charset="-122"/>
                <a:ea typeface="微软雅黑" panose="020B0503020204020204" charset="-122"/>
                <a:sym typeface="微软雅黑" panose="020B0503020204020204" charset="-122"/>
              </a:rPr>
              <a:t>2018年我国LED照明产品出口价格指数</a:t>
            </a:r>
            <a:endParaRPr sz="1400" b="1" noProof="0" dirty="0">
              <a:ln>
                <a:noFill/>
              </a:ln>
              <a:solidFill>
                <a:schemeClr val="tx1"/>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5" name="文本框 9"/>
          <p:cNvSpPr txBox="1"/>
          <p:nvPr/>
        </p:nvSpPr>
        <p:spPr>
          <a:xfrm>
            <a:off x="8885540" y="5760085"/>
            <a:ext cx="2851073" cy="276999"/>
          </a:xfrm>
          <a:prstGeom prst="rect">
            <a:avLst/>
          </a:prstGeom>
          <a:noFill/>
        </p:spPr>
        <p:txBody>
          <a:bodyPr wrap="square" rtlCol="0">
            <a:spAutoFit/>
          </a:bodyPr>
          <a:lstStyle/>
          <a:p>
            <a:r>
              <a:rPr lang="zh-CN" altLang="en-US" sz="1200" b="1" dirty="0"/>
              <a:t>数据来源：中国海关，CSA Research</a:t>
            </a:r>
            <a:endParaRPr lang="zh-CN" altLang="en-US" sz="1200" b="1" dirty="0"/>
          </a:p>
        </p:txBody>
      </p:sp>
      <p:pic>
        <p:nvPicPr>
          <p:cNvPr id="4" name="图片 3"/>
          <p:cNvPicPr>
            <a:picLocks noChangeAspect="1"/>
          </p:cNvPicPr>
          <p:nvPr/>
        </p:nvPicPr>
        <p:blipFill>
          <a:blip r:embed="rId2" cstate="print"/>
          <a:stretch>
            <a:fillRect/>
          </a:stretch>
        </p:blipFill>
        <p:spPr>
          <a:xfrm>
            <a:off x="6233795" y="1890395"/>
            <a:ext cx="5502910" cy="3076575"/>
          </a:xfrm>
          <a:prstGeom prst="rect">
            <a:avLst/>
          </a:prstGeom>
        </p:spPr>
      </p:pic>
    </p:spTree>
    <p:custDataLst>
      <p:tags r:id="rId3"/>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61390" y="173355"/>
            <a:ext cx="6511465" cy="523220"/>
          </a:xfrm>
          <a:prstGeom prst="rect">
            <a:avLst/>
          </a:prstGeom>
          <a:noFill/>
        </p:spPr>
        <p:txBody>
          <a:bodyPr wrap="square" rtlCol="0">
            <a:spAutoFit/>
          </a:bodyPr>
          <a:lstStyle/>
          <a:p>
            <a:pPr algn="ctr"/>
            <a:r>
              <a:rPr lang="zh-CN" altLang="en-US" sz="2800" b="1" dirty="0">
                <a:latin typeface="微软雅黑" panose="020B0503020204020204" charset="-122"/>
                <a:ea typeface="微软雅黑" panose="020B0503020204020204" charset="-122"/>
              </a:rPr>
              <a:t>出口企业多，集中度低，竞争激烈</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221740" cy="1107440"/>
            <a:chOff x="0" y="0"/>
            <a:chExt cx="1550" cy="1318"/>
          </a:xfrm>
        </p:grpSpPr>
        <p:sp>
          <p:nvSpPr>
            <p:cNvPr id="5" name="矩形 4"/>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304" y="0"/>
              <a:ext cx="907" cy="1318"/>
              <a:chOff x="841003" y="360040"/>
              <a:chExt cx="504056" cy="836712"/>
            </a:xfrm>
            <a:solidFill>
              <a:srgbClr val="0170C1">
                <a:alpha val="100000"/>
              </a:srgbClr>
            </a:solidFill>
          </p:grpSpPr>
          <p:sp>
            <p:nvSpPr>
              <p:cNvPr id="8" name="矩形 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10" name="矩形 9"/>
          <p:cNvSpPr/>
          <p:nvPr/>
        </p:nvSpPr>
        <p:spPr>
          <a:xfrm>
            <a:off x="332740" y="1605915"/>
            <a:ext cx="5355590" cy="3415030"/>
          </a:xfrm>
          <a:prstGeom prst="rect">
            <a:avLst/>
          </a:prstGeom>
        </p:spPr>
        <p:txBody>
          <a:bodyPr wrap="square">
            <a:spAutoFit/>
          </a:bodyPr>
          <a:lstStyle/>
          <a:p>
            <a:endParaRPr lang="en-US" altLang="zh-CN" dirty="0"/>
          </a:p>
          <a:p>
            <a:pPr marL="342900" indent="-342900">
              <a:lnSpc>
                <a:spcPct val="150000"/>
              </a:lnSpc>
              <a:buFont typeface="Wingdings" panose="05000000000000000000" pitchFamily="2" charset="2"/>
              <a:buChar char="p"/>
            </a:pPr>
            <a:r>
              <a:rPr lang="en-US" altLang="zh-CN" sz="2000" dirty="0">
                <a:latin typeface="微软雅黑" panose="020B0503020204020204" charset="-122"/>
                <a:ea typeface="微软雅黑" panose="020B0503020204020204" charset="-122"/>
              </a:rPr>
              <a:t>2018</a:t>
            </a:r>
            <a:r>
              <a:rPr lang="zh-CN" altLang="en-US" sz="2000" dirty="0">
                <a:latin typeface="微软雅黑" panose="020B0503020204020204" charset="-122"/>
                <a:ea typeface="微软雅黑" panose="020B0503020204020204" charset="-122"/>
              </a:rPr>
              <a:t>年全年的出口的企业共有</a:t>
            </a:r>
            <a:r>
              <a:rPr sz="2000" b="1" dirty="0">
                <a:solidFill>
                  <a:srgbClr val="FF0000"/>
                </a:solidFill>
                <a:latin typeface="微软雅黑" panose="020B0503020204020204" charset="-122"/>
                <a:ea typeface="微软雅黑" panose="020B0503020204020204" charset="-122"/>
              </a:rPr>
              <a:t>18126家</a:t>
            </a:r>
            <a:r>
              <a:rPr sz="2000" dirty="0">
                <a:solidFill>
                  <a:srgbClr val="FF0000"/>
                </a:solidFill>
                <a:latin typeface="微软雅黑" panose="020B0503020204020204" charset="-122"/>
                <a:ea typeface="微软雅黑" panose="020B0503020204020204" charset="-122"/>
              </a:rPr>
              <a:t>，</a:t>
            </a:r>
            <a:r>
              <a:rPr sz="2000" dirty="0">
                <a:latin typeface="微软雅黑" panose="020B0503020204020204" charset="-122"/>
                <a:ea typeface="微软雅黑" panose="020B0503020204020204" charset="-122"/>
              </a:rPr>
              <a:t>其中8家企业出口总额超过1亿美元</a:t>
            </a:r>
            <a:r>
              <a:rPr lang="zh-CN" altLang="en-US" sz="2000" dirty="0">
                <a:latin typeface="微软雅黑" panose="020B0503020204020204" charset="-122"/>
                <a:ea typeface="微软雅黑" panose="020B0503020204020204" charset="-122"/>
              </a:rPr>
              <a:t>；</a:t>
            </a:r>
            <a:endParaRPr lang="en-US" altLang="zh-CN" sz="2000" dirty="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p"/>
            </a:pPr>
            <a:r>
              <a:rPr altLang="zh-CN" sz="2000" dirty="0">
                <a:latin typeface="微软雅黑" panose="020B0503020204020204" charset="-122"/>
                <a:ea typeface="微软雅黑" panose="020B0503020204020204" charset="-122"/>
              </a:rPr>
              <a:t>出口额排名前十企业的</a:t>
            </a:r>
            <a:r>
              <a:rPr altLang="zh-CN" sz="2000" b="1" dirty="0">
                <a:solidFill>
                  <a:srgbClr val="FF0000"/>
                </a:solidFill>
                <a:latin typeface="微软雅黑" panose="020B0503020204020204" charset="-122"/>
                <a:ea typeface="微软雅黑" panose="020B0503020204020204" charset="-122"/>
              </a:rPr>
              <a:t>集中度为12.68%，</a:t>
            </a:r>
            <a:r>
              <a:rPr altLang="zh-CN" sz="2000" dirty="0">
                <a:latin typeface="微软雅黑" panose="020B0503020204020204" charset="-122"/>
                <a:ea typeface="微软雅黑" panose="020B0503020204020204" charset="-122"/>
              </a:rPr>
              <a:t>相交于去年同比下降0.</a:t>
            </a:r>
            <a:r>
              <a:rPr lang="en-US" altLang="zh-CN" sz="2000" dirty="0">
                <a:latin typeface="微软雅黑" panose="020B0503020204020204" charset="-122"/>
                <a:ea typeface="微软雅黑" panose="020B0503020204020204" charset="-122"/>
              </a:rPr>
              <a:t>13</a:t>
            </a:r>
            <a:r>
              <a:rPr altLang="zh-CN" sz="2000" dirty="0">
                <a:latin typeface="微软雅黑" panose="020B0503020204020204" charset="-122"/>
                <a:ea typeface="微软雅黑" panose="020B0503020204020204" charset="-122"/>
              </a:rPr>
              <a:t>个百分点</a:t>
            </a:r>
            <a:r>
              <a:rPr lang="zh-CN" altLang="en-US" sz="2000" dirty="0">
                <a:latin typeface="微软雅黑" panose="020B0503020204020204" charset="-122"/>
                <a:ea typeface="微软雅黑" panose="020B0503020204020204" charset="-122"/>
              </a:rPr>
              <a:t>；</a:t>
            </a:r>
            <a:endParaRPr lang="en-US" altLang="zh-CN" sz="2000" dirty="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p"/>
            </a:pPr>
            <a:r>
              <a:rPr lang="zh-CN" altLang="zh-CN" sz="2000" dirty="0">
                <a:latin typeface="微软雅黑" panose="020B0503020204020204" charset="-122"/>
                <a:ea typeface="微软雅黑" panose="020B0503020204020204" charset="-122"/>
              </a:rPr>
              <a:t>出口集中度来看，中国半导体照明产品出口仍是相当分散的行业，竞争激烈</a:t>
            </a:r>
            <a:r>
              <a:rPr lang="zh-CN" altLang="en-US" sz="2000" dirty="0">
                <a:latin typeface="微软雅黑" panose="020B0503020204020204" charset="-122"/>
                <a:ea typeface="微软雅黑" panose="020B0503020204020204" charset="-122"/>
              </a:rPr>
              <a:t>。</a:t>
            </a:r>
            <a:endParaRPr lang="en-US" altLang="zh-CN" sz="2000" dirty="0">
              <a:latin typeface="微软雅黑" panose="020B0503020204020204" charset="-122"/>
              <a:ea typeface="微软雅黑" panose="020B0503020204020204" charset="-122"/>
            </a:endParaRPr>
          </a:p>
          <a:p>
            <a:endParaRPr lang="zh-CN" altLang="zh-CN" dirty="0"/>
          </a:p>
        </p:txBody>
      </p:sp>
      <p:sp>
        <p:nvSpPr>
          <p:cNvPr id="12" name="矩形 11"/>
          <p:cNvSpPr/>
          <p:nvPr/>
        </p:nvSpPr>
        <p:spPr>
          <a:xfrm>
            <a:off x="7037091" y="1236284"/>
            <a:ext cx="4035207" cy="369332"/>
          </a:xfrm>
          <a:prstGeom prst="rect">
            <a:avLst/>
          </a:prstGeom>
        </p:spPr>
        <p:txBody>
          <a:bodyPr wrap="none">
            <a:spAutoFit/>
          </a:bodyPr>
          <a:lstStyle/>
          <a:p>
            <a:r>
              <a:rPr lang="en-US" altLang="zh-CN" b="1" dirty="0">
                <a:latin typeface="微软雅黑" panose="020B0503020204020204" charset="-122"/>
                <a:ea typeface="微软雅黑" panose="020B0503020204020204" charset="-122"/>
              </a:rPr>
              <a:t>2018</a:t>
            </a:r>
            <a:r>
              <a:rPr lang="zh-CN" altLang="zh-CN" b="1" dirty="0">
                <a:latin typeface="微软雅黑" panose="020B0503020204020204" charset="-122"/>
                <a:ea typeface="微软雅黑" panose="020B0503020204020204" charset="-122"/>
              </a:rPr>
              <a:t>年我国</a:t>
            </a:r>
            <a:r>
              <a:rPr lang="en-US" altLang="zh-CN" b="1" dirty="0">
                <a:latin typeface="微软雅黑" panose="020B0503020204020204" charset="-122"/>
                <a:ea typeface="微软雅黑" panose="020B0503020204020204" charset="-122"/>
              </a:rPr>
              <a:t>LED</a:t>
            </a:r>
            <a:r>
              <a:rPr lang="zh-CN" altLang="zh-CN" b="1" dirty="0">
                <a:latin typeface="微软雅黑" panose="020B0503020204020204" charset="-122"/>
                <a:ea typeface="微软雅黑" panose="020B0503020204020204" charset="-122"/>
              </a:rPr>
              <a:t>照明产品出口</a:t>
            </a:r>
            <a:r>
              <a:rPr lang="en-US" altLang="zh-CN" b="1" dirty="0">
                <a:solidFill>
                  <a:srgbClr val="FF0000"/>
                </a:solidFill>
                <a:latin typeface="微软雅黑" panose="020B0503020204020204" charset="-122"/>
                <a:ea typeface="微软雅黑" panose="020B0503020204020204" charset="-122"/>
              </a:rPr>
              <a:t>TOP10</a:t>
            </a:r>
            <a:endParaRPr lang="zh-CN" altLang="zh-CN" dirty="0">
              <a:solidFill>
                <a:srgbClr val="FF0000"/>
              </a:solidFill>
              <a:latin typeface="微软雅黑" panose="020B0503020204020204" charset="-122"/>
              <a:ea typeface="微软雅黑" panose="020B0503020204020204" charset="-122"/>
            </a:endParaRPr>
          </a:p>
        </p:txBody>
      </p:sp>
      <p:sp>
        <p:nvSpPr>
          <p:cNvPr id="14" name="文本框 9"/>
          <p:cNvSpPr txBox="1"/>
          <p:nvPr/>
        </p:nvSpPr>
        <p:spPr>
          <a:xfrm>
            <a:off x="10187939" y="5654675"/>
            <a:ext cx="1829435" cy="275590"/>
          </a:xfrm>
          <a:prstGeom prst="rect">
            <a:avLst/>
          </a:prstGeom>
          <a:noFill/>
        </p:spPr>
        <p:txBody>
          <a:bodyPr wrap="square" rtlCol="0">
            <a:spAutoFit/>
          </a:bodyPr>
          <a:lstStyle/>
          <a:p>
            <a:r>
              <a:rPr lang="zh-CN" altLang="en-US" sz="1200" b="1" dirty="0"/>
              <a:t>数据来源：CSA Research</a:t>
            </a:r>
            <a:endParaRPr lang="zh-CN" altLang="en-US" sz="1200" b="1" dirty="0"/>
          </a:p>
        </p:txBody>
      </p:sp>
      <p:graphicFrame>
        <p:nvGraphicFramePr>
          <p:cNvPr id="13" name="表格 12"/>
          <p:cNvGraphicFramePr/>
          <p:nvPr/>
        </p:nvGraphicFramePr>
        <p:xfrm>
          <a:off x="5955665" y="1678940"/>
          <a:ext cx="5883910" cy="3975735"/>
        </p:xfrm>
        <a:graphic>
          <a:graphicData uri="http://schemas.openxmlformats.org/drawingml/2006/table">
            <a:tbl>
              <a:tblPr firstRow="1" bandRow="1">
                <a:tableStyleId>{5940675A-B579-460E-94D1-54222C63F5DA}</a:tableStyleId>
              </a:tblPr>
              <a:tblGrid>
                <a:gridCol w="563245"/>
                <a:gridCol w="2377440"/>
                <a:gridCol w="1472565"/>
                <a:gridCol w="1470660"/>
              </a:tblGrid>
              <a:tr h="306070">
                <a:tc>
                  <a:txBody>
                    <a:bodyPr/>
                    <a:lstStyle/>
                    <a:p>
                      <a:pPr indent="0" algn="ctr">
                        <a:buNone/>
                      </a:pPr>
                      <a:r>
                        <a:rPr lang="en-US" sz="1200" b="1">
                          <a:solidFill>
                            <a:srgbClr val="FFFFFF"/>
                          </a:solidFill>
                          <a:latin typeface="微软雅黑" panose="020B0503020204020204" charset="-122"/>
                          <a:ea typeface="微软雅黑" panose="020B0503020204020204" charset="-122"/>
                          <a:cs typeface="微软雅黑" panose="020B0503020204020204" charset="-122"/>
                        </a:rPr>
                        <a:t>序号</a:t>
                      </a:r>
                      <a:endParaRPr lang="en-US" altLang="en-US" sz="1200" b="1">
                        <a:solidFill>
                          <a:srgbClr val="FFFFFF"/>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cap="flat">
                      <a:noFill/>
                    </a:lnT>
                    <a:lnB w="12700" cap="flat" cmpd="sng">
                      <a:solidFill>
                        <a:srgbClr val="8DB3E2"/>
                      </a:solidFill>
                      <a:prstDash val="solid"/>
                      <a:headEnd type="none" w="med" len="med"/>
                      <a:tailEnd type="none" w="med" len="med"/>
                    </a:lnB>
                    <a:lnTlToBr>
                      <a:noFill/>
                    </a:lnTlToBr>
                    <a:lnBlToTr>
                      <a:noFill/>
                    </a:lnBlToTr>
                    <a:solidFill>
                      <a:srgbClr val="4F81BD"/>
                    </a:solidFill>
                  </a:tcPr>
                </a:tc>
                <a:tc>
                  <a:txBody>
                    <a:bodyPr/>
                    <a:lstStyle/>
                    <a:p>
                      <a:pPr indent="0" algn="ctr">
                        <a:buNone/>
                      </a:pPr>
                      <a:r>
                        <a:rPr lang="en-US" sz="1200" b="1">
                          <a:solidFill>
                            <a:srgbClr val="FFFFFF"/>
                          </a:solidFill>
                          <a:latin typeface="微软雅黑" panose="020B0503020204020204" charset="-122"/>
                          <a:ea typeface="微软雅黑" panose="020B0503020204020204" charset="-122"/>
                          <a:cs typeface="微软雅黑" panose="020B0503020204020204" charset="-122"/>
                        </a:rPr>
                        <a:t>企业</a:t>
                      </a:r>
                      <a:endParaRPr lang="en-US" altLang="en-US" sz="1200" b="1">
                        <a:solidFill>
                          <a:srgbClr val="FFFFFF"/>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cap="flat">
                      <a:noFill/>
                    </a:lnT>
                    <a:lnB w="12700" cap="flat" cmpd="sng">
                      <a:solidFill>
                        <a:srgbClr val="8DB3E2"/>
                      </a:solidFill>
                      <a:prstDash val="solid"/>
                      <a:headEnd type="none" w="med" len="med"/>
                      <a:tailEnd type="none" w="med" len="med"/>
                    </a:lnB>
                    <a:lnTlToBr>
                      <a:noFill/>
                    </a:lnTlToBr>
                    <a:lnBlToTr>
                      <a:noFill/>
                    </a:lnBlToTr>
                    <a:solidFill>
                      <a:srgbClr val="4F81BD"/>
                    </a:solidFill>
                  </a:tcPr>
                </a:tc>
                <a:tc>
                  <a:txBody>
                    <a:bodyPr/>
                    <a:lstStyle/>
                    <a:p>
                      <a:pPr indent="0" algn="ctr">
                        <a:buNone/>
                      </a:pPr>
                      <a:r>
                        <a:rPr lang="en-US" sz="1200" b="1">
                          <a:solidFill>
                            <a:srgbClr val="FFFFFF"/>
                          </a:solidFill>
                          <a:latin typeface="微软雅黑" panose="020B0503020204020204" charset="-122"/>
                          <a:ea typeface="微软雅黑" panose="020B0503020204020204" charset="-122"/>
                          <a:cs typeface="微软雅黑" panose="020B0503020204020204" charset="-122"/>
                        </a:rPr>
                        <a:t>主要产品</a:t>
                      </a:r>
                      <a:endParaRPr lang="en-US" altLang="en-US" sz="1200" b="1">
                        <a:solidFill>
                          <a:srgbClr val="FFFFFF"/>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cap="flat">
                      <a:noFill/>
                    </a:lnT>
                    <a:lnB w="12700" cap="flat" cmpd="sng">
                      <a:solidFill>
                        <a:srgbClr val="8DB3E2"/>
                      </a:solidFill>
                      <a:prstDash val="solid"/>
                      <a:headEnd type="none" w="med" len="med"/>
                      <a:tailEnd type="none" w="med" len="med"/>
                    </a:lnB>
                    <a:lnTlToBr>
                      <a:noFill/>
                    </a:lnTlToBr>
                    <a:lnBlToTr>
                      <a:noFill/>
                    </a:lnBlToTr>
                    <a:solidFill>
                      <a:srgbClr val="4F81BD"/>
                    </a:solidFill>
                  </a:tcPr>
                </a:tc>
                <a:tc>
                  <a:txBody>
                    <a:bodyPr/>
                    <a:lstStyle/>
                    <a:p>
                      <a:pPr indent="0" algn="ctr">
                        <a:buNone/>
                      </a:pPr>
                      <a:r>
                        <a:rPr lang="en-US" sz="1200" b="1">
                          <a:solidFill>
                            <a:srgbClr val="FFFFFF"/>
                          </a:solidFill>
                          <a:latin typeface="微软雅黑" panose="020B0503020204020204" charset="-122"/>
                          <a:ea typeface="微软雅黑" panose="020B0503020204020204" charset="-122"/>
                          <a:cs typeface="微软雅黑" panose="020B0503020204020204" charset="-122"/>
                        </a:rPr>
                        <a:t>主要市场</a:t>
                      </a:r>
                      <a:endParaRPr lang="en-US" altLang="en-US" sz="1200" b="1">
                        <a:solidFill>
                          <a:srgbClr val="FFFFFF"/>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cap="flat">
                      <a:noFill/>
                    </a:lnR>
                    <a:lnT cap="flat">
                      <a:noFill/>
                    </a:lnT>
                    <a:lnB w="12700" cap="flat" cmpd="sng">
                      <a:solidFill>
                        <a:srgbClr val="8DB3E2"/>
                      </a:solidFill>
                      <a:prstDash val="solid"/>
                      <a:headEnd type="none" w="med" len="med"/>
                      <a:tailEnd type="none" w="med" len="med"/>
                    </a:lnB>
                    <a:lnTlToBr>
                      <a:noFill/>
                    </a:lnTlToBr>
                    <a:lnBlToTr>
                      <a:noFill/>
                    </a:lnBlToTr>
                    <a:solidFill>
                      <a:srgbClr val="4F81BD"/>
                    </a:solidFill>
                  </a:tcPr>
                </a:tc>
              </a:tr>
              <a:tr h="339090">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1</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Arial" panose="020B0604020202020204" pitchFamily="34" charset="0"/>
                        </a:rPr>
                        <a:t>漳州立达信光电子科技有限公司</a:t>
                      </a:r>
                      <a:endParaRPr lang="en-US" altLang="en-US" sz="1200" b="0">
                        <a:latin typeface="微软雅黑" panose="020B0503020204020204" charset="-122"/>
                        <a:ea typeface="微软雅黑" panose="020B0503020204020204" charset="-122"/>
                        <a:cs typeface="Arial" panose="020B0604020202020204" pitchFamily="34" charset="0"/>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投光灯、球泡灯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美国</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r>
              <a:tr h="340360">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2</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宋体" panose="02010600030101010101" pitchFamily="2" charset="-122"/>
                        </a:rPr>
                        <a:t>浙江横店得邦进出口有限公司</a:t>
                      </a:r>
                      <a:endParaRPr lang="en-US" altLang="en-US" sz="12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球泡灯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美国</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r>
              <a:tr h="339725">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3</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Arial" panose="020B0604020202020204" pitchFamily="34" charset="0"/>
                        </a:rPr>
                        <a:t>厦门阳光恩耐照明有限公司</a:t>
                      </a:r>
                      <a:endParaRPr lang="en-US" altLang="en-US" sz="1200" b="0">
                        <a:latin typeface="微软雅黑" panose="020B0503020204020204" charset="-122"/>
                        <a:ea typeface="微软雅黑" panose="020B0503020204020204" charset="-122"/>
                        <a:cs typeface="Arial" panose="020B0604020202020204" pitchFamily="34" charset="0"/>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球泡灯、管灯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波兰、美国、法国</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r>
              <a:tr h="339725">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4</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Arial" panose="020B0604020202020204" pitchFamily="34" charset="0"/>
                        </a:rPr>
                        <a:t>佛山电器照明股份有限公司</a:t>
                      </a:r>
                      <a:endParaRPr lang="en-US" altLang="en-US" sz="1200" b="0">
                        <a:latin typeface="微软雅黑" panose="020B0503020204020204" charset="-122"/>
                        <a:ea typeface="微软雅黑" panose="020B0503020204020204" charset="-122"/>
                        <a:cs typeface="Arial" panose="020B0604020202020204" pitchFamily="34" charset="0"/>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球泡灯、管灯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美国</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r>
              <a:tr h="340360">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5</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Arial" panose="020B0604020202020204" pitchFamily="34" charset="0"/>
                        </a:rPr>
                        <a:t>厦门通士达照明有限公司</a:t>
                      </a:r>
                      <a:endParaRPr lang="en-US" altLang="en-US" sz="1200" b="0">
                        <a:latin typeface="微软雅黑" panose="020B0503020204020204" charset="-122"/>
                        <a:ea typeface="微软雅黑" panose="020B0503020204020204" charset="-122"/>
                        <a:cs typeface="Arial" panose="020B0604020202020204" pitchFamily="34" charset="0"/>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筒灯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美国</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r>
              <a:tr h="339090">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6</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Arial" panose="020B0604020202020204" pitchFamily="34" charset="0"/>
                        </a:rPr>
                        <a:t>厦门龙胜达照明电器有限公司</a:t>
                      </a:r>
                      <a:endParaRPr lang="en-US" altLang="en-US" sz="1200" b="0">
                        <a:latin typeface="微软雅黑" panose="020B0503020204020204" charset="-122"/>
                        <a:ea typeface="微软雅黑" panose="020B0503020204020204" charset="-122"/>
                        <a:cs typeface="Arial" panose="020B0604020202020204" pitchFamily="34" charset="0"/>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球泡灯、管灯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美国、加拿大</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r>
              <a:tr h="339725">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7</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Arial" panose="020B0604020202020204" pitchFamily="34" charset="0"/>
                        </a:rPr>
                        <a:t>上海强凌电子有限公司</a:t>
                      </a:r>
                      <a:endParaRPr lang="en-US" altLang="en-US" sz="1200" b="0">
                        <a:latin typeface="微软雅黑" panose="020B0503020204020204" charset="-122"/>
                        <a:ea typeface="微软雅黑" panose="020B0503020204020204" charset="-122"/>
                        <a:cs typeface="Arial" panose="020B0604020202020204" pitchFamily="34" charset="0"/>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球泡灯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美国、英国</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r>
              <a:tr h="611505">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8</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宋体" panose="02010600030101010101" pitchFamily="2" charset="-122"/>
                        </a:rPr>
                        <a:t>浙江凯耀照明股份有限公司</a:t>
                      </a:r>
                      <a:endParaRPr lang="en-US" altLang="en-US" sz="12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球泡灯、平面灯、灯丝灯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法国、美国</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r>
              <a:tr h="340360">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9</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宋体" panose="02010600030101010101" pitchFamily="2" charset="-122"/>
                        </a:rPr>
                        <a:t>生迪光电科技股份有限公司</a:t>
                      </a:r>
                      <a:endParaRPr lang="en-US" altLang="en-US" sz="12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球泡灯、射灯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波兰、英国</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r>
              <a:tr h="339725">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10</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7BA0CD"/>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宋体" panose="02010600030101010101" pitchFamily="2" charset="-122"/>
                        </a:rPr>
                        <a:t>宁波凯耀电器制造有限公司</a:t>
                      </a:r>
                      <a:endParaRPr lang="en-US" altLang="en-US" sz="12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7BA0CD"/>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球泡灯、筒灯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7BA0CD"/>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巴西、法国</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7BA0CD"/>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cstate="print"/>
          <a:stretch>
            <a:fillRect/>
          </a:stretch>
        </a:blipFill>
        <a:effectLst/>
      </p:bgPr>
    </p:bg>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961390" y="173355"/>
            <a:ext cx="6141720" cy="521970"/>
          </a:xfrm>
          <a:prstGeom prst="rect">
            <a:avLst/>
          </a:prstGeom>
          <a:noFill/>
        </p:spPr>
        <p:txBody>
          <a:bodyPr wrap="square" rtlCol="0">
            <a:spAutoFit/>
          </a:bodyPr>
          <a:lstStyle/>
          <a:p>
            <a:pPr algn="l"/>
            <a:r>
              <a:rPr lang="en-US" altLang="zh-CN" sz="2800" b="1" dirty="0">
                <a:latin typeface="微软雅黑" panose="020B0503020204020204" charset="-122"/>
                <a:ea typeface="微软雅黑" panose="020B0503020204020204" charset="-122"/>
              </a:rPr>
              <a:t>   </a:t>
            </a:r>
            <a:r>
              <a:rPr lang="zh-CN" altLang="en-US" sz="2800" b="1" dirty="0">
                <a:latin typeface="微软雅黑" panose="020B0503020204020204" charset="-122"/>
                <a:ea typeface="微软雅黑" panose="020B0503020204020204" charset="-122"/>
              </a:rPr>
              <a:t>宁波地区出口额和出口市场结构</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415925" y="1107440"/>
            <a:ext cx="5773420" cy="5093702"/>
          </a:xfrm>
          <a:prstGeom prst="rect">
            <a:avLst/>
          </a:prstGeom>
          <a:noFill/>
        </p:spPr>
        <p:txBody>
          <a:bodyPr wrap="square" rtlCol="0">
            <a:spAutoFit/>
          </a:bodyPr>
          <a:lstStyle/>
          <a:p>
            <a:pPr marL="342900" indent="-342900">
              <a:lnSpc>
                <a:spcPct val="150000"/>
              </a:lnSpc>
              <a:spcBef>
                <a:spcPts val="600"/>
              </a:spcBef>
              <a:buFont typeface="Wingdings" panose="05000000000000000000" pitchFamily="2" charset="2"/>
              <a:buChar char="p"/>
            </a:pPr>
            <a:r>
              <a:rPr lang="zh-CN" sz="2000" b="1" dirty="0">
                <a:latin typeface="微软雅黑" panose="020B0503020204020204" charset="-122"/>
                <a:ea typeface="微软雅黑" panose="020B0503020204020204" charset="-122"/>
              </a:rPr>
              <a:t>从出口总额来看</a:t>
            </a:r>
            <a:endParaRPr sz="2000" b="1" dirty="0">
              <a:latin typeface="微软雅黑" panose="020B0503020204020204" charset="-122"/>
              <a:ea typeface="微软雅黑" panose="020B0503020204020204" charset="-122"/>
            </a:endParaRPr>
          </a:p>
          <a:p>
            <a:pPr marL="342900" indent="-342900">
              <a:lnSpc>
                <a:spcPct val="150000"/>
              </a:lnSpc>
              <a:spcBef>
                <a:spcPts val="600"/>
              </a:spcBef>
              <a:buFont typeface="Arial" panose="020B0604020202020204" pitchFamily="34" charset="0"/>
              <a:buChar char="•"/>
            </a:pPr>
            <a:r>
              <a:rPr sz="2000" dirty="0">
                <a:latin typeface="微软雅黑" panose="020B0503020204020204" charset="-122"/>
                <a:ea typeface="微软雅黑" panose="020B0503020204020204" charset="-122"/>
              </a:rPr>
              <a:t>2018年宁波地区出口LED照明产品出口额达</a:t>
            </a:r>
            <a:r>
              <a:rPr sz="2000" b="1" dirty="0">
                <a:solidFill>
                  <a:srgbClr val="FF0000"/>
                </a:solidFill>
                <a:latin typeface="微软雅黑" panose="020B0503020204020204" charset="-122"/>
                <a:ea typeface="微软雅黑" panose="020B0503020204020204" charset="-122"/>
              </a:rPr>
              <a:t>8.40亿美元</a:t>
            </a:r>
            <a:r>
              <a:rPr sz="2000" dirty="0">
                <a:latin typeface="微软雅黑" panose="020B0503020204020204" charset="-122"/>
                <a:ea typeface="微软雅黑" panose="020B0503020204020204" charset="-122"/>
              </a:rPr>
              <a:t>，相较于2017年同比增长4.53%</a:t>
            </a:r>
            <a:r>
              <a:rPr lang="zh-CN" altLang="en-US" sz="2000" dirty="0">
                <a:latin typeface="微软雅黑" panose="020B0503020204020204" charset="-122"/>
                <a:ea typeface="微软雅黑" panose="020B0503020204020204" charset="-122"/>
              </a:rPr>
              <a:t>。</a:t>
            </a:r>
            <a:endParaRPr lang="en-US" altLang="zh-CN" sz="2000" dirty="0">
              <a:latin typeface="微软雅黑" panose="020B0503020204020204" charset="-122"/>
              <a:ea typeface="微软雅黑" panose="020B0503020204020204" charset="-122"/>
            </a:endParaRPr>
          </a:p>
          <a:p>
            <a:pPr marL="342900" indent="-342900">
              <a:lnSpc>
                <a:spcPct val="150000"/>
              </a:lnSpc>
              <a:spcBef>
                <a:spcPts val="600"/>
              </a:spcBef>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从出口结构来看</a:t>
            </a:r>
            <a:endParaRPr lang="zh-CN" altLang="en-US" sz="2000" b="1"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spcBef>
                <a:spcPts val="600"/>
              </a:spcBef>
              <a:buFont typeface="Arial" panose="020B0604020202020204" pitchFamily="34" charset="0"/>
              <a:buChar char="•"/>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欧盟</a:t>
            </a:r>
            <a:r>
              <a:rPr lang="zh-CN" altLang="en-US" sz="2000" dirty="0">
                <a:latin typeface="微软雅黑" panose="020B0503020204020204" charset="-122"/>
                <a:ea typeface="微软雅黑" panose="020B0503020204020204" charset="-122"/>
                <a:cs typeface="微软雅黑" panose="020B0503020204020204" charset="-122"/>
                <a:sym typeface="+mn-ea"/>
              </a:rPr>
              <a:t>出口总额达到3.30亿美元，同比增长8.44%，</a:t>
            </a:r>
            <a:r>
              <a:rPr lang="zh-CN" altLang="en-US" sz="2000" dirty="0">
                <a:latin typeface="微软雅黑" panose="020B0503020204020204" charset="-122"/>
                <a:ea typeface="微软雅黑" panose="020B0503020204020204" charset="-122"/>
                <a:cs typeface="微软雅黑" panose="020B0503020204020204" charset="-122"/>
              </a:rPr>
              <a:t>是宁波LED照明产品最大的海外市场。</a:t>
            </a:r>
            <a:endParaRPr lang="zh-CN" altLang="en-US" sz="2000"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spcBef>
                <a:spcPts val="600"/>
              </a:spcBef>
              <a:buFont typeface="Arial" panose="020B0604020202020204" pitchFamily="34" charset="0"/>
              <a:buChar char="•"/>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金砖国家</a:t>
            </a:r>
            <a:r>
              <a:rPr lang="zh-CN" altLang="en-US" sz="2000" dirty="0">
                <a:latin typeface="微软雅黑" panose="020B0503020204020204" charset="-122"/>
                <a:ea typeface="微软雅黑" panose="020B0503020204020204" charset="-122"/>
                <a:cs typeface="微软雅黑" panose="020B0503020204020204" charset="-122"/>
              </a:rPr>
              <a:t>是第二大市场，市场占比11.72%，出口总额较2017年同比增长3.48%。</a:t>
            </a:r>
            <a:endParaRPr lang="zh-CN" altLang="en-US" sz="2000"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spcBef>
                <a:spcPts val="600"/>
              </a:spcBef>
              <a:buFont typeface="Arial" panose="020B0604020202020204" pitchFamily="34" charset="0"/>
              <a:buChar char="•"/>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美国</a:t>
            </a:r>
            <a:r>
              <a:rPr lang="zh-CN" altLang="en-US" sz="2000" dirty="0">
                <a:latin typeface="微软雅黑" panose="020B0503020204020204" charset="-122"/>
                <a:ea typeface="微软雅黑" panose="020B0503020204020204" charset="-122"/>
                <a:cs typeface="微软雅黑" panose="020B0503020204020204" charset="-122"/>
              </a:rPr>
              <a:t>出口市场占比9.38%，出口总额较2017年同比降低7.61%。</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7142480" y="3372212"/>
            <a:ext cx="4164965" cy="306705"/>
          </a:xfrm>
          <a:prstGeom prst="rect">
            <a:avLst/>
          </a:prstGeom>
          <a:noFill/>
        </p:spPr>
        <p:txBody>
          <a:bodyPr wrap="square" rtlCol="0">
            <a:spAutoFit/>
          </a:bodyPr>
          <a:lstStyle/>
          <a:p>
            <a:pPr algn="ctr"/>
            <a:r>
              <a:rPr sz="1400" b="1" dirty="0">
                <a:latin typeface="微软雅黑" panose="020B0503020204020204" charset="-122"/>
                <a:ea typeface="微软雅黑" panose="020B0503020204020204" charset="-122"/>
                <a:cs typeface="微软雅黑" panose="020B0503020204020204" charset="-122"/>
              </a:rPr>
              <a:t>2018年宁波地区LED照明产品出口额</a:t>
            </a:r>
            <a:endParaRPr sz="1400" b="1" dirty="0">
              <a:latin typeface="微软雅黑" panose="020B0503020204020204" charset="-122"/>
              <a:ea typeface="微软雅黑" panose="020B0503020204020204" charset="-122"/>
              <a:cs typeface="微软雅黑" panose="020B0503020204020204" charset="-122"/>
            </a:endParaRPr>
          </a:p>
        </p:txBody>
      </p:sp>
      <p:sp>
        <p:nvSpPr>
          <p:cNvPr id="15" name="文本框 9"/>
          <p:cNvSpPr txBox="1"/>
          <p:nvPr/>
        </p:nvSpPr>
        <p:spPr>
          <a:xfrm>
            <a:off x="9323690" y="6574155"/>
            <a:ext cx="2851073" cy="276999"/>
          </a:xfrm>
          <a:prstGeom prst="rect">
            <a:avLst/>
          </a:prstGeom>
          <a:noFill/>
        </p:spPr>
        <p:txBody>
          <a:bodyPr wrap="square" rtlCol="0">
            <a:spAutoFit/>
          </a:bodyPr>
          <a:lstStyle/>
          <a:p>
            <a:r>
              <a:rPr lang="zh-CN" altLang="en-US" sz="1200" b="1" dirty="0"/>
              <a:t>数据来源：中国海关，CSA Research</a:t>
            </a:r>
            <a:endParaRPr lang="zh-CN" altLang="en-US" sz="1200" b="1" dirty="0"/>
          </a:p>
        </p:txBody>
      </p:sp>
      <p:graphicFrame>
        <p:nvGraphicFramePr>
          <p:cNvPr id="13" name="图表 6"/>
          <p:cNvGraphicFramePr/>
          <p:nvPr/>
        </p:nvGraphicFramePr>
        <p:xfrm>
          <a:off x="6418580" y="914400"/>
          <a:ext cx="5612765" cy="252285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图表 1"/>
          <p:cNvGraphicFramePr/>
          <p:nvPr/>
        </p:nvGraphicFramePr>
        <p:xfrm>
          <a:off x="7705090" y="3743960"/>
          <a:ext cx="4070985" cy="254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p:cNvSpPr txBox="1"/>
          <p:nvPr/>
        </p:nvSpPr>
        <p:spPr>
          <a:xfrm>
            <a:off x="7142480" y="6058897"/>
            <a:ext cx="4164965" cy="306705"/>
          </a:xfrm>
          <a:prstGeom prst="rect">
            <a:avLst/>
          </a:prstGeom>
          <a:noFill/>
        </p:spPr>
        <p:txBody>
          <a:bodyPr wrap="square" rtlCol="0">
            <a:spAutoFit/>
          </a:bodyPr>
          <a:lstStyle/>
          <a:p>
            <a:pPr algn="ctr"/>
            <a:r>
              <a:rPr sz="1400" b="1" dirty="0">
                <a:latin typeface="微软雅黑" panose="020B0503020204020204" charset="-122"/>
                <a:ea typeface="微软雅黑" panose="020B0503020204020204" charset="-122"/>
                <a:cs typeface="微软雅黑" panose="020B0503020204020204" charset="-122"/>
              </a:rPr>
              <a:t>2018年宁波地区LED</a:t>
            </a:r>
            <a:r>
              <a:rPr lang="zh-CN" altLang="en-US" sz="1400" b="1" dirty="0">
                <a:latin typeface="微软雅黑" panose="020B0503020204020204" charset="-122"/>
                <a:ea typeface="微软雅黑" panose="020B0503020204020204" charset="-122"/>
                <a:cs typeface="微软雅黑" panose="020B0503020204020204" charset="-122"/>
              </a:rPr>
              <a:t>照明产品</a:t>
            </a:r>
            <a:r>
              <a:rPr sz="1400" b="1" dirty="0" err="1">
                <a:latin typeface="微软雅黑" panose="020B0503020204020204" charset="-122"/>
                <a:ea typeface="微软雅黑" panose="020B0503020204020204" charset="-122"/>
                <a:cs typeface="微软雅黑" panose="020B0503020204020204" charset="-122"/>
              </a:rPr>
              <a:t>出口市场结构</a:t>
            </a:r>
            <a:endParaRPr sz="1400" b="1" dirty="0">
              <a:latin typeface="微软雅黑" panose="020B0503020204020204" charset="-122"/>
              <a:ea typeface="微软雅黑" panose="020B0503020204020204" charset="-122"/>
              <a:cs typeface="微软雅黑" panose="020B0503020204020204" charset="-122"/>
            </a:endParaRPr>
          </a:p>
        </p:txBody>
      </p:sp>
    </p:spTree>
    <p:custDataLst>
      <p:tags r:id="rId4"/>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961390" y="173355"/>
            <a:ext cx="4133850" cy="521970"/>
          </a:xfrm>
          <a:prstGeom prst="rect">
            <a:avLst/>
          </a:prstGeom>
          <a:noFill/>
        </p:spPr>
        <p:txBody>
          <a:bodyPr wrap="square" rtlCol="0">
            <a:spAutoFit/>
          </a:bodyPr>
          <a:lstStyle/>
          <a:p>
            <a:pPr algn="l"/>
            <a:r>
              <a:rPr lang="en-US" altLang="zh-CN" sz="2800" b="1" dirty="0">
                <a:latin typeface="微软雅黑" panose="020B0503020204020204" charset="-122"/>
                <a:ea typeface="微软雅黑" panose="020B0503020204020204" charset="-122"/>
              </a:rPr>
              <a:t>   </a:t>
            </a:r>
            <a:r>
              <a:rPr lang="zh-CN" altLang="en-US" sz="2800" b="1" dirty="0">
                <a:latin typeface="微软雅黑" panose="020B0503020204020204" charset="-122"/>
                <a:ea typeface="微软雅黑" panose="020B0503020204020204" charset="-122"/>
              </a:rPr>
              <a:t>宁波出口产品结构</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778510" y="1498600"/>
            <a:ext cx="4787900" cy="4323080"/>
          </a:xfrm>
          <a:prstGeom prst="rect">
            <a:avLst/>
          </a:prstGeom>
          <a:noFill/>
        </p:spPr>
        <p:txBody>
          <a:bodyPr wrap="square" rtlCol="0">
            <a:spAutoFit/>
          </a:bodyPr>
          <a:lstStyle/>
          <a:p>
            <a:pPr marL="342900" indent="-342900">
              <a:lnSpc>
                <a:spcPct val="150000"/>
              </a:lnSpc>
              <a:spcBef>
                <a:spcPts val="600"/>
              </a:spcBef>
              <a:buFont typeface="Wingdings" panose="05000000000000000000" pitchFamily="2" charset="2"/>
              <a:buChar char="p"/>
            </a:pPr>
            <a:r>
              <a:rPr sz="2000" dirty="0">
                <a:latin typeface="微软雅黑" panose="020B0503020204020204" charset="-122"/>
                <a:ea typeface="微软雅黑" panose="020B0503020204020204" charset="-122"/>
              </a:rPr>
              <a:t>2018年</a:t>
            </a:r>
            <a:r>
              <a:rPr sz="2000" b="1" dirty="0">
                <a:solidFill>
                  <a:srgbClr val="FF0000"/>
                </a:solidFill>
                <a:latin typeface="微软雅黑" panose="020B0503020204020204" charset="-122"/>
                <a:ea typeface="微软雅黑" panose="020B0503020204020204" charset="-122"/>
              </a:rPr>
              <a:t>球泡灯</a:t>
            </a:r>
            <a:r>
              <a:rPr sz="2000" dirty="0">
                <a:latin typeface="微软雅黑" panose="020B0503020204020204" charset="-122"/>
                <a:ea typeface="微软雅黑" panose="020B0503020204020204" charset="-122"/>
              </a:rPr>
              <a:t>（未列明灯具除外）是宁波地区主要出口的LED照明产品，出口占比达到48.81%，出口总额同比增长9.32%</a:t>
            </a:r>
            <a:r>
              <a:rPr lang="zh-CN" altLang="en-US" sz="2000" dirty="0">
                <a:latin typeface="微软雅黑" panose="020B0503020204020204" charset="-122"/>
                <a:ea typeface="微软雅黑" panose="020B0503020204020204" charset="-122"/>
              </a:rPr>
              <a:t>。</a:t>
            </a:r>
            <a:endParaRPr lang="zh-CN" sz="2000" dirty="0">
              <a:latin typeface="微软雅黑" panose="020B0503020204020204" charset="-122"/>
              <a:ea typeface="微软雅黑" panose="020B0503020204020204" charset="-122"/>
            </a:endParaRPr>
          </a:p>
          <a:p>
            <a:pPr marL="342900" indent="-342900">
              <a:lnSpc>
                <a:spcPct val="150000"/>
              </a:lnSpc>
              <a:spcBef>
                <a:spcPts val="600"/>
              </a:spcBef>
              <a:buFont typeface="Wingdings" panose="05000000000000000000" pitchFamily="2" charset="2"/>
              <a:buChar char="p"/>
            </a:pPr>
            <a:r>
              <a:rPr lang="zh-CN" altLang="en-US" sz="2000" dirty="0">
                <a:latin typeface="微软雅黑" panose="020B0503020204020204" charset="-122"/>
                <a:ea typeface="微软雅黑" panose="020B0503020204020204" charset="-122"/>
                <a:cs typeface="微软雅黑" panose="020B0503020204020204" charset="-122"/>
              </a:rPr>
              <a:t>除球泡灯外，主要的出口产品包括</a:t>
            </a: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装饰灯、吸顶灯</a:t>
            </a:r>
            <a:r>
              <a:rPr lang="zh-CN" altLang="en-US" sz="2000" dirty="0">
                <a:latin typeface="微软雅黑" panose="020B0503020204020204" charset="-122"/>
                <a:ea typeface="微软雅黑" panose="020B0503020204020204" charset="-122"/>
                <a:cs typeface="微软雅黑" panose="020B0503020204020204" charset="-122"/>
              </a:rPr>
              <a:t>等，出口额相交于去年同期均有小幅上升，其中，</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装饰灯</a:t>
            </a:r>
            <a:r>
              <a:rPr lang="zh-CN" altLang="en-US" sz="2000" dirty="0">
                <a:latin typeface="微软雅黑" panose="020B0503020204020204" charset="-122"/>
                <a:ea typeface="微软雅黑" panose="020B0503020204020204" charset="-122"/>
                <a:cs typeface="微软雅黑" panose="020B0503020204020204" charset="-122"/>
              </a:rPr>
              <a:t>同比增长达到18.62%，</a:t>
            </a:r>
            <a:r>
              <a:rPr lang="zh-CN" altLang="en-US" sz="2000" dirty="0">
                <a:solidFill>
                  <a:srgbClr val="FF0000"/>
                </a:solidFill>
                <a:latin typeface="微软雅黑" panose="020B0503020204020204" charset="-122"/>
                <a:ea typeface="微软雅黑" panose="020B0503020204020204" charset="-122"/>
                <a:cs typeface="微软雅黑" panose="020B0503020204020204" charset="-122"/>
              </a:rPr>
              <a:t>吸顶灯</a:t>
            </a:r>
            <a:r>
              <a:rPr lang="zh-CN" altLang="en-US" sz="2000" dirty="0">
                <a:latin typeface="微软雅黑" panose="020B0503020204020204" charset="-122"/>
                <a:ea typeface="微软雅黑" panose="020B0503020204020204" charset="-122"/>
                <a:cs typeface="微软雅黑" panose="020B0503020204020204" charset="-122"/>
              </a:rPr>
              <a:t>同比增长达到39.51%。</a:t>
            </a:r>
            <a:endParaRPr lang="zh-CN" altLang="en-US" sz="2000" b="1"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6651625" y="5210537"/>
            <a:ext cx="4164965" cy="306705"/>
          </a:xfrm>
          <a:prstGeom prst="rect">
            <a:avLst/>
          </a:prstGeom>
          <a:noFill/>
        </p:spPr>
        <p:txBody>
          <a:bodyPr wrap="square" rtlCol="0">
            <a:spAutoFit/>
          </a:bodyPr>
          <a:lstStyle/>
          <a:p>
            <a:pPr algn="ctr"/>
            <a:r>
              <a:rPr sz="1400" b="1" noProof="0" dirty="0">
                <a:ln>
                  <a:noFill/>
                </a:ln>
                <a:solidFill>
                  <a:schemeClr val="tx1"/>
                </a:solidFill>
                <a:effectLst/>
                <a:uLnTx/>
                <a:uFillTx/>
                <a:latin typeface="微软雅黑" panose="020B0503020204020204" charset="-122"/>
                <a:ea typeface="微软雅黑" panose="020B0503020204020204" charset="-122"/>
                <a:sym typeface="微软雅黑" panose="020B0503020204020204" charset="-122"/>
              </a:rPr>
              <a:t>2018年宁波地区LED照明产品出口产品结构</a:t>
            </a:r>
            <a:endParaRPr sz="1400" b="1" noProof="0" dirty="0">
              <a:ln>
                <a:noFill/>
              </a:ln>
              <a:solidFill>
                <a:schemeClr val="tx1"/>
              </a:solidFill>
              <a:effectLst/>
              <a:uLnTx/>
              <a:uFillTx/>
              <a:latin typeface="微软雅黑" panose="020B0503020204020204" charset="-122"/>
              <a:ea typeface="微软雅黑" panose="020B0503020204020204" charset="-122"/>
              <a:sym typeface="微软雅黑" panose="020B0503020204020204" charset="-122"/>
            </a:endParaRPr>
          </a:p>
        </p:txBody>
      </p:sp>
      <p:sp>
        <p:nvSpPr>
          <p:cNvPr id="15" name="文本框 9"/>
          <p:cNvSpPr txBox="1"/>
          <p:nvPr/>
        </p:nvSpPr>
        <p:spPr>
          <a:xfrm>
            <a:off x="8885540" y="5760085"/>
            <a:ext cx="2851073" cy="276999"/>
          </a:xfrm>
          <a:prstGeom prst="rect">
            <a:avLst/>
          </a:prstGeom>
          <a:noFill/>
        </p:spPr>
        <p:txBody>
          <a:bodyPr wrap="square" rtlCol="0">
            <a:spAutoFit/>
          </a:bodyPr>
          <a:lstStyle/>
          <a:p>
            <a:r>
              <a:rPr lang="zh-CN" altLang="en-US" sz="1200" b="1" dirty="0"/>
              <a:t>数据来源：中国海关，CSA Research</a:t>
            </a:r>
            <a:endParaRPr lang="zh-CN" altLang="en-US" sz="1200" b="1" dirty="0"/>
          </a:p>
        </p:txBody>
      </p:sp>
      <p:graphicFrame>
        <p:nvGraphicFramePr>
          <p:cNvPr id="11" name="图表 4"/>
          <p:cNvGraphicFramePr/>
          <p:nvPr/>
        </p:nvGraphicFramePr>
        <p:xfrm>
          <a:off x="6486525" y="1363345"/>
          <a:ext cx="4664710" cy="363855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61390" y="173355"/>
            <a:ext cx="5428615" cy="521970"/>
          </a:xfrm>
          <a:prstGeom prst="rect">
            <a:avLst/>
          </a:prstGeom>
          <a:noFill/>
        </p:spPr>
        <p:txBody>
          <a:bodyPr wrap="square" rtlCol="0">
            <a:spAutoFit/>
          </a:bodyPr>
          <a:lstStyle/>
          <a:p>
            <a:r>
              <a:rPr lang="en-US" altLang="zh-CN" sz="2800" b="1" dirty="0">
                <a:latin typeface="微软雅黑" panose="020B0503020204020204" charset="-122"/>
                <a:ea typeface="微软雅黑" panose="020B0503020204020204" charset="-122"/>
              </a:rPr>
              <a:t>   </a:t>
            </a:r>
            <a:r>
              <a:rPr lang="zh-CN" altLang="en-US" sz="2800" b="1" dirty="0">
                <a:latin typeface="微软雅黑" panose="020B0503020204020204" charset="-122"/>
                <a:ea typeface="微软雅黑" panose="020B0503020204020204" charset="-122"/>
              </a:rPr>
              <a:t>宁波出口企业情况</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0" y="0"/>
            <a:ext cx="1221740" cy="1107440"/>
            <a:chOff x="0" y="0"/>
            <a:chExt cx="1550" cy="1318"/>
          </a:xfrm>
        </p:grpSpPr>
        <p:sp>
          <p:nvSpPr>
            <p:cNvPr id="5" name="矩形 4"/>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304" y="0"/>
              <a:ext cx="907" cy="1318"/>
              <a:chOff x="841003" y="360040"/>
              <a:chExt cx="504056" cy="836712"/>
            </a:xfrm>
            <a:solidFill>
              <a:srgbClr val="0170C1">
                <a:alpha val="100000"/>
              </a:srgbClr>
            </a:solidFill>
          </p:grpSpPr>
          <p:sp>
            <p:nvSpPr>
              <p:cNvPr id="8" name="矩形 7"/>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等腰三角形 8"/>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10" name="矩形 9"/>
          <p:cNvSpPr/>
          <p:nvPr/>
        </p:nvSpPr>
        <p:spPr>
          <a:xfrm>
            <a:off x="321310" y="1400810"/>
            <a:ext cx="5355590" cy="3876675"/>
          </a:xfrm>
          <a:prstGeom prst="rect">
            <a:avLst/>
          </a:prstGeom>
        </p:spPr>
        <p:txBody>
          <a:bodyPr wrap="square">
            <a:spAutoFit/>
          </a:bodyPr>
          <a:lstStyle/>
          <a:p>
            <a:endParaRPr lang="en-US" altLang="zh-CN" dirty="0"/>
          </a:p>
          <a:p>
            <a:pPr marL="342900" indent="-342900">
              <a:lnSpc>
                <a:spcPct val="150000"/>
              </a:lnSpc>
              <a:buFont typeface="Wingdings" panose="05000000000000000000" pitchFamily="2" charset="2"/>
              <a:buChar char="p"/>
            </a:pPr>
            <a:r>
              <a:rPr sz="2000" dirty="0">
                <a:latin typeface="微软雅黑" panose="020B0503020204020204" charset="-122"/>
                <a:ea typeface="微软雅黑" panose="020B0503020204020204" charset="-122"/>
              </a:rPr>
              <a:t>从出口企业</a:t>
            </a:r>
            <a:r>
              <a:rPr lang="zh-CN" sz="2000" dirty="0">
                <a:latin typeface="微软雅黑" panose="020B0503020204020204" charset="-122"/>
                <a:ea typeface="微软雅黑" panose="020B0503020204020204" charset="-122"/>
              </a:rPr>
              <a:t>数量和出口额</a:t>
            </a:r>
            <a:r>
              <a:rPr sz="2000" dirty="0">
                <a:latin typeface="微软雅黑" panose="020B0503020204020204" charset="-122"/>
                <a:ea typeface="微软雅黑" panose="020B0503020204020204" charset="-122"/>
              </a:rPr>
              <a:t>来看</a:t>
            </a:r>
            <a:r>
              <a:rPr lang="zh-CN" sz="2000" dirty="0">
                <a:latin typeface="微软雅黑" panose="020B0503020204020204" charset="-122"/>
                <a:ea typeface="微软雅黑" panose="020B0503020204020204" charset="-122"/>
              </a:rPr>
              <a:t>，</a:t>
            </a:r>
            <a:r>
              <a:rPr sz="2000" dirty="0">
                <a:latin typeface="微软雅黑" panose="020B0503020204020204" charset="-122"/>
                <a:ea typeface="微软雅黑" panose="020B0503020204020204" charset="-122"/>
              </a:rPr>
              <a:t>2018年宁波地区出口LED照明产品企业</a:t>
            </a:r>
            <a:r>
              <a:rPr sz="2000" b="1" dirty="0">
                <a:solidFill>
                  <a:srgbClr val="FF0000"/>
                </a:solidFill>
                <a:latin typeface="微软雅黑" panose="020B0503020204020204" charset="-122"/>
                <a:ea typeface="微软雅黑" panose="020B0503020204020204" charset="-122"/>
              </a:rPr>
              <a:t>1632家</a:t>
            </a:r>
            <a:r>
              <a:rPr sz="2000" dirty="0">
                <a:latin typeface="微软雅黑" panose="020B0503020204020204" charset="-122"/>
                <a:ea typeface="微软雅黑" panose="020B0503020204020204" charset="-122"/>
              </a:rPr>
              <a:t>，其中12家企业出口总额超过1千万美元</a:t>
            </a:r>
            <a:r>
              <a:rPr lang="zh-CN" altLang="en-US" sz="2000" dirty="0">
                <a:latin typeface="微软雅黑" panose="020B0503020204020204" charset="-122"/>
                <a:ea typeface="微软雅黑" panose="020B0503020204020204" charset="-122"/>
              </a:rPr>
              <a:t>。</a:t>
            </a:r>
            <a:endParaRPr lang="en-US" altLang="zh-CN" sz="2000" dirty="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p"/>
            </a:pPr>
            <a:r>
              <a:rPr sz="2000" dirty="0">
                <a:latin typeface="微软雅黑" panose="020B0503020204020204" charset="-122"/>
                <a:ea typeface="微软雅黑" panose="020B0503020204020204" charset="-122"/>
              </a:rPr>
              <a:t>从出口集中度来看，宁波地区半导体照明产品出口相对集中的行业，但是竞争仍然激烈，出口额排名前十企业的</a:t>
            </a:r>
            <a:r>
              <a:rPr sz="2000" b="1" dirty="0">
                <a:solidFill>
                  <a:srgbClr val="FF0000"/>
                </a:solidFill>
                <a:latin typeface="微软雅黑" panose="020B0503020204020204" charset="-122"/>
                <a:ea typeface="微软雅黑" panose="020B0503020204020204" charset="-122"/>
              </a:rPr>
              <a:t>集中度为37.21%</a:t>
            </a:r>
            <a:r>
              <a:rPr sz="2000" dirty="0">
                <a:latin typeface="微软雅黑" panose="020B0503020204020204" charset="-122"/>
                <a:ea typeface="微软雅黑" panose="020B0503020204020204" charset="-122"/>
              </a:rPr>
              <a:t>，</a:t>
            </a:r>
            <a:r>
              <a:rPr sz="2000" dirty="0" err="1">
                <a:latin typeface="微软雅黑" panose="020B0503020204020204" charset="-122"/>
                <a:ea typeface="微软雅黑" panose="020B0503020204020204" charset="-122"/>
              </a:rPr>
              <a:t>高于全国</a:t>
            </a:r>
            <a:r>
              <a:rPr lang="zh-CN" altLang="en-US" sz="2000" dirty="0">
                <a:latin typeface="微软雅黑" panose="020B0503020204020204" charset="-122"/>
                <a:ea typeface="微软雅黑" panose="020B0503020204020204" charset="-122"/>
              </a:rPr>
              <a:t>平均</a:t>
            </a:r>
            <a:r>
              <a:rPr sz="2000" dirty="0" err="1">
                <a:latin typeface="微软雅黑" panose="020B0503020204020204" charset="-122"/>
                <a:ea typeface="微软雅黑" panose="020B0503020204020204" charset="-122"/>
              </a:rPr>
              <a:t>水平</a:t>
            </a:r>
            <a:r>
              <a:rPr lang="zh-CN" altLang="en-US" sz="2000" dirty="0">
                <a:latin typeface="微软雅黑" panose="020B0503020204020204" charset="-122"/>
                <a:ea typeface="微软雅黑" panose="020B0503020204020204" charset="-122"/>
              </a:rPr>
              <a:t>。</a:t>
            </a:r>
            <a:endParaRPr lang="en-US" altLang="zh-CN" sz="2000" dirty="0">
              <a:latin typeface="微软雅黑" panose="020B0503020204020204" charset="-122"/>
              <a:ea typeface="微软雅黑" panose="020B0503020204020204" charset="-122"/>
            </a:endParaRPr>
          </a:p>
          <a:p>
            <a:endParaRPr lang="zh-CN" altLang="zh-CN" dirty="0"/>
          </a:p>
        </p:txBody>
      </p:sp>
      <p:sp>
        <p:nvSpPr>
          <p:cNvPr id="12" name="矩形 11"/>
          <p:cNvSpPr/>
          <p:nvPr/>
        </p:nvSpPr>
        <p:spPr>
          <a:xfrm>
            <a:off x="7037091" y="1237554"/>
            <a:ext cx="4035207" cy="369332"/>
          </a:xfrm>
          <a:prstGeom prst="rect">
            <a:avLst/>
          </a:prstGeom>
        </p:spPr>
        <p:txBody>
          <a:bodyPr wrap="none">
            <a:spAutoFit/>
          </a:bodyPr>
          <a:lstStyle/>
          <a:p>
            <a:r>
              <a:rPr lang="en-US" altLang="zh-CN" b="1" dirty="0">
                <a:latin typeface="微软雅黑" panose="020B0503020204020204" charset="-122"/>
                <a:ea typeface="微软雅黑" panose="020B0503020204020204" charset="-122"/>
              </a:rPr>
              <a:t>2018</a:t>
            </a:r>
            <a:r>
              <a:rPr lang="zh-CN" altLang="zh-CN" b="1" dirty="0">
                <a:latin typeface="微软雅黑" panose="020B0503020204020204" charset="-122"/>
                <a:ea typeface="微软雅黑" panose="020B0503020204020204" charset="-122"/>
              </a:rPr>
              <a:t>年我国</a:t>
            </a:r>
            <a:r>
              <a:rPr lang="en-US" altLang="zh-CN" b="1" dirty="0">
                <a:latin typeface="微软雅黑" panose="020B0503020204020204" charset="-122"/>
                <a:ea typeface="微软雅黑" panose="020B0503020204020204" charset="-122"/>
              </a:rPr>
              <a:t>LED</a:t>
            </a:r>
            <a:r>
              <a:rPr lang="zh-CN" altLang="zh-CN" b="1" dirty="0">
                <a:latin typeface="微软雅黑" panose="020B0503020204020204" charset="-122"/>
                <a:ea typeface="微软雅黑" panose="020B0503020204020204" charset="-122"/>
              </a:rPr>
              <a:t>照明产品出口</a:t>
            </a:r>
            <a:r>
              <a:rPr lang="en-US" altLang="zh-CN" b="1" dirty="0">
                <a:latin typeface="微软雅黑" panose="020B0503020204020204" charset="-122"/>
                <a:ea typeface="微软雅黑" panose="020B0503020204020204" charset="-122"/>
              </a:rPr>
              <a:t>TOP10</a:t>
            </a:r>
            <a:endParaRPr lang="zh-CN" altLang="zh-CN" dirty="0">
              <a:latin typeface="微软雅黑" panose="020B0503020204020204" charset="-122"/>
              <a:ea typeface="微软雅黑" panose="020B0503020204020204" charset="-122"/>
            </a:endParaRPr>
          </a:p>
        </p:txBody>
      </p:sp>
      <p:sp>
        <p:nvSpPr>
          <p:cNvPr id="14" name="文本框 9"/>
          <p:cNvSpPr txBox="1"/>
          <p:nvPr/>
        </p:nvSpPr>
        <p:spPr>
          <a:xfrm>
            <a:off x="10221594" y="5520055"/>
            <a:ext cx="1829435" cy="275590"/>
          </a:xfrm>
          <a:prstGeom prst="rect">
            <a:avLst/>
          </a:prstGeom>
          <a:noFill/>
        </p:spPr>
        <p:txBody>
          <a:bodyPr wrap="square" rtlCol="0">
            <a:spAutoFit/>
          </a:bodyPr>
          <a:lstStyle/>
          <a:p>
            <a:r>
              <a:rPr lang="zh-CN" altLang="en-US" sz="1200" b="1" dirty="0"/>
              <a:t>数据来源：CSA Research</a:t>
            </a:r>
            <a:endParaRPr lang="zh-CN" altLang="en-US" sz="1200" b="1" dirty="0"/>
          </a:p>
        </p:txBody>
      </p:sp>
      <p:graphicFrame>
        <p:nvGraphicFramePr>
          <p:cNvPr id="11" name="表格 10"/>
          <p:cNvGraphicFramePr/>
          <p:nvPr/>
        </p:nvGraphicFramePr>
        <p:xfrm>
          <a:off x="5833745" y="1607185"/>
          <a:ext cx="6127750" cy="3670300"/>
        </p:xfrm>
        <a:graphic>
          <a:graphicData uri="http://schemas.openxmlformats.org/drawingml/2006/table">
            <a:tbl>
              <a:tblPr firstRow="1" bandRow="1">
                <a:tableStyleId>{5940675A-B579-460E-94D1-54222C63F5DA}</a:tableStyleId>
              </a:tblPr>
              <a:tblGrid>
                <a:gridCol w="586740"/>
                <a:gridCol w="2273935"/>
                <a:gridCol w="1533525"/>
                <a:gridCol w="1733550"/>
              </a:tblGrid>
              <a:tr h="302895">
                <a:tc>
                  <a:txBody>
                    <a:bodyPr/>
                    <a:lstStyle/>
                    <a:p>
                      <a:pPr indent="0" algn="ctr">
                        <a:buNone/>
                      </a:pPr>
                      <a:r>
                        <a:rPr lang="en-US" sz="1200" b="1">
                          <a:solidFill>
                            <a:srgbClr val="FFFFFF"/>
                          </a:solidFill>
                          <a:latin typeface="微软雅黑" panose="020B0503020204020204" charset="-122"/>
                          <a:ea typeface="微软雅黑" panose="020B0503020204020204" charset="-122"/>
                          <a:cs typeface="微软雅黑" panose="020B0503020204020204" charset="-122"/>
                        </a:rPr>
                        <a:t>序号</a:t>
                      </a:r>
                      <a:endParaRPr lang="en-US" altLang="en-US" sz="1200" b="1">
                        <a:solidFill>
                          <a:srgbClr val="FFFFFF"/>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cap="flat">
                      <a:noFill/>
                    </a:lnT>
                    <a:lnB w="12700" cap="flat" cmpd="sng">
                      <a:solidFill>
                        <a:srgbClr val="8DB3E2"/>
                      </a:solidFill>
                      <a:prstDash val="solid"/>
                      <a:headEnd type="none" w="med" len="med"/>
                      <a:tailEnd type="none" w="med" len="med"/>
                    </a:lnB>
                    <a:lnTlToBr>
                      <a:noFill/>
                    </a:lnTlToBr>
                    <a:lnBlToTr>
                      <a:noFill/>
                    </a:lnBlToTr>
                    <a:solidFill>
                      <a:srgbClr val="4F81BD"/>
                    </a:solidFill>
                  </a:tcPr>
                </a:tc>
                <a:tc>
                  <a:txBody>
                    <a:bodyPr/>
                    <a:lstStyle/>
                    <a:p>
                      <a:pPr indent="0" algn="ctr">
                        <a:buNone/>
                      </a:pPr>
                      <a:r>
                        <a:rPr lang="en-US" sz="1200" b="1">
                          <a:solidFill>
                            <a:srgbClr val="FFFFFF"/>
                          </a:solidFill>
                          <a:latin typeface="微软雅黑" panose="020B0503020204020204" charset="-122"/>
                          <a:ea typeface="微软雅黑" panose="020B0503020204020204" charset="-122"/>
                          <a:cs typeface="微软雅黑" panose="020B0503020204020204" charset="-122"/>
                        </a:rPr>
                        <a:t>企业</a:t>
                      </a:r>
                      <a:endParaRPr lang="en-US" altLang="en-US" sz="1200" b="1">
                        <a:solidFill>
                          <a:srgbClr val="FFFFFF"/>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cap="flat">
                      <a:noFill/>
                    </a:lnT>
                    <a:lnB w="12700" cap="flat" cmpd="sng">
                      <a:solidFill>
                        <a:srgbClr val="8DB3E2"/>
                      </a:solidFill>
                      <a:prstDash val="solid"/>
                      <a:headEnd type="none" w="med" len="med"/>
                      <a:tailEnd type="none" w="med" len="med"/>
                    </a:lnB>
                    <a:lnTlToBr>
                      <a:noFill/>
                    </a:lnTlToBr>
                    <a:lnBlToTr>
                      <a:noFill/>
                    </a:lnBlToTr>
                    <a:solidFill>
                      <a:srgbClr val="4F81BD"/>
                    </a:solidFill>
                  </a:tcPr>
                </a:tc>
                <a:tc>
                  <a:txBody>
                    <a:bodyPr/>
                    <a:lstStyle/>
                    <a:p>
                      <a:pPr indent="0" algn="ctr">
                        <a:buNone/>
                      </a:pPr>
                      <a:r>
                        <a:rPr lang="en-US" sz="1200" b="1">
                          <a:solidFill>
                            <a:srgbClr val="FFFFFF"/>
                          </a:solidFill>
                          <a:latin typeface="微软雅黑" panose="020B0503020204020204" charset="-122"/>
                          <a:ea typeface="微软雅黑" panose="020B0503020204020204" charset="-122"/>
                          <a:cs typeface="微软雅黑" panose="020B0503020204020204" charset="-122"/>
                        </a:rPr>
                        <a:t>主要产品</a:t>
                      </a:r>
                      <a:endParaRPr lang="en-US" altLang="en-US" sz="1200" b="1">
                        <a:solidFill>
                          <a:srgbClr val="FFFFFF"/>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cap="flat">
                      <a:noFill/>
                    </a:lnT>
                    <a:lnB w="12700" cap="flat" cmpd="sng">
                      <a:solidFill>
                        <a:srgbClr val="8DB3E2"/>
                      </a:solidFill>
                      <a:prstDash val="solid"/>
                      <a:headEnd type="none" w="med" len="med"/>
                      <a:tailEnd type="none" w="med" len="med"/>
                    </a:lnB>
                    <a:lnTlToBr>
                      <a:noFill/>
                    </a:lnTlToBr>
                    <a:lnBlToTr>
                      <a:noFill/>
                    </a:lnBlToTr>
                    <a:solidFill>
                      <a:srgbClr val="4F81BD"/>
                    </a:solidFill>
                  </a:tcPr>
                </a:tc>
                <a:tc>
                  <a:txBody>
                    <a:bodyPr/>
                    <a:lstStyle/>
                    <a:p>
                      <a:pPr indent="0" algn="ctr">
                        <a:buNone/>
                      </a:pPr>
                      <a:r>
                        <a:rPr lang="en-US" sz="1200" b="1">
                          <a:solidFill>
                            <a:srgbClr val="FFFFFF"/>
                          </a:solidFill>
                          <a:latin typeface="微软雅黑" panose="020B0503020204020204" charset="-122"/>
                          <a:ea typeface="微软雅黑" panose="020B0503020204020204" charset="-122"/>
                          <a:cs typeface="微软雅黑" panose="020B0503020204020204" charset="-122"/>
                        </a:rPr>
                        <a:t>主要市场</a:t>
                      </a:r>
                      <a:endParaRPr lang="en-US" altLang="en-US" sz="1200" b="1">
                        <a:solidFill>
                          <a:srgbClr val="FFFFFF"/>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cap="flat">
                      <a:noFill/>
                    </a:lnR>
                    <a:lnT cap="flat">
                      <a:noFill/>
                    </a:lnT>
                    <a:lnB w="12700" cap="flat" cmpd="sng">
                      <a:solidFill>
                        <a:srgbClr val="8DB3E2"/>
                      </a:solidFill>
                      <a:prstDash val="solid"/>
                      <a:headEnd type="none" w="med" len="med"/>
                      <a:tailEnd type="none" w="med" len="med"/>
                    </a:lnB>
                    <a:lnTlToBr>
                      <a:noFill/>
                    </a:lnTlToBr>
                    <a:lnBlToTr>
                      <a:noFill/>
                    </a:lnBlToTr>
                    <a:solidFill>
                      <a:srgbClr val="4F81BD"/>
                    </a:solidFill>
                  </a:tcPr>
                </a:tc>
              </a:tr>
              <a:tr h="337185">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1</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宋体" panose="02010600030101010101" pitchFamily="2" charset="-122"/>
                        </a:rPr>
                        <a:t>宁波凯耀电器制造有限公司</a:t>
                      </a:r>
                      <a:endParaRPr lang="en-US" altLang="en-US" sz="12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球泡灯、筒灯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巴西、法国、波兰</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r>
              <a:tr h="336550">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2</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宋体" panose="02010600030101010101" pitchFamily="2" charset="-122"/>
                        </a:rPr>
                        <a:t>赛尔富电子有限公司</a:t>
                      </a:r>
                      <a:endParaRPr lang="en-US" altLang="en-US" sz="12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管灯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德国、美国</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r>
              <a:tr h="336550">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3</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宋体" panose="02010600030101010101" pitchFamily="2" charset="-122"/>
                        </a:rPr>
                        <a:t>宁波升谱光电股份有限公司</a:t>
                      </a:r>
                      <a:endParaRPr lang="en-US" altLang="en-US" sz="12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球泡灯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荷兰、德国、日本</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r>
              <a:tr h="336550">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4</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宋体" panose="02010600030101010101" pitchFamily="2" charset="-122"/>
                        </a:rPr>
                        <a:t>宁波亿历进出口有限公司</a:t>
                      </a:r>
                      <a:endParaRPr lang="en-US" altLang="en-US" sz="12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球泡灯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俄罗斯、波兰、西班牙</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r>
              <a:tr h="337185">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5</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宋体" panose="02010600030101010101" pitchFamily="2" charset="-122"/>
                        </a:rPr>
                        <a:t>宁波优耐特进出口有限公司</a:t>
                      </a:r>
                      <a:endParaRPr lang="en-US" altLang="en-US" sz="12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球泡灯、投光灯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巴西、俄罗斯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r>
              <a:tr h="336550">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6</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宋体" panose="02010600030101010101" pitchFamily="2" charset="-122"/>
                        </a:rPr>
                        <a:t>宁波欧上进出口有限公司</a:t>
                      </a:r>
                      <a:endParaRPr lang="en-US" altLang="en-US" sz="12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球泡灯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阿根廷、巴西、俄罗斯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r>
              <a:tr h="336550">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7</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宋体" panose="02010600030101010101" pitchFamily="2" charset="-122"/>
                        </a:rPr>
                        <a:t>宁波奥圣照明有限公司</a:t>
                      </a:r>
                      <a:endParaRPr lang="en-US" altLang="en-US" sz="12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球泡灯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俄罗斯、以色列</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r>
              <a:tr h="336550">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8</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宋体" panose="02010600030101010101" pitchFamily="2" charset="-122"/>
                        </a:rPr>
                        <a:t>宁波欧陆克电器有限公司</a:t>
                      </a:r>
                      <a:endParaRPr lang="en-US" altLang="en-US" sz="12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投光灯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俄罗斯、以色列</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noFill/>
                  </a:tcPr>
                </a:tc>
              </a:tr>
              <a:tr h="337185">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9</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宋体" panose="02010600030101010101" pitchFamily="2" charset="-122"/>
                        </a:rPr>
                        <a:t>宁波中基惠通集团股份有限公司</a:t>
                      </a:r>
                      <a:endParaRPr lang="en-US" altLang="en-US" sz="12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球泡灯、装饰灯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德国、美国</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8DB3E2"/>
                      </a:solidFill>
                      <a:prstDash val="solid"/>
                      <a:headEnd type="none" w="med" len="med"/>
                      <a:tailEnd type="none" w="med" len="med"/>
                    </a:lnB>
                    <a:lnTlToBr>
                      <a:noFill/>
                    </a:lnTlToBr>
                    <a:lnBlToTr>
                      <a:noFill/>
                    </a:lnBlToTr>
                    <a:solidFill>
                      <a:srgbClr val="D3DFEE"/>
                    </a:solidFill>
                  </a:tcPr>
                </a:tc>
              </a:tr>
              <a:tr h="336550">
                <a:tc>
                  <a:txBody>
                    <a:bodyPr/>
                    <a:lstStyle/>
                    <a:p>
                      <a:pPr indent="0" algn="ctr">
                        <a:buNone/>
                      </a:pPr>
                      <a:r>
                        <a:rPr lang="en-US" sz="1200" b="1">
                          <a:latin typeface="微软雅黑" panose="020B0503020204020204" charset="-122"/>
                          <a:ea typeface="微软雅黑" panose="020B0503020204020204" charset="-122"/>
                          <a:cs typeface="微软雅黑" panose="020B0503020204020204" charset="-122"/>
                        </a:rPr>
                        <a:t>10</a:t>
                      </a:r>
                      <a:endParaRPr lang="en-US" altLang="en-US" sz="1200" b="1">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7BA0CD"/>
                      </a:solidFill>
                      <a:prstDash val="solid"/>
                      <a:headEnd type="none" w="med" len="med"/>
                      <a:tailEnd type="none" w="med" len="med"/>
                    </a:lnL>
                    <a:lnR>
                      <a:noFill/>
                    </a:lnR>
                    <a:lnT w="12700" cap="flat" cmpd="sng">
                      <a:solidFill>
                        <a:srgbClr val="8DB3E2"/>
                      </a:solidFill>
                      <a:prstDash val="solid"/>
                      <a:headEnd type="none" w="med" len="med"/>
                      <a:tailEnd type="none" w="med" len="med"/>
                    </a:lnT>
                    <a:lnB w="12700" cap="flat" cmpd="sng">
                      <a:solidFill>
                        <a:srgbClr val="7BA0CD"/>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宋体" panose="02010600030101010101" pitchFamily="2" charset="-122"/>
                        </a:rPr>
                        <a:t>宁波宜胜照明有限公司</a:t>
                      </a:r>
                      <a:endParaRPr lang="en-US" altLang="en-US" sz="1200" b="0">
                        <a:latin typeface="微软雅黑" panose="020B0503020204020204" charset="-122"/>
                        <a:ea typeface="微软雅黑" panose="020B0503020204020204" charset="-122"/>
                        <a:cs typeface="宋体" panose="02010600030101010101" pitchFamily="2"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7BA0CD"/>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投光灯、球泡灯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a:noFill/>
                    </a:lnR>
                    <a:lnT w="12700" cap="flat" cmpd="sng">
                      <a:solidFill>
                        <a:srgbClr val="8DB3E2"/>
                      </a:solidFill>
                      <a:prstDash val="solid"/>
                      <a:headEnd type="none" w="med" len="med"/>
                      <a:tailEnd type="none" w="med" len="med"/>
                    </a:lnT>
                    <a:lnB w="12700" cap="flat" cmpd="sng">
                      <a:solidFill>
                        <a:srgbClr val="7BA0CD"/>
                      </a:solidFill>
                      <a:prstDash val="solid"/>
                      <a:headEnd type="none" w="med" len="med"/>
                      <a:tailEnd type="none" w="med" len="med"/>
                    </a:lnB>
                    <a:lnTlToBr>
                      <a:noFill/>
                    </a:lnTlToBr>
                    <a:lnBlToTr>
                      <a:noFill/>
                    </a:lnBlToTr>
                    <a:noFill/>
                  </a:tcPr>
                </a:tc>
                <a:tc>
                  <a:txBody>
                    <a:bodyPr/>
                    <a:lstStyle/>
                    <a:p>
                      <a:pPr indent="0" algn="ctr">
                        <a:buNone/>
                      </a:pPr>
                      <a:r>
                        <a:rPr lang="en-US" sz="1200" b="0">
                          <a:latin typeface="微软雅黑" panose="020B0503020204020204" charset="-122"/>
                          <a:ea typeface="微软雅黑" panose="020B0503020204020204" charset="-122"/>
                          <a:cs typeface="微软雅黑" panose="020B0503020204020204" charset="-122"/>
                        </a:rPr>
                        <a:t>巴西、俄罗斯</a:t>
                      </a:r>
                      <a:endParaRPr lang="en-US" altLang="en-US" sz="1200" b="0">
                        <a:latin typeface="微软雅黑" panose="020B0503020204020204" charset="-122"/>
                        <a:ea typeface="微软雅黑" panose="020B0503020204020204" charset="-122"/>
                        <a:cs typeface="微软雅黑" panose="020B0503020204020204" charset="-122"/>
                      </a:endParaRPr>
                    </a:p>
                  </a:txBody>
                  <a:tcPr marL="68580" marR="68580" marT="0" marB="0" anchor="ctr">
                    <a:lnL>
                      <a:noFill/>
                    </a:lnL>
                    <a:lnR w="12700" cap="flat" cmpd="sng">
                      <a:solidFill>
                        <a:srgbClr val="7BA0CD"/>
                      </a:solidFill>
                      <a:prstDash val="solid"/>
                      <a:headEnd type="none" w="med" len="med"/>
                      <a:tailEnd type="none" w="med" len="med"/>
                    </a:lnR>
                    <a:lnT w="12700" cap="flat" cmpd="sng">
                      <a:solidFill>
                        <a:srgbClr val="8DB3E2"/>
                      </a:solidFill>
                      <a:prstDash val="solid"/>
                      <a:headEnd type="none" w="med" len="med"/>
                      <a:tailEnd type="none" w="med" len="med"/>
                    </a:lnT>
                    <a:lnB w="12700" cap="flat" cmpd="sng">
                      <a:solidFill>
                        <a:srgbClr val="7BA0CD"/>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3269" y="2055607"/>
            <a:ext cx="11393214" cy="4195379"/>
          </a:xfrm>
          <a:prstGeom prst="rect">
            <a:avLst/>
          </a:prstGeom>
        </p:spPr>
        <p:txBody>
          <a:bodyPr wrap="square">
            <a:spAutoFit/>
          </a:bodyPr>
          <a:lstStyle/>
          <a:p>
            <a:pPr marL="285750" indent="-285750">
              <a:lnSpc>
                <a:spcPct val="150000"/>
              </a:lnSpc>
              <a:buFont typeface="Wingdings" panose="05000000000000000000" pitchFamily="2" charset="2"/>
              <a:buChar char="p"/>
            </a:pPr>
            <a:r>
              <a:rPr lang="en-US" altLang="zh-CN" b="1" dirty="0">
                <a:solidFill>
                  <a:srgbClr val="FF0000"/>
                </a:solidFill>
                <a:latin typeface="微软雅黑" panose="020B0503020204020204" charset="-122"/>
                <a:ea typeface="微软雅黑" panose="020B0503020204020204" charset="-122"/>
              </a:rPr>
              <a:t>2019</a:t>
            </a:r>
            <a:r>
              <a:rPr lang="zh-CN" altLang="en-US" b="1" dirty="0">
                <a:solidFill>
                  <a:srgbClr val="FF0000"/>
                </a:solidFill>
                <a:latin typeface="微软雅黑" panose="020B0503020204020204" charset="-122"/>
                <a:ea typeface="微软雅黑" panose="020B0503020204020204" charset="-122"/>
              </a:rPr>
              <a:t>年国际贸易摩擦风险加速兑现的可能性被拉升。</a:t>
            </a:r>
            <a:endParaRPr lang="en-US" altLang="zh-CN" b="1" dirty="0">
              <a:solidFill>
                <a:srgbClr val="FF0000"/>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dirty="0">
                <a:solidFill>
                  <a:srgbClr val="333333"/>
                </a:solidFill>
                <a:latin typeface="微软雅黑" panose="020B0503020204020204" charset="-122"/>
                <a:ea typeface="微软雅黑" panose="020B0503020204020204" charset="-122"/>
              </a:rPr>
              <a:t>国际贸易摩擦常态化的趋势在</a:t>
            </a:r>
            <a:r>
              <a:rPr lang="en-US" altLang="zh-CN" dirty="0">
                <a:solidFill>
                  <a:srgbClr val="333333"/>
                </a:solidFill>
                <a:latin typeface="微软雅黑" panose="020B0503020204020204" charset="-122"/>
                <a:ea typeface="微软雅黑" panose="020B0503020204020204" charset="-122"/>
              </a:rPr>
              <a:t>2019</a:t>
            </a:r>
            <a:r>
              <a:rPr lang="zh-CN" altLang="en-US" dirty="0">
                <a:solidFill>
                  <a:srgbClr val="333333"/>
                </a:solidFill>
                <a:latin typeface="微软雅黑" panose="020B0503020204020204" charset="-122"/>
                <a:ea typeface="微软雅黑" panose="020B0503020204020204" charset="-122"/>
              </a:rPr>
              <a:t>年难有明显舒缓。贸易摩擦对实体经济的直接冲击相对有限的背景下，通过打击市场预期，削弱投资信心和融资环境，将对全球经济形成严重的次生冲击，导致资源配置紊乱、全要素生产率受损，使得主要经济体结构性改革更具急迫性，拉长本轮国际贸易复苏的瓶颈期。</a:t>
            </a:r>
            <a:endParaRPr lang="en-US" altLang="zh-CN" dirty="0">
              <a:solidFill>
                <a:srgbClr val="333333"/>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p"/>
            </a:pPr>
            <a:r>
              <a:rPr lang="en-US" altLang="zh-CN" dirty="0">
                <a:solidFill>
                  <a:srgbClr val="FF0000"/>
                </a:solidFill>
                <a:latin typeface="微软雅黑" panose="020B0503020204020204" charset="-122"/>
                <a:ea typeface="微软雅黑" panose="020B0503020204020204" charset="-122"/>
              </a:rPr>
              <a:t>2019</a:t>
            </a:r>
            <a:r>
              <a:rPr lang="zh-CN" altLang="en-US" dirty="0">
                <a:solidFill>
                  <a:srgbClr val="FF0000"/>
                </a:solidFill>
                <a:latin typeface="微软雅黑" panose="020B0503020204020204" charset="-122"/>
                <a:ea typeface="微软雅黑" panose="020B0503020204020204" charset="-122"/>
              </a:rPr>
              <a:t>年国际贸易多边规则发生深刻调整的概率增大，</a:t>
            </a:r>
            <a:r>
              <a:rPr lang="en-US" altLang="zh-CN" dirty="0">
                <a:solidFill>
                  <a:srgbClr val="FF0000"/>
                </a:solidFill>
                <a:latin typeface="微软雅黑" panose="020B0503020204020204" charset="-122"/>
                <a:ea typeface="微软雅黑" panose="020B0503020204020204" charset="-122"/>
              </a:rPr>
              <a:t>WTO</a:t>
            </a:r>
            <a:r>
              <a:rPr lang="zh-CN" altLang="en-US" dirty="0">
                <a:solidFill>
                  <a:srgbClr val="FF0000"/>
                </a:solidFill>
                <a:latin typeface="微软雅黑" panose="020B0503020204020204" charset="-122"/>
                <a:ea typeface="微软雅黑" panose="020B0503020204020204" charset="-122"/>
              </a:rPr>
              <a:t>改革将成为各方关注点。</a:t>
            </a:r>
            <a:endParaRPr lang="en-US" altLang="zh-CN" dirty="0">
              <a:solidFill>
                <a:srgbClr val="FF0000"/>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en-US" altLang="zh-CN" dirty="0">
                <a:solidFill>
                  <a:srgbClr val="333333"/>
                </a:solidFill>
                <a:latin typeface="微软雅黑" panose="020B0503020204020204" charset="-122"/>
                <a:ea typeface="微软雅黑" panose="020B0503020204020204" charset="-122"/>
              </a:rPr>
              <a:t>2018</a:t>
            </a:r>
            <a:r>
              <a:rPr lang="zh-CN" altLang="en-US" dirty="0">
                <a:solidFill>
                  <a:srgbClr val="333333"/>
                </a:solidFill>
                <a:latin typeface="微软雅黑" panose="020B0503020204020204" charset="-122"/>
                <a:ea typeface="微软雅黑" panose="020B0503020204020204" charset="-122"/>
              </a:rPr>
              <a:t>年，美国通过“一对一”方式迫使对手与其达成有利于美国的双边经贸协定，特别是“三零方案”严重冲击以</a:t>
            </a:r>
            <a:r>
              <a:rPr lang="en-US" altLang="zh-CN" dirty="0">
                <a:solidFill>
                  <a:srgbClr val="333333"/>
                </a:solidFill>
                <a:latin typeface="微软雅黑" panose="020B0503020204020204" charset="-122"/>
                <a:ea typeface="微软雅黑" panose="020B0503020204020204" charset="-122"/>
              </a:rPr>
              <a:t>WTO</a:t>
            </a:r>
            <a:r>
              <a:rPr lang="zh-CN" altLang="en-US" dirty="0">
                <a:solidFill>
                  <a:srgbClr val="333333"/>
                </a:solidFill>
                <a:latin typeface="微软雅黑" panose="020B0503020204020204" charset="-122"/>
                <a:ea typeface="微软雅黑" panose="020B0503020204020204" charset="-122"/>
              </a:rPr>
              <a:t>为核心的多边贸易体制。在美国的影响下，国际金融危机爆发后就已出现的区域贸易协定缔结浪潮将呈愈演愈烈之势，国际经贸规则的“意大利面条碗”效应在</a:t>
            </a:r>
            <a:r>
              <a:rPr lang="en-US" altLang="zh-CN" dirty="0">
                <a:solidFill>
                  <a:srgbClr val="333333"/>
                </a:solidFill>
                <a:latin typeface="微软雅黑" panose="020B0503020204020204" charset="-122"/>
                <a:ea typeface="微软雅黑" panose="020B0503020204020204" charset="-122"/>
              </a:rPr>
              <a:t>2019</a:t>
            </a:r>
            <a:r>
              <a:rPr lang="zh-CN" altLang="en-US" dirty="0">
                <a:solidFill>
                  <a:srgbClr val="333333"/>
                </a:solidFill>
                <a:latin typeface="微软雅黑" panose="020B0503020204020204" charset="-122"/>
                <a:ea typeface="微软雅黑" panose="020B0503020204020204" charset="-122"/>
              </a:rPr>
              <a:t>年将日益明显。</a:t>
            </a:r>
            <a:endParaRPr lang="en-US" altLang="zh-CN" dirty="0">
              <a:solidFill>
                <a:srgbClr val="333333"/>
              </a:solidFill>
              <a:latin typeface="微软雅黑" panose="020B0503020204020204" charset="-122"/>
              <a:ea typeface="微软雅黑" panose="020B0503020204020204" charset="-122"/>
            </a:endParaRPr>
          </a:p>
          <a:p>
            <a:pPr marL="285750" indent="-285750">
              <a:lnSpc>
                <a:spcPct val="150000"/>
              </a:lnSpc>
              <a:buFont typeface="Wingdings" panose="05000000000000000000" pitchFamily="2" charset="2"/>
              <a:buChar char="p"/>
            </a:pPr>
            <a:r>
              <a:rPr lang="zh-CN" altLang="en-US" dirty="0">
                <a:solidFill>
                  <a:srgbClr val="FF0000"/>
                </a:solidFill>
                <a:latin typeface="微软雅黑" panose="020B0503020204020204" charset="-122"/>
                <a:ea typeface="微软雅黑" panose="020B0503020204020204" charset="-122"/>
              </a:rPr>
              <a:t>国际经贸领域长期累积的风险与问题将在新的一年愈加显现进击之势。</a:t>
            </a:r>
            <a:endParaRPr lang="en-US" altLang="zh-CN" dirty="0">
              <a:solidFill>
                <a:srgbClr val="FF0000"/>
              </a:solidFill>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rPr>
              <a:t>贸易条件恶化的可能性加大，贸易政策的风险显著性抬升，国际贸易面临着前所未有的新挑战和新问题。</a:t>
            </a:r>
            <a:endParaRPr lang="zh-CN" altLang="en-US" dirty="0">
              <a:latin typeface="微软雅黑" panose="020B0503020204020204" charset="-122"/>
              <a:ea typeface="微软雅黑" panose="020B0503020204020204" charset="-122"/>
            </a:endParaRPr>
          </a:p>
        </p:txBody>
      </p:sp>
      <p:sp>
        <p:nvSpPr>
          <p:cNvPr id="3" name="文本框 2"/>
          <p:cNvSpPr txBox="1"/>
          <p:nvPr/>
        </p:nvSpPr>
        <p:spPr>
          <a:xfrm>
            <a:off x="0" y="298520"/>
            <a:ext cx="12192000" cy="1549219"/>
          </a:xfrm>
          <a:prstGeom prst="rect">
            <a:avLst/>
          </a:prstGeom>
          <a:solidFill>
            <a:schemeClr val="accent1"/>
          </a:solidFill>
        </p:spPr>
        <p:txBody>
          <a:bodyPr wrap="square" rtlCol="0">
            <a:spAutoFit/>
          </a:bodyPr>
          <a:lstStyle/>
          <a:p>
            <a:endParaRPr lang="zh-CN" altLang="en-US" dirty="0"/>
          </a:p>
        </p:txBody>
      </p:sp>
      <p:sp>
        <p:nvSpPr>
          <p:cNvPr id="4" name="矩形 3"/>
          <p:cNvSpPr/>
          <p:nvPr/>
        </p:nvSpPr>
        <p:spPr>
          <a:xfrm>
            <a:off x="2533985" y="919994"/>
            <a:ext cx="6891630" cy="584775"/>
          </a:xfrm>
          <a:prstGeom prst="rect">
            <a:avLst/>
          </a:prstGeom>
        </p:spPr>
        <p:txBody>
          <a:bodyPr wrap="none">
            <a:spAutoFit/>
          </a:bodyPr>
          <a:lstStyle/>
          <a:p>
            <a:r>
              <a:rPr lang="en-US" altLang="zh-CN" sz="3200" b="1" dirty="0">
                <a:solidFill>
                  <a:schemeClr val="bg1"/>
                </a:solidFill>
                <a:latin typeface="微软雅黑" panose="020B0503020204020204" charset="-122"/>
                <a:ea typeface="微软雅黑" panose="020B0503020204020204" charset="-122"/>
              </a:rPr>
              <a:t>2019</a:t>
            </a:r>
            <a:r>
              <a:rPr lang="zh-CN" altLang="en-US" sz="3200" b="1" dirty="0">
                <a:solidFill>
                  <a:schemeClr val="bg1"/>
                </a:solidFill>
                <a:latin typeface="微软雅黑" panose="020B0503020204020204" charset="-122"/>
                <a:ea typeface="微软雅黑" panose="020B0503020204020204" charset="-122"/>
              </a:rPr>
              <a:t>年国际经济贸易仍是动荡和多变</a:t>
            </a:r>
            <a:endParaRPr lang="zh-CN" altLang="en-US" sz="32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298520"/>
            <a:ext cx="12192000" cy="1549219"/>
            <a:chOff x="73573" y="1015388"/>
            <a:chExt cx="12192000" cy="1754326"/>
          </a:xfrm>
          <a:solidFill>
            <a:schemeClr val="accent1"/>
          </a:solidFill>
        </p:grpSpPr>
        <p:sp>
          <p:nvSpPr>
            <p:cNvPr id="3" name="文本框 2"/>
            <p:cNvSpPr txBox="1"/>
            <p:nvPr/>
          </p:nvSpPr>
          <p:spPr>
            <a:xfrm>
              <a:off x="73573" y="1015388"/>
              <a:ext cx="12192000" cy="1754326"/>
            </a:xfrm>
            <a:prstGeom prst="rect">
              <a:avLst/>
            </a:prstGeom>
            <a:solidFill>
              <a:schemeClr val="accent1"/>
            </a:solidFill>
          </p:spPr>
          <p:txBody>
            <a:bodyPr wrap="square" rtlCol="0">
              <a:spAutoFit/>
            </a:bodyPr>
            <a:lstStyle/>
            <a:p>
              <a:endParaRPr lang="zh-CN" altLang="en-US" dirty="0"/>
            </a:p>
          </p:txBody>
        </p:sp>
        <p:sp>
          <p:nvSpPr>
            <p:cNvPr id="4" name="矩形 3"/>
            <p:cNvSpPr/>
            <p:nvPr/>
          </p:nvSpPr>
          <p:spPr>
            <a:xfrm>
              <a:off x="545951" y="1286967"/>
              <a:ext cx="11398623" cy="1020958"/>
            </a:xfrm>
            <a:prstGeom prst="rect">
              <a:avLst/>
            </a:prstGeom>
            <a:grpFill/>
          </p:spPr>
          <p:txBody>
            <a:bodyPr wrap="square">
              <a:spAutoFit/>
            </a:bodyPr>
            <a:lstStyle/>
            <a:p>
              <a:pPr algn="ctr">
                <a:lnSpc>
                  <a:spcPct val="150000"/>
                </a:lnSpc>
              </a:pPr>
              <a:r>
                <a:rPr lang="en-US" altLang="zh-CN" sz="4000" b="1" dirty="0">
                  <a:solidFill>
                    <a:schemeClr val="bg1"/>
                  </a:solidFill>
                  <a:latin typeface="Arial" panose="020B0604020202020204" pitchFamily="34" charset="0"/>
                  <a:ea typeface="微软雅黑" panose="020B0503020204020204" charset="-122"/>
                  <a:sym typeface="Arial" panose="020B0604020202020204" pitchFamily="34" charset="0"/>
                </a:rPr>
                <a:t>2018</a:t>
              </a:r>
              <a:r>
                <a:rPr lang="zh-CN" altLang="en-US" sz="4000" b="1" dirty="0">
                  <a:solidFill>
                    <a:schemeClr val="bg1"/>
                  </a:solidFill>
                  <a:latin typeface="Arial" panose="020B0604020202020204" pitchFamily="34" charset="0"/>
                  <a:ea typeface="微软雅黑" panose="020B0503020204020204" charset="-122"/>
                  <a:sym typeface="Arial" panose="020B0604020202020204" pitchFamily="34" charset="0"/>
                </a:rPr>
                <a:t>中国经济总体平稳，但面临大挑战</a:t>
              </a:r>
              <a:endParaRPr lang="en-US" altLang="zh-CN" sz="4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5" name="矩形 4"/>
          <p:cNvSpPr/>
          <p:nvPr/>
        </p:nvSpPr>
        <p:spPr>
          <a:xfrm>
            <a:off x="6171689" y="2548043"/>
            <a:ext cx="6096000" cy="1938992"/>
          </a:xfrm>
          <a:prstGeom prst="rect">
            <a:avLst/>
          </a:prstGeom>
        </p:spPr>
        <p:txBody>
          <a:bodyPr>
            <a:spAutoFit/>
          </a:bodyPr>
          <a:lstStyle/>
          <a:p>
            <a:pPr marL="742950" lvl="1" indent="-285750">
              <a:lnSpc>
                <a:spcPct val="150000"/>
              </a:lnSpc>
              <a:buFont typeface="Wingdings" panose="05000000000000000000" pitchFamily="2" charset="2"/>
              <a:buChar char="p"/>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内部“攻坚战”外部“贸易战”叠加</a:t>
            </a:r>
            <a:endParaRPr lang="en-US" altLang="zh-CN" sz="2000" b="1" dirty="0">
              <a:solidFill>
                <a:srgbClr val="FF0000"/>
              </a:solidFill>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经济整体增速放缓、投资趋冷、金融去杠杆、实体经济融资困难、下行压力加大</a:t>
            </a:r>
            <a:endParaRPr lang="en-US" altLang="zh-CN" sz="2000" dirty="0">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中美贸易摩擦升级等</a:t>
            </a:r>
            <a:endParaRPr lang="en-US" altLang="zh-CN" sz="2000" dirty="0">
              <a:latin typeface="微软雅黑" panose="020B0503020204020204" charset="-122"/>
              <a:ea typeface="微软雅黑" panose="020B0503020204020204" charset="-122"/>
              <a:cs typeface="微软雅黑" panose="020B0503020204020204" charset="-122"/>
            </a:endParaRPr>
          </a:p>
        </p:txBody>
      </p:sp>
      <p:sp>
        <p:nvSpPr>
          <p:cNvPr id="6" name="矩形 5"/>
          <p:cNvSpPr/>
          <p:nvPr/>
        </p:nvSpPr>
        <p:spPr>
          <a:xfrm>
            <a:off x="0" y="2548043"/>
            <a:ext cx="6470388" cy="2346283"/>
          </a:xfrm>
          <a:prstGeom prst="rect">
            <a:avLst/>
          </a:prstGeom>
        </p:spPr>
        <p:txBody>
          <a:bodyPr wrap="square">
            <a:spAutoFit/>
          </a:bodyPr>
          <a:lstStyle/>
          <a:p>
            <a:pPr marL="742950" lvl="1" indent="-285750">
              <a:lnSpc>
                <a:spcPct val="150000"/>
              </a:lnSpc>
              <a:buFont typeface="Wingdings" panose="05000000000000000000" pitchFamily="2" charset="2"/>
              <a:buChar char="p"/>
            </a:pPr>
            <a:r>
              <a:rPr lang="zh-CN" altLang="en-US" sz="2000" b="1" dirty="0">
                <a:solidFill>
                  <a:srgbClr val="FF0000"/>
                </a:solidFill>
                <a:latin typeface="微软雅黑" panose="020B0503020204020204" charset="-122"/>
                <a:ea typeface="微软雅黑" panose="020B0503020204020204" charset="-122"/>
                <a:cs typeface="微软雅黑" panose="020B0503020204020204" charset="-122"/>
              </a:rPr>
              <a:t>总体平稳、稳中有进、转型升级深化</a:t>
            </a:r>
            <a:endParaRPr lang="en-US" altLang="zh-CN" sz="2000" b="1" dirty="0">
              <a:solidFill>
                <a:srgbClr val="FF0000"/>
              </a:solidFill>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经济运行保持在合理区间，</a:t>
            </a:r>
            <a:r>
              <a:rPr lang="en-US" altLang="zh-CN" sz="2000" dirty="0">
                <a:latin typeface="微软雅黑" panose="020B0503020204020204" charset="-122"/>
                <a:ea typeface="微软雅黑" panose="020B0503020204020204" charset="-122"/>
                <a:cs typeface="微软雅黑" panose="020B0503020204020204" charset="-122"/>
              </a:rPr>
              <a:t>6.6%</a:t>
            </a:r>
            <a:r>
              <a:rPr lang="zh-CN" altLang="en-US" sz="2000" dirty="0">
                <a:latin typeface="微软雅黑" panose="020B0503020204020204" charset="-122"/>
                <a:ea typeface="微软雅黑" panose="020B0503020204020204" charset="-122"/>
                <a:cs typeface="微软雅黑" panose="020B0503020204020204" charset="-122"/>
              </a:rPr>
              <a:t>、</a:t>
            </a:r>
            <a:r>
              <a:rPr lang="en-US" altLang="zh-CN" sz="2000" dirty="0">
                <a:latin typeface="微软雅黑" panose="020B0503020204020204" charset="-122"/>
                <a:ea typeface="微软雅黑" panose="020B0503020204020204" charset="-122"/>
                <a:cs typeface="微软雅黑" panose="020B0503020204020204" charset="-122"/>
              </a:rPr>
              <a:t>90</a:t>
            </a:r>
            <a:r>
              <a:rPr lang="zh-CN" altLang="en-US" sz="2000" dirty="0">
                <a:latin typeface="微软雅黑" panose="020B0503020204020204" charset="-122"/>
                <a:ea typeface="微软雅黑" panose="020B0503020204020204" charset="-122"/>
                <a:cs typeface="微软雅黑" panose="020B0503020204020204" charset="-122"/>
              </a:rPr>
              <a:t>万亿元</a:t>
            </a:r>
            <a:endParaRPr lang="en-US" altLang="zh-CN" sz="2000" dirty="0">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经济结构不断优化：服务业</a:t>
            </a:r>
            <a:r>
              <a:rPr lang="en-US" altLang="zh-CN" sz="2000" dirty="0">
                <a:latin typeface="微软雅黑" panose="020B0503020204020204" charset="-122"/>
                <a:ea typeface="微软雅黑" panose="020B0503020204020204" charset="-122"/>
                <a:cs typeface="微软雅黑" panose="020B0503020204020204" charset="-122"/>
              </a:rPr>
              <a:t>60%</a:t>
            </a:r>
            <a:endParaRPr lang="en-US" altLang="zh-CN" sz="2000" dirty="0">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发展新动能快速成长：嫦娥四号、新兴产业</a:t>
            </a:r>
            <a:endParaRPr lang="en-US" altLang="zh-CN" sz="2000" dirty="0">
              <a:latin typeface="微软雅黑" panose="020B0503020204020204" charset="-122"/>
              <a:ea typeface="微软雅黑" panose="020B0503020204020204" charset="-122"/>
              <a:cs typeface="微软雅黑" panose="020B0503020204020204" charset="-122"/>
            </a:endParaRPr>
          </a:p>
          <a:p>
            <a:pPr marL="742950" lvl="1" indent="-285750">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改革开放取得新突破：对外开放， “一带一路”</a:t>
            </a:r>
            <a:endParaRPr lang="en-US" altLang="zh-CN" sz="2000"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flipH="1">
            <a:off x="2818836" y="1805732"/>
            <a:ext cx="9384254" cy="3246536"/>
          </a:xfrm>
          <a:prstGeom prst="homePlate">
            <a:avLst/>
          </a:prstGeom>
          <a:solidFill>
            <a:srgbClr val="0070C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4075572" y="3014623"/>
            <a:ext cx="1349662" cy="829945"/>
          </a:xfrm>
          <a:prstGeom prst="rect">
            <a:avLst/>
          </a:prstGeom>
          <a:noFill/>
        </p:spPr>
        <p:txBody>
          <a:bodyPr wrap="square" rtlCol="0">
            <a:spAutoFit/>
          </a:bodyPr>
          <a:lstStyle/>
          <a:p>
            <a:pPr algn="ctr"/>
            <a:r>
              <a:rPr lang="en-US" altLang="zh-CN" sz="4800" b="1" dirty="0">
                <a:solidFill>
                  <a:schemeClr val="bg1"/>
                </a:solidFill>
                <a:latin typeface="微软雅黑" panose="020B0503020204020204" charset="-122"/>
                <a:ea typeface="微软雅黑" panose="020B0503020204020204" charset="-122"/>
                <a:cs typeface="+mn-ea"/>
                <a:sym typeface="Arial" panose="020B0604020202020204" pitchFamily="34" charset="0"/>
              </a:rPr>
              <a:t>05</a:t>
            </a:r>
            <a:endParaRPr lang="en-US" altLang="zh-CN" sz="4800" b="1" dirty="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sp>
        <p:nvSpPr>
          <p:cNvPr id="21" name="矩形 20"/>
          <p:cNvSpPr/>
          <p:nvPr/>
        </p:nvSpPr>
        <p:spPr>
          <a:xfrm>
            <a:off x="4506595" y="3133090"/>
            <a:ext cx="6576060" cy="553998"/>
          </a:xfrm>
          <a:prstGeom prst="rect">
            <a:avLst/>
          </a:prstGeom>
        </p:spPr>
        <p:txBody>
          <a:bodyPr wrap="square" lIns="0" tIns="0" rIns="0" bIns="0">
            <a:spAutoFit/>
          </a:bodyPr>
          <a:lstStyle/>
          <a:p>
            <a:pPr algn="ctr"/>
            <a:r>
              <a:rPr lang="zh-CN" altLang="en-US" sz="36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行业整体景气度不高</a:t>
            </a:r>
            <a:endParaRPr lang="zh-CN" altLang="en-US" sz="3600" b="1"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任意多边形 16"/>
          <p:cNvSpPr/>
          <p:nvPr/>
        </p:nvSpPr>
        <p:spPr>
          <a:xfrm>
            <a:off x="1" y="610166"/>
            <a:ext cx="2818836" cy="5637673"/>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rgbClr val="00B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290445" y="1993265"/>
            <a:ext cx="7611745" cy="551180"/>
            <a:chOff x="3251" y="3074"/>
            <a:chExt cx="11987" cy="868"/>
          </a:xfrm>
        </p:grpSpPr>
        <p:cxnSp>
          <p:nvCxnSpPr>
            <p:cNvPr id="5" name="Straight Connector 16"/>
            <p:cNvCxnSpPr/>
            <p:nvPr/>
          </p:nvCxnSpPr>
          <p:spPr>
            <a:xfrm flipH="1">
              <a:off x="3251" y="3074"/>
              <a:ext cx="2495" cy="868"/>
            </a:xfrm>
            <a:prstGeom prst="line">
              <a:avLst/>
            </a:prstGeom>
            <a:ln w="25400" cmpd="sng">
              <a:solidFill>
                <a:srgbClr val="44546A"/>
              </a:solidFill>
              <a:prstDash val="dash"/>
              <a:headEnd type="oval" w="med" len="med"/>
              <a:tailEnd type="oval" w="med" len="med"/>
            </a:ln>
            <a:effectLst/>
          </p:spPr>
          <p:style>
            <a:lnRef idx="2">
              <a:srgbClr val="89C600"/>
            </a:lnRef>
            <a:fillRef idx="0">
              <a:srgbClr val="89C600"/>
            </a:fillRef>
            <a:effectRef idx="1">
              <a:srgbClr val="89C600"/>
            </a:effectRef>
            <a:fontRef idx="minor">
              <a:sysClr val="windowText" lastClr="000000"/>
            </a:fontRef>
          </p:style>
        </p:cxnSp>
        <p:cxnSp>
          <p:nvCxnSpPr>
            <p:cNvPr id="6" name="Straight Connector 16"/>
            <p:cNvCxnSpPr/>
            <p:nvPr/>
          </p:nvCxnSpPr>
          <p:spPr>
            <a:xfrm>
              <a:off x="12743" y="3074"/>
              <a:ext cx="2495" cy="868"/>
            </a:xfrm>
            <a:prstGeom prst="line">
              <a:avLst/>
            </a:prstGeom>
            <a:ln w="25400" cmpd="sng">
              <a:solidFill>
                <a:srgbClr val="44546A"/>
              </a:solidFill>
              <a:prstDash val="dash"/>
              <a:headEnd type="oval" w="med" len="med"/>
              <a:tailEnd type="oval" w="med" len="med"/>
            </a:ln>
            <a:effectLst/>
          </p:spPr>
          <p:style>
            <a:lnRef idx="2">
              <a:srgbClr val="89C600"/>
            </a:lnRef>
            <a:fillRef idx="0">
              <a:srgbClr val="89C600"/>
            </a:fillRef>
            <a:effectRef idx="1">
              <a:srgbClr val="89C600"/>
            </a:effectRef>
            <a:fontRef idx="minor">
              <a:sysClr val="windowText" lastClr="000000"/>
            </a:fontRef>
          </p:style>
        </p:cxnSp>
      </p:grpSp>
      <p:cxnSp>
        <p:nvCxnSpPr>
          <p:cNvPr id="8" name="Straight Connector 16"/>
          <p:cNvCxnSpPr/>
          <p:nvPr/>
        </p:nvCxnSpPr>
        <p:spPr>
          <a:xfrm>
            <a:off x="6031230" y="1993265"/>
            <a:ext cx="2540" cy="591820"/>
          </a:xfrm>
          <a:prstGeom prst="line">
            <a:avLst/>
          </a:prstGeom>
          <a:ln w="25400" cmpd="sng">
            <a:solidFill>
              <a:srgbClr val="44546A"/>
            </a:solidFill>
            <a:prstDash val="dash"/>
            <a:headEnd type="oval" w="med" len="med"/>
            <a:tailEnd type="oval" w="med" len="med"/>
          </a:ln>
          <a:effectLst/>
        </p:spPr>
        <p:style>
          <a:lnRef idx="2">
            <a:srgbClr val="89C600"/>
          </a:lnRef>
          <a:fillRef idx="0">
            <a:srgbClr val="89C600"/>
          </a:fillRef>
          <a:effectRef idx="1">
            <a:srgbClr val="89C600"/>
          </a:effectRef>
          <a:fontRef idx="minor">
            <a:sysClr val="windowText" lastClr="000000"/>
          </a:fontRef>
        </p:style>
      </p:cxnSp>
      <p:grpSp>
        <p:nvGrpSpPr>
          <p:cNvPr id="13" name="组合 12"/>
          <p:cNvGrpSpPr/>
          <p:nvPr/>
        </p:nvGrpSpPr>
        <p:grpSpPr>
          <a:xfrm>
            <a:off x="356839" y="2667000"/>
            <a:ext cx="3807133" cy="3772535"/>
            <a:chOff x="1071" y="4200"/>
            <a:chExt cx="5112" cy="5941"/>
          </a:xfrm>
        </p:grpSpPr>
        <p:sp>
          <p:nvSpPr>
            <p:cNvPr id="9" name="圆角矩形 8"/>
            <p:cNvSpPr/>
            <p:nvPr/>
          </p:nvSpPr>
          <p:spPr>
            <a:xfrm>
              <a:off x="1071" y="4547"/>
              <a:ext cx="5031" cy="5594"/>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9"/>
            <p:cNvSpPr/>
            <p:nvPr/>
          </p:nvSpPr>
          <p:spPr>
            <a:xfrm>
              <a:off x="2010" y="4200"/>
              <a:ext cx="3153" cy="713"/>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charset="-122"/>
                  <a:ea typeface="微软雅黑" panose="020B0503020204020204" charset="-122"/>
                </a:rPr>
                <a:t>宏 观</a:t>
              </a:r>
              <a:endParaRPr lang="zh-CN" altLang="en-US" sz="2000" b="1">
                <a:latin typeface="微软雅黑" panose="020B0503020204020204" charset="-122"/>
                <a:ea typeface="微软雅黑" panose="020B0503020204020204" charset="-122"/>
              </a:endParaRPr>
            </a:p>
          </p:txBody>
        </p:sp>
        <p:sp>
          <p:nvSpPr>
            <p:cNvPr id="12" name="文本框 11"/>
            <p:cNvSpPr txBox="1"/>
            <p:nvPr/>
          </p:nvSpPr>
          <p:spPr>
            <a:xfrm>
              <a:off x="1150" y="5308"/>
              <a:ext cx="5033" cy="34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rPr>
                <a:t>中美贸易战持续升级，市场风险加剧；</a:t>
              </a:r>
              <a:endParaRPr lang="zh-CN" altLang="en-US" dirty="0">
                <a:latin typeface="微软雅黑" panose="020B0503020204020204" charset="-122"/>
                <a:ea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rPr>
                <a:t>国内经济增速放缓，内需萎缩；</a:t>
              </a:r>
              <a:endParaRPr lang="zh-CN" altLang="en-US" dirty="0">
                <a:latin typeface="微软雅黑" panose="020B0503020204020204" charset="-122"/>
                <a:ea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rPr>
                <a:t>地方政府举债，融资能力减弱，导致工程类项目需求降低。</a:t>
              </a:r>
              <a:endParaRPr lang="zh-CN" altLang="en-US" dirty="0">
                <a:latin typeface="微软雅黑" panose="020B0503020204020204" charset="-122"/>
                <a:ea typeface="微软雅黑" panose="020B0503020204020204" charset="-122"/>
              </a:endParaRPr>
            </a:p>
          </p:txBody>
        </p:sp>
      </p:grpSp>
      <p:grpSp>
        <p:nvGrpSpPr>
          <p:cNvPr id="14" name="组合 13"/>
          <p:cNvGrpSpPr/>
          <p:nvPr/>
        </p:nvGrpSpPr>
        <p:grpSpPr>
          <a:xfrm>
            <a:off x="4215161" y="2667000"/>
            <a:ext cx="3802566" cy="3772535"/>
            <a:chOff x="1071" y="4200"/>
            <a:chExt cx="5031" cy="5941"/>
          </a:xfrm>
        </p:grpSpPr>
        <p:sp>
          <p:nvSpPr>
            <p:cNvPr id="15" name="圆角矩形 14"/>
            <p:cNvSpPr/>
            <p:nvPr/>
          </p:nvSpPr>
          <p:spPr>
            <a:xfrm>
              <a:off x="1071" y="4547"/>
              <a:ext cx="5031" cy="5594"/>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2010" y="4200"/>
              <a:ext cx="3153" cy="713"/>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charset="-122"/>
                  <a:ea typeface="微软雅黑" panose="020B0503020204020204" charset="-122"/>
                </a:rPr>
                <a:t>中 观</a:t>
              </a:r>
              <a:endParaRPr lang="zh-CN" altLang="en-US" sz="2000" b="1">
                <a:latin typeface="微软雅黑" panose="020B0503020204020204" charset="-122"/>
                <a:ea typeface="微软雅黑" panose="020B0503020204020204" charset="-122"/>
              </a:endParaRPr>
            </a:p>
          </p:txBody>
        </p:sp>
        <p:sp>
          <p:nvSpPr>
            <p:cNvPr id="17" name="文本框 16"/>
            <p:cNvSpPr txBox="1"/>
            <p:nvPr/>
          </p:nvSpPr>
          <p:spPr>
            <a:xfrm>
              <a:off x="1294" y="5172"/>
              <a:ext cx="4585" cy="4071"/>
            </a:xfrm>
            <a:prstGeom prst="rect">
              <a:avLst/>
            </a:prstGeom>
            <a:noFill/>
          </p:spPr>
          <p:txBody>
            <a:bodyPr wrap="square" rtlCol="0">
              <a:spAutoFit/>
            </a:bodyPr>
            <a:lstStyle/>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rPr>
                <a:t>房地产行业在调控下进入下降周期，下游市场需求疲软；</a:t>
              </a:r>
              <a:endParaRPr lang="zh-CN" altLang="en-US" dirty="0">
                <a:latin typeface="微软雅黑" panose="020B0503020204020204" charset="-122"/>
                <a:ea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rPr>
                <a:t>汽车消费也 “熄火”，两位数增长变为负增长，；</a:t>
              </a:r>
              <a:endParaRPr lang="zh-CN" altLang="en-US" dirty="0">
                <a:latin typeface="微软雅黑" panose="020B0503020204020204" charset="-122"/>
                <a:ea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rPr>
                <a:t>部分原辅材料涨价，人工、燃动力、融资等刚性成本上升。</a:t>
              </a:r>
              <a:endParaRPr lang="zh-CN" altLang="en-US" dirty="0">
                <a:latin typeface="微软雅黑" panose="020B0503020204020204" charset="-122"/>
                <a:ea typeface="微软雅黑" panose="020B0503020204020204" charset="-122"/>
              </a:endParaRPr>
            </a:p>
          </p:txBody>
        </p:sp>
      </p:grpSp>
      <p:grpSp>
        <p:nvGrpSpPr>
          <p:cNvPr id="19" name="组合 18"/>
          <p:cNvGrpSpPr/>
          <p:nvPr/>
        </p:nvGrpSpPr>
        <p:grpSpPr>
          <a:xfrm>
            <a:off x="8106937" y="2667000"/>
            <a:ext cx="3635297" cy="3772535"/>
            <a:chOff x="1071" y="4200"/>
            <a:chExt cx="5031" cy="5941"/>
          </a:xfrm>
        </p:grpSpPr>
        <p:sp>
          <p:nvSpPr>
            <p:cNvPr id="20" name="圆角矩形 19"/>
            <p:cNvSpPr/>
            <p:nvPr/>
          </p:nvSpPr>
          <p:spPr>
            <a:xfrm>
              <a:off x="1071" y="4547"/>
              <a:ext cx="5031" cy="5594"/>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p:nvSpPr>
          <p:spPr>
            <a:xfrm>
              <a:off x="2010" y="4200"/>
              <a:ext cx="3153" cy="713"/>
            </a:xfrm>
            <a:prstGeom prst="round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latin typeface="微软雅黑" panose="020B0503020204020204" charset="-122"/>
                  <a:ea typeface="微软雅黑" panose="020B0503020204020204" charset="-122"/>
                </a:rPr>
                <a:t>微 观</a:t>
              </a:r>
              <a:endParaRPr lang="zh-CN" altLang="en-US" sz="2000" b="1">
                <a:latin typeface="微软雅黑" panose="020B0503020204020204" charset="-122"/>
                <a:ea typeface="微软雅黑" panose="020B0503020204020204" charset="-122"/>
              </a:endParaRPr>
            </a:p>
          </p:txBody>
        </p:sp>
        <p:sp>
          <p:nvSpPr>
            <p:cNvPr id="22" name="文本框 21"/>
            <p:cNvSpPr txBox="1"/>
            <p:nvPr/>
          </p:nvSpPr>
          <p:spPr>
            <a:xfrm>
              <a:off x="1190" y="5172"/>
              <a:ext cx="4793" cy="3417"/>
            </a:xfrm>
            <a:prstGeom prst="rect">
              <a:avLst/>
            </a:prstGeom>
            <a:noFill/>
          </p:spPr>
          <p:txBody>
            <a:bodyPr wrap="square" rtlCol="0">
              <a:spAutoFit/>
            </a:bodyPr>
            <a:lstStyle/>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rPr>
                <a:t>行业迅速扩张导致供求形势逆转，产品价格下滑，产能结构性过剩，库存高企；</a:t>
              </a:r>
              <a:endParaRPr lang="zh-CN" altLang="en-US" dirty="0">
                <a:latin typeface="微软雅黑" panose="020B0503020204020204" charset="-122"/>
                <a:ea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rPr>
                <a:t>高速扩张中采用高杠杆，坏账累积，流动性受到影响。</a:t>
              </a:r>
              <a:endParaRPr lang="zh-CN" altLang="en-US" dirty="0">
                <a:latin typeface="微软雅黑" panose="020B0503020204020204" charset="-122"/>
                <a:ea typeface="微软雅黑" panose="020B0503020204020204" charset="-122"/>
              </a:endParaRPr>
            </a:p>
          </p:txBody>
        </p:sp>
      </p:grpSp>
      <p:sp>
        <p:nvSpPr>
          <p:cNvPr id="31" name="文本框 30"/>
          <p:cNvSpPr txBox="1"/>
          <p:nvPr/>
        </p:nvSpPr>
        <p:spPr>
          <a:xfrm>
            <a:off x="15674" y="418465"/>
            <a:ext cx="12192000" cy="1549219"/>
          </a:xfrm>
          <a:prstGeom prst="rect">
            <a:avLst/>
          </a:prstGeom>
          <a:solidFill>
            <a:schemeClr val="accent1"/>
          </a:solidFill>
        </p:spPr>
        <p:txBody>
          <a:bodyPr wrap="square" rtlCol="0">
            <a:spAutoFit/>
          </a:bodyPr>
          <a:lstStyle/>
          <a:p>
            <a:endParaRPr lang="zh-CN" altLang="en-US" dirty="0"/>
          </a:p>
        </p:txBody>
      </p:sp>
      <p:sp>
        <p:nvSpPr>
          <p:cNvPr id="29" name="文本框 1"/>
          <p:cNvSpPr txBox="1"/>
          <p:nvPr/>
        </p:nvSpPr>
        <p:spPr>
          <a:xfrm>
            <a:off x="415674" y="880765"/>
            <a:ext cx="11401900" cy="584775"/>
          </a:xfrm>
          <a:prstGeom prst="rect">
            <a:avLst/>
          </a:prstGeom>
          <a:noFill/>
        </p:spPr>
        <p:txBody>
          <a:bodyPr wrap="square" rtlCol="0">
            <a:spAutoFit/>
          </a:bodyPr>
          <a:lstStyle/>
          <a:p>
            <a:pPr algn="ctr"/>
            <a:r>
              <a:rPr lang="zh-CN" altLang="en-US" sz="3200" b="1" dirty="0">
                <a:solidFill>
                  <a:schemeClr val="bg1"/>
                </a:solidFill>
                <a:latin typeface="微软雅黑" panose="020B0503020204020204" charset="-122"/>
                <a:ea typeface="微软雅黑" panose="020B0503020204020204" charset="-122"/>
                <a:cs typeface="微软雅黑" panose="020B0503020204020204" charset="-122"/>
              </a:rPr>
              <a:t>宏观经济周期与LED行业</a:t>
            </a:r>
            <a:r>
              <a:rPr lang="zh-CN" altLang="en-US" sz="3200" b="1" dirty="0">
                <a:solidFill>
                  <a:schemeClr val="bg1"/>
                </a:solidFill>
                <a:latin typeface="微软雅黑" panose="020B0503020204020204" charset="-122"/>
                <a:ea typeface="微软雅黑" panose="020B0503020204020204" charset="-122"/>
              </a:rPr>
              <a:t>大小周期叠加，</a:t>
            </a:r>
            <a:r>
              <a:rPr lang="en-US" altLang="zh-CN" sz="3200" b="1" dirty="0">
                <a:solidFill>
                  <a:schemeClr val="bg1"/>
                </a:solidFill>
                <a:latin typeface="微软雅黑" panose="020B0503020204020204" charset="-122"/>
                <a:ea typeface="微软雅黑" panose="020B0503020204020204" charset="-122"/>
              </a:rPr>
              <a:t>LED</a:t>
            </a:r>
            <a:r>
              <a:rPr lang="zh-CN" altLang="en-US" sz="3200" b="1" dirty="0">
                <a:solidFill>
                  <a:schemeClr val="bg1"/>
                </a:solidFill>
                <a:latin typeface="微软雅黑" panose="020B0503020204020204" charset="-122"/>
                <a:ea typeface="微软雅黑" panose="020B0503020204020204" charset="-122"/>
              </a:rPr>
              <a:t>产业深度调整</a:t>
            </a:r>
            <a:endParaRPr lang="zh-CN" altLang="en-US" sz="32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p:cNvGrpSpPr/>
          <p:nvPr/>
        </p:nvGrpSpPr>
        <p:grpSpPr>
          <a:xfrm>
            <a:off x="1054100" y="1918970"/>
            <a:ext cx="10628630" cy="3682365"/>
            <a:chOff x="1858" y="2062"/>
            <a:chExt cx="16738" cy="5799"/>
          </a:xfrm>
        </p:grpSpPr>
        <p:sp>
          <p:nvSpPr>
            <p:cNvPr id="13" name="文本框 12"/>
            <p:cNvSpPr txBox="1"/>
            <p:nvPr/>
          </p:nvSpPr>
          <p:spPr>
            <a:xfrm>
              <a:off x="4788" y="2062"/>
              <a:ext cx="631" cy="628"/>
            </a:xfrm>
            <a:prstGeom prst="rect">
              <a:avLst/>
            </a:prstGeom>
            <a:noFill/>
          </p:spPr>
          <p:txBody>
            <a:bodyPr wrap="square" rtlCol="0">
              <a:spAutoFit/>
            </a:bodyPr>
            <a:lstStyle/>
            <a:p>
              <a:pPr defTabSz="457200"/>
              <a:r>
                <a:rPr lang="en-US" altLang="zh-CN" sz="2000" b="1" dirty="0">
                  <a:solidFill>
                    <a:srgbClr val="FFFFFF"/>
                  </a:solidFill>
                  <a:latin typeface="微软雅黑" panose="020B0503020204020204" charset="-122"/>
                  <a:ea typeface="微软雅黑" panose="020B0503020204020204" charset="-122"/>
                </a:rPr>
                <a:t>1</a:t>
              </a:r>
              <a:endParaRPr lang="zh-CN" altLang="en-US" sz="2000" b="1" dirty="0">
                <a:solidFill>
                  <a:srgbClr val="FFFFFF"/>
                </a:solidFill>
                <a:latin typeface="微软雅黑" panose="020B0503020204020204" charset="-122"/>
                <a:ea typeface="微软雅黑" panose="020B0503020204020204" charset="-122"/>
              </a:endParaRPr>
            </a:p>
          </p:txBody>
        </p:sp>
        <p:sp>
          <p:nvSpPr>
            <p:cNvPr id="35" name="文本框 34"/>
            <p:cNvSpPr txBox="1"/>
            <p:nvPr/>
          </p:nvSpPr>
          <p:spPr>
            <a:xfrm>
              <a:off x="1858" y="2328"/>
              <a:ext cx="16738" cy="5533"/>
            </a:xfrm>
            <a:prstGeom prst="rect">
              <a:avLst/>
            </a:prstGeom>
            <a:noFill/>
          </p:spPr>
          <p:txBody>
            <a:bodyPr wrap="square" rtlCol="0">
              <a:spAutoFit/>
            </a:bodyPr>
            <a:lstStyle/>
            <a:p>
              <a:pPr marL="342900" indent="-342900" fontAlgn="auto">
                <a:lnSpc>
                  <a:spcPts val="3000"/>
                </a:lnSpc>
                <a:buFont typeface="Wingdings" panose="05000000000000000000" pitchFamily="2" charset="2"/>
                <a:buChar char="p"/>
              </a:pPr>
              <a:r>
                <a:rPr lang="zh-CN" altLang="en-US" sz="2000" b="1" dirty="0">
                  <a:solidFill>
                    <a:srgbClr val="FF0000"/>
                  </a:solidFill>
                  <a:latin typeface="微软雅黑" panose="020B0503020204020204" charset="-122"/>
                  <a:ea typeface="微软雅黑" panose="020B0503020204020204" charset="-122"/>
                </a:rPr>
                <a:t>竞争结构变化</a:t>
              </a:r>
              <a:endParaRPr lang="zh-CN" altLang="en-US" sz="2000" b="1" dirty="0">
                <a:solidFill>
                  <a:srgbClr val="FF0000"/>
                </a:solidFill>
                <a:latin typeface="微软雅黑" panose="020B0503020204020204" charset="-122"/>
                <a:ea typeface="微软雅黑" panose="020B0503020204020204" charset="-122"/>
              </a:endParaRPr>
            </a:p>
            <a:p>
              <a:pPr marL="285750" indent="-285750" fontAlgn="auto">
                <a:lnSpc>
                  <a:spcPts val="3000"/>
                </a:lnSpc>
                <a:buFont typeface="Arial" panose="020B0604020202020204" pitchFamily="34" charset="0"/>
                <a:buChar char="•"/>
              </a:pPr>
              <a:r>
                <a:rPr lang="zh-CN" altLang="en-US" dirty="0">
                  <a:latin typeface="微软雅黑" panose="020B0503020204020204" charset="-122"/>
                  <a:ea typeface="微软雅黑" panose="020B0503020204020204" charset="-122"/>
                </a:rPr>
                <a:t>两极分化较往年显著，全产业链各个环节在2018年的集中度都明显提高，但总体呈现金字塔结构。</a:t>
              </a:r>
              <a:endParaRPr lang="en-US" altLang="zh-CN" dirty="0">
                <a:latin typeface="微软雅黑" panose="020B0503020204020204" charset="-122"/>
                <a:ea typeface="微软雅黑" panose="020B0503020204020204" charset="-122"/>
              </a:endParaRPr>
            </a:p>
            <a:p>
              <a:pPr marL="342900" indent="-342900" fontAlgn="auto">
                <a:lnSpc>
                  <a:spcPts val="3000"/>
                </a:lnSpc>
                <a:buFont typeface="Wingdings" panose="05000000000000000000" pitchFamily="2" charset="2"/>
                <a:buChar char="p"/>
              </a:pPr>
              <a:r>
                <a:rPr lang="zh-CN" altLang="en-US" sz="2000" b="1" dirty="0">
                  <a:solidFill>
                    <a:srgbClr val="FF0000"/>
                  </a:solidFill>
                  <a:latin typeface="微软雅黑" panose="020B0503020204020204" charset="-122"/>
                  <a:ea typeface="微软雅黑" panose="020B0503020204020204" charset="-122"/>
                </a:rPr>
                <a:t>市场结构变化</a:t>
              </a:r>
              <a:endParaRPr lang="zh-CN" altLang="en-US" sz="2000" dirty="0">
                <a:solidFill>
                  <a:srgbClr val="FF0000"/>
                </a:solidFill>
                <a:latin typeface="微软雅黑" panose="020B0503020204020204" charset="-122"/>
                <a:ea typeface="微软雅黑" panose="020B0503020204020204" charset="-122"/>
              </a:endParaRPr>
            </a:p>
            <a:p>
              <a:pPr marL="285750" indent="-285750" fontAlgn="auto">
                <a:lnSpc>
                  <a:spcPts val="3000"/>
                </a:lnSpc>
                <a:buFont typeface="Arial" panose="020B0604020202020204" pitchFamily="34" charset="0"/>
                <a:buChar char="•"/>
              </a:pPr>
              <a:r>
                <a:rPr lang="zh-CN" altLang="en-US" dirty="0">
                  <a:latin typeface="微软雅黑" panose="020B0503020204020204" charset="-122"/>
                  <a:ea typeface="微软雅黑" panose="020B0503020204020204" charset="-122"/>
                </a:rPr>
                <a:t>通用照明市场替代渗透逐步见顶，背光市场需求增长缓慢，而新的市场应用还在不断开发中。</a:t>
              </a:r>
              <a:endParaRPr lang="en-US" altLang="zh-CN" dirty="0">
                <a:latin typeface="微软雅黑" panose="020B0503020204020204" charset="-122"/>
                <a:ea typeface="微软雅黑" panose="020B0503020204020204" charset="-122"/>
              </a:endParaRPr>
            </a:p>
            <a:p>
              <a:pPr marL="342900" indent="-342900" fontAlgn="auto">
                <a:lnSpc>
                  <a:spcPts val="3000"/>
                </a:lnSpc>
                <a:buFont typeface="Wingdings" panose="05000000000000000000" pitchFamily="2" charset="2"/>
                <a:buChar char="p"/>
              </a:pPr>
              <a:r>
                <a:rPr lang="zh-CN" altLang="en-US" sz="2000" b="1" dirty="0">
                  <a:solidFill>
                    <a:srgbClr val="FF0000"/>
                  </a:solidFill>
                  <a:latin typeface="微软雅黑" panose="020B0503020204020204" charset="-122"/>
                  <a:ea typeface="微软雅黑" panose="020B0503020204020204" charset="-122"/>
                </a:rPr>
                <a:t>地区结构变化</a:t>
              </a:r>
              <a:endParaRPr lang="zh-CN" altLang="en-US" sz="2000" dirty="0">
                <a:solidFill>
                  <a:srgbClr val="FF0000"/>
                </a:solidFill>
                <a:latin typeface="微软雅黑" panose="020B0503020204020204" charset="-122"/>
                <a:ea typeface="微软雅黑" panose="020B0503020204020204" charset="-122"/>
              </a:endParaRPr>
            </a:p>
            <a:p>
              <a:pPr marL="285750" indent="-285750" fontAlgn="auto">
                <a:lnSpc>
                  <a:spcPts val="3000"/>
                </a:lnSpc>
                <a:buFont typeface="Arial" panose="020B0604020202020204" pitchFamily="34" charset="0"/>
                <a:buChar char="•"/>
              </a:pPr>
              <a:r>
                <a:rPr lang="zh-CN" altLang="en-US" dirty="0">
                  <a:latin typeface="微软雅黑" panose="020B0503020204020204" charset="-122"/>
                  <a:ea typeface="微软雅黑" panose="020B0503020204020204" charset="-122"/>
                </a:rPr>
                <a:t>呈现有序梯度转移的趋势，珠三角部分企业和项目开始向中部地区扩展，区域竞争格局逐步调整。</a:t>
              </a:r>
              <a:endParaRPr lang="en-US" altLang="zh-CN" dirty="0">
                <a:latin typeface="微软雅黑" panose="020B0503020204020204" charset="-122"/>
                <a:ea typeface="微软雅黑" panose="020B0503020204020204" charset="-122"/>
              </a:endParaRPr>
            </a:p>
            <a:p>
              <a:pPr marL="342900" indent="-342900" fontAlgn="auto">
                <a:lnSpc>
                  <a:spcPts val="3000"/>
                </a:lnSpc>
                <a:buFont typeface="Wingdings" panose="05000000000000000000" pitchFamily="2" charset="2"/>
                <a:buChar char="p"/>
              </a:pPr>
              <a:r>
                <a:rPr lang="zh-CN" altLang="en-US" sz="2000" b="1" dirty="0">
                  <a:solidFill>
                    <a:srgbClr val="FF0000"/>
                  </a:solidFill>
                  <a:latin typeface="微软雅黑" panose="020B0503020204020204" charset="-122"/>
                  <a:ea typeface="微软雅黑" panose="020B0503020204020204" charset="-122"/>
                </a:rPr>
                <a:t>企业战略调整</a:t>
              </a:r>
              <a:endParaRPr lang="zh-CN" altLang="en-US" sz="2000" b="1" dirty="0">
                <a:solidFill>
                  <a:srgbClr val="FF0000"/>
                </a:solidFill>
                <a:latin typeface="微软雅黑" panose="020B0503020204020204" charset="-122"/>
                <a:ea typeface="微软雅黑" panose="020B0503020204020204" charset="-122"/>
              </a:endParaRPr>
            </a:p>
            <a:p>
              <a:pPr marL="285750" indent="-285750" fontAlgn="auto">
                <a:lnSpc>
                  <a:spcPts val="3000"/>
                </a:lnSpc>
                <a:buFont typeface="Arial" panose="020B0604020202020204" pitchFamily="34" charset="0"/>
                <a:buChar char="•"/>
              </a:pPr>
              <a:r>
                <a:rPr lang="zh-CN" altLang="en-US" dirty="0">
                  <a:latin typeface="微软雅黑" panose="020B0503020204020204" charset="-122"/>
                  <a:ea typeface="微软雅黑" panose="020B0503020204020204" charset="-122"/>
                </a:rPr>
                <a:t>布局植物光照、汽车照明、Mini /Micro LED显示，甚至将发展重心转至更宽泛的化合物半导体领域，走差异化路线。</a:t>
              </a:r>
              <a:endParaRPr lang="zh-CN" altLang="en-US" dirty="0">
                <a:latin typeface="微软雅黑" panose="020B0503020204020204" charset="-122"/>
                <a:ea typeface="微软雅黑" panose="020B0503020204020204" charset="-122"/>
              </a:endParaRPr>
            </a:p>
          </p:txBody>
        </p:sp>
      </p:grpSp>
      <p:grpSp>
        <p:nvGrpSpPr>
          <p:cNvPr id="47" name="组合 46"/>
          <p:cNvGrpSpPr/>
          <p:nvPr/>
        </p:nvGrpSpPr>
        <p:grpSpPr>
          <a:xfrm>
            <a:off x="0" y="298520"/>
            <a:ext cx="12192000" cy="1549219"/>
            <a:chOff x="73573" y="1015388"/>
            <a:chExt cx="12192000" cy="1754326"/>
          </a:xfrm>
          <a:solidFill>
            <a:schemeClr val="accent1"/>
          </a:solidFill>
        </p:grpSpPr>
        <p:sp>
          <p:nvSpPr>
            <p:cNvPr id="48" name="文本框 47"/>
            <p:cNvSpPr txBox="1"/>
            <p:nvPr/>
          </p:nvSpPr>
          <p:spPr>
            <a:xfrm>
              <a:off x="73573" y="1015388"/>
              <a:ext cx="12192000" cy="1754326"/>
            </a:xfrm>
            <a:prstGeom prst="rect">
              <a:avLst/>
            </a:prstGeom>
            <a:solidFill>
              <a:schemeClr val="accent1"/>
            </a:solidFill>
          </p:spPr>
          <p:txBody>
            <a:bodyPr wrap="square" rtlCol="0">
              <a:spAutoFit/>
            </a:bodyPr>
            <a:lstStyle/>
            <a:p>
              <a:endParaRPr lang="zh-CN" altLang="en-US" dirty="0"/>
            </a:p>
          </p:txBody>
        </p:sp>
        <p:sp>
          <p:nvSpPr>
            <p:cNvPr id="49" name="矩形 48"/>
            <p:cNvSpPr/>
            <p:nvPr/>
          </p:nvSpPr>
          <p:spPr>
            <a:xfrm>
              <a:off x="545951" y="1286967"/>
              <a:ext cx="11398623" cy="1020958"/>
            </a:xfrm>
            <a:prstGeom prst="rect">
              <a:avLst/>
            </a:prstGeom>
            <a:grpFill/>
          </p:spPr>
          <p:txBody>
            <a:bodyPr wrap="square">
              <a:spAutoFit/>
            </a:bodyPr>
            <a:lstStyle/>
            <a:p>
              <a:pPr algn="ctr">
                <a:lnSpc>
                  <a:spcPct val="150000"/>
                </a:lnSpc>
              </a:pPr>
              <a:r>
                <a:rPr lang="en-US" altLang="zh-CN" sz="4000" b="1" dirty="0">
                  <a:solidFill>
                    <a:schemeClr val="bg1"/>
                  </a:solidFill>
                  <a:latin typeface="Arial" panose="020B0604020202020204" pitchFamily="34" charset="0"/>
                  <a:ea typeface="微软雅黑" panose="020B0503020204020204" charset="-122"/>
                  <a:sym typeface="Arial" panose="020B0604020202020204" pitchFamily="34" charset="0"/>
                </a:rPr>
                <a:t>LED</a:t>
              </a:r>
              <a:r>
                <a:rPr lang="zh-CN" altLang="en-US" sz="4000" b="1" dirty="0">
                  <a:solidFill>
                    <a:schemeClr val="bg1"/>
                  </a:solidFill>
                  <a:latin typeface="Arial" panose="020B0604020202020204" pitchFamily="34" charset="0"/>
                  <a:ea typeface="微软雅黑" panose="020B0503020204020204" charset="-122"/>
                  <a:sym typeface="Arial" panose="020B0604020202020204" pitchFamily="34" charset="0"/>
                </a:rPr>
                <a:t>产业步入成熟期，深度调整</a:t>
              </a:r>
              <a:endParaRPr lang="en-US" altLang="zh-CN" sz="40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716799"/>
            <a:ext cx="12192000" cy="3424402"/>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dirty="0">
              <a:latin typeface="微软雅黑" panose="020B0503020204020204" charset="-122"/>
              <a:ea typeface="微软雅黑" panose="020B0503020204020204" charset="-122"/>
            </a:endParaRPr>
          </a:p>
        </p:txBody>
      </p:sp>
      <p:sp>
        <p:nvSpPr>
          <p:cNvPr id="4" name="矩形 3"/>
          <p:cNvSpPr/>
          <p:nvPr/>
        </p:nvSpPr>
        <p:spPr>
          <a:xfrm>
            <a:off x="2324100" y="1994493"/>
            <a:ext cx="8667750" cy="2221314"/>
          </a:xfrm>
          <a:prstGeom prst="rect">
            <a:avLst/>
          </a:prstGeom>
        </p:spPr>
        <p:txBody>
          <a:bodyPr wrap="square">
            <a:spAutoFit/>
          </a:bodyPr>
          <a:lstStyle/>
          <a:p>
            <a:pPr>
              <a:lnSpc>
                <a:spcPct val="150000"/>
              </a:lnSpc>
            </a:pPr>
            <a:r>
              <a:rPr lang="zh-CN" altLang="en-US" sz="3200" b="1" dirty="0">
                <a:solidFill>
                  <a:schemeClr val="bg1"/>
                </a:solidFill>
                <a:latin typeface="微软雅黑" panose="020B0503020204020204" charset="-122"/>
                <a:ea typeface="微软雅黑" panose="020B0503020204020204" charset="-122"/>
              </a:rPr>
              <a:t>这是最好的时代，也是最坏的时代；</a:t>
            </a:r>
            <a:endParaRPr lang="zh-CN" altLang="en-US" sz="3200" b="1" dirty="0">
              <a:solidFill>
                <a:schemeClr val="bg1"/>
              </a:solidFill>
              <a:latin typeface="微软雅黑" panose="020B0503020204020204" charset="-122"/>
              <a:ea typeface="微软雅黑" panose="020B0503020204020204" charset="-122"/>
            </a:endParaRPr>
          </a:p>
          <a:p>
            <a:pPr>
              <a:lnSpc>
                <a:spcPct val="150000"/>
              </a:lnSpc>
            </a:pPr>
            <a:r>
              <a:rPr lang="zh-CN" altLang="en-US" sz="3200" b="1" dirty="0">
                <a:solidFill>
                  <a:schemeClr val="bg1"/>
                </a:solidFill>
                <a:latin typeface="微软雅黑" panose="020B0503020204020204" charset="-122"/>
                <a:ea typeface="微软雅黑" panose="020B0503020204020204" charset="-122"/>
              </a:rPr>
              <a:t>这是智慧的年代，也是愚蠢的年代；</a:t>
            </a:r>
            <a:endParaRPr lang="zh-CN" altLang="en-US" sz="3200" b="1" dirty="0">
              <a:solidFill>
                <a:schemeClr val="bg1"/>
              </a:solidFill>
              <a:latin typeface="微软雅黑" panose="020B0503020204020204" charset="-122"/>
              <a:ea typeface="微软雅黑" panose="020B0503020204020204" charset="-122"/>
            </a:endParaRPr>
          </a:p>
          <a:p>
            <a:pPr>
              <a:lnSpc>
                <a:spcPct val="150000"/>
              </a:lnSpc>
            </a:pPr>
            <a:r>
              <a:rPr lang="zh-CN" altLang="en-US" sz="3200" b="1" dirty="0">
                <a:solidFill>
                  <a:schemeClr val="bg1"/>
                </a:solidFill>
                <a:latin typeface="微软雅黑" panose="020B0503020204020204" charset="-122"/>
                <a:ea typeface="微软雅黑" panose="020B0503020204020204" charset="-122"/>
              </a:rPr>
              <a:t>这是光明的季节，也是黑暗的季节。</a:t>
            </a:r>
            <a:endParaRPr lang="zh-CN" altLang="en-US" sz="3200" b="1" dirty="0">
              <a:solidFill>
                <a:schemeClr val="bg1"/>
              </a:solidFill>
              <a:latin typeface="微软雅黑" panose="020B0503020204020204" charset="-122"/>
              <a:ea typeface="微软雅黑" panose="020B0503020204020204" charset="-122"/>
            </a:endParaRPr>
          </a:p>
        </p:txBody>
      </p:sp>
      <p:cxnSp>
        <p:nvCxnSpPr>
          <p:cNvPr id="6" name="直接连接符 5"/>
          <p:cNvCxnSpPr/>
          <p:nvPr/>
        </p:nvCxnSpPr>
        <p:spPr>
          <a:xfrm>
            <a:off x="7181850" y="4694366"/>
            <a:ext cx="2019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01150" y="4463534"/>
            <a:ext cx="2857500" cy="461665"/>
          </a:xfrm>
          <a:prstGeom prst="rect">
            <a:avLst/>
          </a:prstGeom>
          <a:noFill/>
        </p:spPr>
        <p:txBody>
          <a:bodyPr wrap="square" rtlCol="0">
            <a:spAutoFit/>
          </a:bodyPr>
          <a:lstStyle/>
          <a:p>
            <a:r>
              <a:rPr lang="zh-CN" altLang="en-US" sz="2400" dirty="0">
                <a:solidFill>
                  <a:schemeClr val="bg1"/>
                </a:solidFill>
                <a:latin typeface="微软雅黑" panose="020B0503020204020204" charset="-122"/>
                <a:ea typeface="微软雅黑" panose="020B0503020204020204" charset="-122"/>
              </a:rPr>
              <a:t>狄更斯</a:t>
            </a:r>
            <a:r>
              <a:rPr lang="en-US" altLang="zh-CN" sz="2400" dirty="0">
                <a:solidFill>
                  <a:schemeClr val="bg1"/>
                </a:solidFill>
                <a:latin typeface="微软雅黑" panose="020B0503020204020204" charset="-122"/>
                <a:ea typeface="微软雅黑" panose="020B0503020204020204" charset="-122"/>
              </a:rPr>
              <a:t>《</a:t>
            </a:r>
            <a:r>
              <a:rPr lang="zh-CN" altLang="en-US" sz="2400" dirty="0">
                <a:solidFill>
                  <a:schemeClr val="bg1"/>
                </a:solidFill>
                <a:latin typeface="微软雅黑" panose="020B0503020204020204" charset="-122"/>
                <a:ea typeface="微软雅黑" panose="020B0503020204020204" charset="-122"/>
              </a:rPr>
              <a:t>双城记</a:t>
            </a:r>
            <a:r>
              <a:rPr lang="en-US" altLang="zh-CN" sz="2400" dirty="0">
                <a:solidFill>
                  <a:schemeClr val="bg1"/>
                </a:solidFill>
                <a:latin typeface="微软雅黑" panose="020B0503020204020204" charset="-122"/>
                <a:ea typeface="微软雅黑" panose="020B0503020204020204" charset="-122"/>
              </a:rPr>
              <a:t>》</a:t>
            </a:r>
            <a:endParaRPr lang="zh-CN" altLang="en-US" sz="2400"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89845" y="2064301"/>
            <a:ext cx="10782596" cy="3587329"/>
          </a:xfrm>
          <a:prstGeom prst="rect">
            <a:avLst/>
          </a:prstGeom>
        </p:spPr>
        <p:txBody>
          <a:bodyPr wrap="square">
            <a:spAutoFit/>
          </a:bodyPr>
          <a:lstStyle/>
          <a:p>
            <a:pPr marL="342900" indent="-342900">
              <a:lnSpc>
                <a:spcPct val="150000"/>
              </a:lnSpc>
              <a:buFont typeface="Wingdings" panose="05000000000000000000" pitchFamily="2" charset="2"/>
              <a:buChar char="p"/>
            </a:pPr>
            <a:r>
              <a:rPr lang="zh-CN" altLang="en-US" sz="2200" b="1" dirty="0">
                <a:latin typeface="微软雅黑" panose="020B0503020204020204" charset="-122"/>
                <a:ea typeface="微软雅黑" panose="020B0503020204020204" charset="-122"/>
                <a:cs typeface="微软雅黑" panose="020B0503020204020204" charset="-122"/>
              </a:rPr>
              <a:t>全球经济：</a:t>
            </a:r>
            <a:r>
              <a:rPr lang="zh-CN" altLang="en-US" sz="2200" dirty="0">
                <a:latin typeface="微软雅黑" panose="020B0503020204020204" charset="-122"/>
                <a:ea typeface="微软雅黑" panose="020B0503020204020204" charset="-122"/>
                <a:cs typeface="微软雅黑" panose="020B0503020204020204" charset="-122"/>
              </a:rPr>
              <a:t>仍在复苏轨道，但增长动能或持续削弱，不确定因素增多，下行风险总体扩大。</a:t>
            </a:r>
            <a:endParaRPr lang="en-US" altLang="zh-CN" sz="2200" dirty="0">
              <a:latin typeface="微软雅黑" panose="020B0503020204020204" charset="-122"/>
              <a:ea typeface="微软雅黑" panose="020B0503020204020204" charset="-122"/>
              <a:cs typeface="微软雅黑" panose="020B0503020204020204" charset="-122"/>
            </a:endParaRPr>
          </a:p>
          <a:p>
            <a:pPr marL="342900" indent="-342900">
              <a:lnSpc>
                <a:spcPct val="150000"/>
              </a:lnSpc>
              <a:buFont typeface="Wingdings" panose="05000000000000000000" pitchFamily="2" charset="2"/>
              <a:buChar char="p"/>
            </a:pPr>
            <a:r>
              <a:rPr lang="zh-CN" altLang="en-US" sz="2200" b="1" dirty="0">
                <a:latin typeface="微软雅黑" panose="020B0503020204020204" charset="-122"/>
                <a:ea typeface="微软雅黑" panose="020B0503020204020204" charset="-122"/>
              </a:rPr>
              <a:t>技术变革：</a:t>
            </a:r>
            <a:r>
              <a:rPr lang="zh-CN" altLang="zh-CN" sz="2200" dirty="0">
                <a:latin typeface="微软雅黑" panose="020B0503020204020204" charset="-122"/>
                <a:ea typeface="微软雅黑" panose="020B0503020204020204" charset="-122"/>
              </a:rPr>
              <a:t>人工智能</a:t>
            </a:r>
            <a:r>
              <a:rPr lang="zh-CN" altLang="en-US" sz="2200" dirty="0">
                <a:latin typeface="微软雅黑" panose="020B0503020204020204" charset="-122"/>
                <a:ea typeface="微软雅黑" panose="020B0503020204020204" charset="-122"/>
              </a:rPr>
              <a:t>、物联网、生物技术等，给</a:t>
            </a:r>
            <a:r>
              <a:rPr lang="en-US" altLang="zh-CN" sz="2200" dirty="0">
                <a:latin typeface="微软雅黑" panose="020B0503020204020204" charset="-122"/>
                <a:ea typeface="微软雅黑" panose="020B0503020204020204" charset="-122"/>
              </a:rPr>
              <a:t>LED+</a:t>
            </a:r>
            <a:r>
              <a:rPr lang="zh-CN" altLang="en-US" sz="2200" dirty="0">
                <a:latin typeface="微软雅黑" panose="020B0503020204020204" charset="-122"/>
                <a:ea typeface="微软雅黑" panose="020B0503020204020204" charset="-122"/>
              </a:rPr>
              <a:t>带来机遇。</a:t>
            </a:r>
            <a:endParaRPr lang="en-US" altLang="zh-CN" sz="2200" dirty="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p"/>
            </a:pPr>
            <a:r>
              <a:rPr lang="zh-CN" altLang="en-US" sz="2200" b="1" dirty="0">
                <a:latin typeface="微软雅黑" panose="020B0503020204020204" charset="-122"/>
                <a:ea typeface="微软雅黑" panose="020B0503020204020204" charset="-122"/>
              </a:rPr>
              <a:t>政府布局：</a:t>
            </a:r>
            <a:r>
              <a:rPr lang="zh-CN" altLang="zh-CN" sz="2200" dirty="0">
                <a:latin typeface="微软雅黑" panose="020B0503020204020204" charset="-122"/>
                <a:ea typeface="微软雅黑" panose="020B0503020204020204" charset="-122"/>
              </a:rPr>
              <a:t>日本</a:t>
            </a:r>
            <a:r>
              <a:rPr lang="zh-CN" altLang="en-US" sz="2200" dirty="0">
                <a:latin typeface="微软雅黑" panose="020B0503020204020204" charset="-122"/>
                <a:ea typeface="微软雅黑" panose="020B0503020204020204" charset="-122"/>
              </a:rPr>
              <a:t> </a:t>
            </a:r>
            <a:r>
              <a:rPr lang="zh-CN" altLang="zh-CN" sz="2200" dirty="0">
                <a:latin typeface="微软雅黑" panose="020B0503020204020204" charset="-122"/>
                <a:ea typeface="微软雅黑" panose="020B0503020204020204" charset="-122"/>
              </a:rPr>
              <a:t>“</a:t>
            </a:r>
            <a:r>
              <a:rPr lang="en-US" altLang="zh-CN" sz="2200" dirty="0">
                <a:latin typeface="微软雅黑" panose="020B0503020204020204" charset="-122"/>
                <a:ea typeface="微软雅黑" panose="020B0503020204020204" charset="-122"/>
              </a:rPr>
              <a:t>2020</a:t>
            </a:r>
            <a:r>
              <a:rPr lang="zh-CN" altLang="zh-CN" sz="2200" dirty="0">
                <a:latin typeface="微软雅黑" panose="020B0503020204020204" charset="-122"/>
                <a:ea typeface="微软雅黑" panose="020B0503020204020204" charset="-122"/>
              </a:rPr>
              <a:t>年照明业发展战略”</a:t>
            </a:r>
            <a:r>
              <a:rPr lang="zh-CN" altLang="en-US" sz="2200" dirty="0">
                <a:latin typeface="微软雅黑" panose="020B0503020204020204" charset="-122"/>
                <a:ea typeface="微软雅黑" panose="020B0503020204020204" charset="-122"/>
              </a:rPr>
              <a:t>、</a:t>
            </a:r>
            <a:r>
              <a:rPr lang="zh-CN" altLang="zh-CN" sz="2200" dirty="0">
                <a:latin typeface="微软雅黑" panose="020B0503020204020204" charset="-122"/>
                <a:ea typeface="微软雅黑" panose="020B0503020204020204" charset="-122"/>
              </a:rPr>
              <a:t>欧洲“照明产业</a:t>
            </a:r>
            <a:r>
              <a:rPr lang="en-US" altLang="zh-CN" sz="2200" dirty="0">
                <a:latin typeface="微软雅黑" panose="020B0503020204020204" charset="-122"/>
                <a:ea typeface="微软雅黑" panose="020B0503020204020204" charset="-122"/>
              </a:rPr>
              <a:t>2025</a:t>
            </a:r>
            <a:r>
              <a:rPr lang="zh-CN" altLang="zh-CN" sz="2200" dirty="0">
                <a:latin typeface="微软雅黑" panose="020B0503020204020204" charset="-122"/>
                <a:ea typeface="微软雅黑" panose="020B0503020204020204" charset="-122"/>
              </a:rPr>
              <a:t>战略路线图”</a:t>
            </a:r>
            <a:r>
              <a:rPr lang="zh-CN" altLang="en-US" sz="2200" dirty="0">
                <a:latin typeface="微软雅黑" panose="020B0503020204020204" charset="-122"/>
                <a:ea typeface="微软雅黑" panose="020B0503020204020204" charset="-122"/>
              </a:rPr>
              <a:t>，关注</a:t>
            </a:r>
            <a:r>
              <a:rPr lang="en-US" altLang="zh-CN" sz="2200" dirty="0">
                <a:latin typeface="微软雅黑" panose="020B0503020204020204" charset="-122"/>
                <a:ea typeface="微软雅黑" panose="020B0503020204020204" charset="-122"/>
              </a:rPr>
              <a:t>LED</a:t>
            </a:r>
            <a:r>
              <a:rPr lang="zh-CN" altLang="zh-CN" sz="2200" dirty="0">
                <a:latin typeface="微软雅黑" panose="020B0503020204020204" charset="-122"/>
                <a:ea typeface="微软雅黑" panose="020B0503020204020204" charset="-122"/>
              </a:rPr>
              <a:t>照明产品的普及、智能照明系统的应用</a:t>
            </a:r>
            <a:r>
              <a:rPr lang="zh-CN" altLang="en-US" sz="2200" dirty="0">
                <a:latin typeface="微软雅黑" panose="020B0503020204020204" charset="-122"/>
                <a:ea typeface="微软雅黑" panose="020B0503020204020204" charset="-122"/>
              </a:rPr>
              <a:t>、</a:t>
            </a:r>
            <a:r>
              <a:rPr lang="zh-CN" altLang="zh-CN" sz="2200" dirty="0">
                <a:latin typeface="微软雅黑" panose="020B0503020204020204" charset="-122"/>
                <a:ea typeface="微软雅黑" panose="020B0503020204020204" charset="-122"/>
              </a:rPr>
              <a:t>以人为本的照明</a:t>
            </a:r>
            <a:r>
              <a:rPr lang="zh-CN" altLang="en-US" sz="2200" dirty="0">
                <a:latin typeface="微软雅黑" panose="020B0503020204020204" charset="-122"/>
                <a:ea typeface="微软雅黑" panose="020B0503020204020204" charset="-122"/>
              </a:rPr>
              <a:t>。</a:t>
            </a:r>
            <a:endParaRPr lang="en-US" altLang="zh-CN" sz="2200" dirty="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p"/>
            </a:pPr>
            <a:r>
              <a:rPr lang="zh-CN" altLang="en-US" sz="2200" b="1" dirty="0">
                <a:latin typeface="微软雅黑" panose="020B0503020204020204" charset="-122"/>
                <a:ea typeface="微软雅黑" panose="020B0503020204020204" charset="-122"/>
              </a:rPr>
              <a:t>出口市场：</a:t>
            </a:r>
            <a:r>
              <a:rPr lang="zh-CN" altLang="en-US" sz="2200" dirty="0">
                <a:latin typeface="微软雅黑" panose="020B0503020204020204" charset="-122"/>
                <a:ea typeface="微软雅黑" panose="020B0503020204020204" charset="-122"/>
              </a:rPr>
              <a:t>巴西、印度、俄罗斯、越南等新兴市场潜力巨大。</a:t>
            </a:r>
            <a:endParaRPr lang="zh-CN" altLang="en-US" sz="2200" dirty="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p"/>
            </a:pPr>
            <a:r>
              <a:rPr lang="zh-CN" altLang="en-US" sz="2200" b="1" dirty="0">
                <a:latin typeface="微软雅黑" panose="020B0503020204020204" charset="-122"/>
                <a:ea typeface="微软雅黑" panose="020B0503020204020204" charset="-122"/>
              </a:rPr>
              <a:t>龙头企业：</a:t>
            </a:r>
            <a:r>
              <a:rPr lang="zh-CN" altLang="en-US" sz="2200" dirty="0">
                <a:latin typeface="微软雅黑" panose="020B0503020204020204" charset="-122"/>
                <a:ea typeface="微软雅黑" panose="020B0503020204020204" charset="-122"/>
              </a:rPr>
              <a:t>退出通用照明生产，部署高端，强势布局</a:t>
            </a:r>
            <a:r>
              <a:rPr lang="zh-CN" altLang="zh-CN" sz="2200" dirty="0">
                <a:latin typeface="微软雅黑" panose="020B0503020204020204" charset="-122"/>
                <a:ea typeface="微软雅黑" panose="020B0503020204020204" charset="-122"/>
              </a:rPr>
              <a:t>智慧照明及创新应用领域</a:t>
            </a:r>
            <a:r>
              <a:rPr lang="zh-CN" altLang="en-US" sz="2200" dirty="0">
                <a:latin typeface="微软雅黑" panose="020B0503020204020204" charset="-122"/>
                <a:ea typeface="微软雅黑" panose="020B0503020204020204" charset="-122"/>
              </a:rPr>
              <a:t>。</a:t>
            </a:r>
            <a:endParaRPr lang="zh-CN" altLang="en-US" sz="2200" dirty="0">
              <a:latin typeface="微软雅黑" panose="020B0503020204020204" charset="-122"/>
              <a:ea typeface="微软雅黑" panose="020B0503020204020204" charset="-122"/>
            </a:endParaRPr>
          </a:p>
        </p:txBody>
      </p:sp>
      <p:sp>
        <p:nvSpPr>
          <p:cNvPr id="4" name="矩形 3"/>
          <p:cNvSpPr/>
          <p:nvPr/>
        </p:nvSpPr>
        <p:spPr>
          <a:xfrm>
            <a:off x="1" y="237408"/>
            <a:ext cx="12191999" cy="13978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MH_Others_1"/>
          <p:cNvSpPr txBox="1"/>
          <p:nvPr>
            <p:custDataLst>
              <p:tags r:id="rId1"/>
            </p:custDataLst>
          </p:nvPr>
        </p:nvSpPr>
        <p:spPr>
          <a:xfrm>
            <a:off x="4427922" y="443957"/>
            <a:ext cx="3336155" cy="976229"/>
          </a:xfrm>
          <a:prstGeom prst="rect">
            <a:avLst/>
          </a:prstGeom>
          <a:noFill/>
        </p:spPr>
        <p:txBody>
          <a:bodyPr vert="horz" wrap="square" lIns="0" tIns="0" rIns="0" bIns="0" rtlCol="0" anchor="ctr" anchorCtr="0">
            <a:spAutoFit/>
          </a:bodyPr>
          <a:lstStyle/>
          <a:p>
            <a:pPr algn="ctr">
              <a:lnSpc>
                <a:spcPct val="150000"/>
              </a:lnSpc>
            </a:pPr>
            <a:r>
              <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rPr>
              <a:t>国际新形势</a:t>
            </a:r>
            <a:endPar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5"/>
          <p:cNvSpPr txBox="1"/>
          <p:nvPr/>
        </p:nvSpPr>
        <p:spPr>
          <a:xfrm>
            <a:off x="850924" y="1831663"/>
            <a:ext cx="5724525" cy="2400657"/>
          </a:xfrm>
          <a:prstGeom prst="rect">
            <a:avLst/>
          </a:prstGeom>
          <a:noFill/>
        </p:spPr>
        <p:txBody>
          <a:bodyPr wrap="square" rtlCol="0">
            <a:spAutoFit/>
          </a:bodyPr>
          <a:lstStyle>
            <a:defPPr>
              <a:defRPr lang="zh-CN"/>
            </a:defPPr>
            <a:lvl1pPr marL="285750" indent="-285750" fontAlgn="auto">
              <a:lnSpc>
                <a:spcPct val="150000"/>
              </a:lnSpc>
              <a:buFont typeface="Wingdings" panose="05000000000000000000" charset="0"/>
              <a:buChar char="p"/>
              <a:defRPr sz="2000">
                <a:latin typeface="微软雅黑" panose="020B0503020204020204" charset="-122"/>
                <a:ea typeface="微软雅黑" panose="020B0503020204020204" charset="-122"/>
                <a:cs typeface="微软雅黑" panose="020B0503020204020204" charset="-122"/>
              </a:defRPr>
            </a:lvl1pPr>
          </a:lstStyle>
          <a:p>
            <a:pPr>
              <a:buFont typeface="Wingdings" panose="05000000000000000000" pitchFamily="2" charset="2"/>
              <a:buChar char="p"/>
            </a:pPr>
            <a:r>
              <a:rPr lang="zh-CN" altLang="en-US" b="1" dirty="0"/>
              <a:t>国家战略深入实施</a:t>
            </a:r>
            <a:endParaRPr lang="en-US" altLang="zh-CN" b="1" dirty="0"/>
          </a:p>
          <a:p>
            <a:pPr>
              <a:buFont typeface="Arial" panose="020B0604020202020204" pitchFamily="34" charset="0"/>
              <a:buChar char="•"/>
            </a:pPr>
            <a:r>
              <a:rPr lang="zh-CN" altLang="en-US" dirty="0"/>
              <a:t>”一带一路”倡议深入实施；</a:t>
            </a:r>
            <a:endParaRPr lang="en-US" altLang="zh-CN" dirty="0"/>
          </a:p>
          <a:p>
            <a:pPr>
              <a:buFont typeface="Arial" panose="020B0604020202020204" pitchFamily="34" charset="0"/>
              <a:buChar char="•"/>
            </a:pPr>
            <a:r>
              <a:rPr lang="zh-CN" altLang="en-US" dirty="0"/>
              <a:t>“互联网</a:t>
            </a:r>
            <a:r>
              <a:rPr lang="en-US" altLang="zh-CN" dirty="0"/>
              <a:t>+</a:t>
            </a:r>
            <a:r>
              <a:rPr lang="zh-CN" altLang="en-US" dirty="0"/>
              <a:t>”，智慧城市加快建设；</a:t>
            </a:r>
            <a:endParaRPr lang="en-US" altLang="zh-CN" dirty="0"/>
          </a:p>
          <a:p>
            <a:pPr>
              <a:buFont typeface="Arial" panose="020B0604020202020204" pitchFamily="34" charset="0"/>
              <a:buChar char="•"/>
            </a:pPr>
            <a:r>
              <a:rPr lang="zh-CN" altLang="en-US" dirty="0"/>
              <a:t>壮大绿色环保产业迫在眉睫；</a:t>
            </a:r>
            <a:endParaRPr lang="en-US" altLang="zh-CN" dirty="0"/>
          </a:p>
          <a:p>
            <a:pPr>
              <a:buFont typeface="Arial" panose="020B0604020202020204" pitchFamily="34" charset="0"/>
              <a:buChar char="•"/>
            </a:pPr>
            <a:r>
              <a:rPr lang="zh-CN" altLang="en-US" dirty="0"/>
              <a:t>“精准扶贫”打好攻坚战等。</a:t>
            </a:r>
            <a:endParaRPr lang="zh-CN" altLang="en-US" dirty="0"/>
          </a:p>
        </p:txBody>
      </p:sp>
      <p:sp>
        <p:nvSpPr>
          <p:cNvPr id="9" name="文本框 60"/>
          <p:cNvSpPr txBox="1"/>
          <p:nvPr/>
        </p:nvSpPr>
        <p:spPr>
          <a:xfrm>
            <a:off x="5908586" y="1861073"/>
            <a:ext cx="5716270" cy="1938992"/>
          </a:xfrm>
          <a:prstGeom prst="rect">
            <a:avLst/>
          </a:prstGeom>
          <a:noFill/>
        </p:spPr>
        <p:txBody>
          <a:bodyPr wrap="square" rtlCol="0">
            <a:spAutoFit/>
          </a:bodyPr>
          <a:lstStyle/>
          <a:p>
            <a:pPr marL="446405" indent="-446405" fontAlgn="auto">
              <a:lnSpc>
                <a:spcPct val="150000"/>
              </a:lnSpc>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企业发展环境优化</a:t>
            </a:r>
            <a:endParaRPr lang="en-US" altLang="zh-CN" sz="2000" b="1" dirty="0">
              <a:latin typeface="微软雅黑" panose="020B0503020204020204" charset="-122"/>
              <a:ea typeface="微软雅黑" panose="020B0503020204020204" charset="-122"/>
              <a:cs typeface="微软雅黑" panose="020B0503020204020204" charset="-122"/>
            </a:endParaRPr>
          </a:p>
          <a:p>
            <a:pPr marL="446405" indent="-446405" fontAlgn="auto">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国家大力部署，推动集成创新；</a:t>
            </a:r>
            <a:endParaRPr lang="en-US" altLang="zh-CN" sz="2000" dirty="0">
              <a:latin typeface="微软雅黑" panose="020B0503020204020204" charset="-122"/>
              <a:ea typeface="微软雅黑" panose="020B0503020204020204" charset="-122"/>
              <a:cs typeface="微软雅黑" panose="020B0503020204020204" charset="-122"/>
            </a:endParaRPr>
          </a:p>
          <a:p>
            <a:pPr marL="446405" indent="-446405" fontAlgn="auto">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大规模减税降费，定向扶植制造业；</a:t>
            </a:r>
            <a:endParaRPr lang="en-US" altLang="zh-CN" sz="2000" dirty="0">
              <a:latin typeface="微软雅黑" panose="020B0503020204020204" charset="-122"/>
              <a:ea typeface="微软雅黑" panose="020B0503020204020204" charset="-122"/>
              <a:cs typeface="微软雅黑" panose="020B0503020204020204" charset="-122"/>
            </a:endParaRPr>
          </a:p>
          <a:p>
            <a:pPr marL="446405" indent="-446405" fontAlgn="auto">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着力缓解融资难、融资贵的问题。</a:t>
            </a:r>
            <a:endParaRPr lang="en-US" altLang="zh-CN" sz="2000" dirty="0">
              <a:latin typeface="微软雅黑" panose="020B0503020204020204" charset="-122"/>
              <a:ea typeface="微软雅黑" panose="020B0503020204020204" charset="-122"/>
              <a:cs typeface="微软雅黑" panose="020B0503020204020204" charset="-122"/>
            </a:endParaRPr>
          </a:p>
        </p:txBody>
      </p:sp>
      <p:sp>
        <p:nvSpPr>
          <p:cNvPr id="12" name="文本框 14"/>
          <p:cNvSpPr txBox="1"/>
          <p:nvPr/>
        </p:nvSpPr>
        <p:spPr>
          <a:xfrm>
            <a:off x="514341" y="4458109"/>
            <a:ext cx="5724525" cy="1477328"/>
          </a:xfrm>
          <a:prstGeom prst="rect">
            <a:avLst/>
          </a:prstGeom>
          <a:noFill/>
        </p:spPr>
        <p:txBody>
          <a:bodyPr wrap="square" rtlCol="0">
            <a:spAutoFit/>
          </a:bodyPr>
          <a:lstStyle/>
          <a:p>
            <a:pPr marL="446405" indent="-446405">
              <a:lnSpc>
                <a:spcPct val="150000"/>
              </a:lnSpc>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产业内生动力逐步增强</a:t>
            </a:r>
            <a:endParaRPr lang="en-US" altLang="zh-CN" sz="2000" b="1" dirty="0">
              <a:latin typeface="微软雅黑" panose="020B0503020204020204" charset="-122"/>
              <a:ea typeface="微软雅黑" panose="020B0503020204020204" charset="-122"/>
              <a:cs typeface="微软雅黑" panose="020B0503020204020204" charset="-122"/>
            </a:endParaRPr>
          </a:p>
          <a:p>
            <a:pPr marL="446405" indent="-446405">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创新应用市场空间开启；</a:t>
            </a:r>
            <a:endParaRPr lang="zh-CN" altLang="en-US" sz="2000" dirty="0">
              <a:latin typeface="微软雅黑" panose="020B0503020204020204" charset="-122"/>
              <a:ea typeface="微软雅黑" panose="020B0503020204020204" charset="-122"/>
              <a:cs typeface="微软雅黑" panose="020B0503020204020204" charset="-122"/>
            </a:endParaRPr>
          </a:p>
          <a:p>
            <a:pPr marL="446405" indent="-446405" fontAlgn="auto">
              <a:lnSpc>
                <a:spcPct val="150000"/>
              </a:lnSpc>
              <a:buFont typeface="Arial" panose="020B0604020202020204" pitchFamily="34" charset="0"/>
              <a:buChar char="•"/>
            </a:pPr>
            <a:r>
              <a:rPr lang="zh-CN" altLang="en-US" sz="2000" dirty="0">
                <a:latin typeface="微软雅黑" panose="020B0503020204020204" charset="-122"/>
                <a:ea typeface="微软雅黑" panose="020B0503020204020204" charset="-122"/>
                <a:cs typeface="微软雅黑" panose="020B0503020204020204" charset="-122"/>
              </a:rPr>
              <a:t>第三代半导体产业窗口期</a:t>
            </a:r>
            <a:r>
              <a:rPr lang="zh-CN" altLang="en-US" sz="2000" b="1" dirty="0">
                <a:latin typeface="微软雅黑" panose="020B0503020204020204" charset="-122"/>
                <a:ea typeface="微软雅黑" panose="020B0503020204020204" charset="-122"/>
                <a:cs typeface="微软雅黑" panose="020B0503020204020204" charset="-122"/>
              </a:rPr>
              <a:t>。</a:t>
            </a:r>
            <a:endParaRPr lang="en-US" altLang="zh-CN" sz="2000" b="1" dirty="0">
              <a:latin typeface="微软雅黑" panose="020B0503020204020204" charset="-122"/>
              <a:ea typeface="微软雅黑" panose="020B0503020204020204" charset="-122"/>
              <a:cs typeface="微软雅黑" panose="020B0503020204020204" charset="-122"/>
            </a:endParaRPr>
          </a:p>
        </p:txBody>
      </p:sp>
      <p:sp>
        <p:nvSpPr>
          <p:cNvPr id="11" name="矩形 10"/>
          <p:cNvSpPr/>
          <p:nvPr/>
        </p:nvSpPr>
        <p:spPr>
          <a:xfrm>
            <a:off x="1" y="237408"/>
            <a:ext cx="12191999" cy="13978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MH_Others_1"/>
          <p:cNvSpPr txBox="1"/>
          <p:nvPr>
            <p:custDataLst>
              <p:tags r:id="rId1"/>
            </p:custDataLst>
          </p:nvPr>
        </p:nvSpPr>
        <p:spPr>
          <a:xfrm>
            <a:off x="3713187" y="284518"/>
            <a:ext cx="3856269" cy="1107996"/>
          </a:xfrm>
          <a:prstGeom prst="rect">
            <a:avLst/>
          </a:prstGeom>
          <a:noFill/>
        </p:spPr>
        <p:txBody>
          <a:bodyPr vert="horz" wrap="square" lIns="0" tIns="0" rIns="0" bIns="0" rtlCol="0" anchor="ctr" anchorCtr="0">
            <a:spAutoFit/>
          </a:bodyPr>
          <a:lstStyle/>
          <a:p>
            <a:pPr algn="ctr">
              <a:lnSpc>
                <a:spcPct val="150000"/>
              </a:lnSpc>
            </a:pPr>
            <a:r>
              <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rPr>
              <a:t>国内新机遇</a:t>
            </a:r>
            <a:endParaRPr lang="en-US" altLang="zh-CN" sz="4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文本框 24"/>
          <p:cNvSpPr txBox="1"/>
          <p:nvPr/>
        </p:nvSpPr>
        <p:spPr>
          <a:xfrm>
            <a:off x="591671" y="1965984"/>
            <a:ext cx="10982394" cy="4608441"/>
          </a:xfrm>
          <a:prstGeom prst="rect">
            <a:avLst/>
          </a:prstGeom>
          <a:noFill/>
        </p:spPr>
        <p:txBody>
          <a:bodyPr wrap="square" rtlCol="0">
            <a:spAutoFit/>
          </a:bodyPr>
          <a:lstStyle/>
          <a:p>
            <a:pPr marL="342900" indent="-342900">
              <a:lnSpc>
                <a:spcPct val="150000"/>
              </a:lnSpc>
              <a:buFont typeface="Wingdings" panose="05000000000000000000" pitchFamily="2" charset="2"/>
              <a:buChar char="p"/>
            </a:pPr>
            <a:r>
              <a:rPr lang="zh-CN" altLang="en-US" sz="2400" b="1" dirty="0">
                <a:latin typeface="微软雅黑" panose="020B0503020204020204" charset="-122"/>
                <a:ea typeface="微软雅黑" panose="020B0503020204020204" charset="-122"/>
                <a:cs typeface="微软雅黑" panose="020B0503020204020204" charset="-122"/>
              </a:rPr>
              <a:t>上游芯片：</a:t>
            </a:r>
            <a:r>
              <a:rPr lang="zh-CN" altLang="en-US" sz="2400" dirty="0">
                <a:latin typeface="微软雅黑" panose="020B0503020204020204" charset="-122"/>
                <a:ea typeface="微软雅黑" panose="020B0503020204020204" charset="-122"/>
                <a:cs typeface="微软雅黑" panose="020B0503020204020204" charset="-122"/>
              </a:rPr>
              <a:t>沿长波（红外）、短波（紫外）向两个方向纵向延伸发展。</a:t>
            </a:r>
            <a:endParaRPr lang="en-US" altLang="zh-CN" sz="2200" b="1" dirty="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p"/>
            </a:pPr>
            <a:r>
              <a:rPr lang="zh-CN" altLang="en-US" sz="2200" b="1" dirty="0">
                <a:latin typeface="微软雅黑" panose="020B0503020204020204" charset="-122"/>
                <a:ea typeface="微软雅黑" panose="020B0503020204020204" charset="-122"/>
              </a:rPr>
              <a:t>中游器件：</a:t>
            </a:r>
            <a:r>
              <a:rPr lang="zh-CN" altLang="en-US" sz="2200" dirty="0">
                <a:latin typeface="微软雅黑" panose="020B0503020204020204" charset="-122"/>
                <a:ea typeface="微软雅黑" panose="020B0503020204020204" charset="-122"/>
              </a:rPr>
              <a:t>大功率（高功率密度）、小（微封装）。</a:t>
            </a:r>
            <a:endParaRPr lang="en-US" altLang="zh-CN" sz="2200" dirty="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p"/>
            </a:pPr>
            <a:r>
              <a:rPr lang="zh-CN" altLang="en-US" sz="2200" b="1" dirty="0">
                <a:latin typeface="微软雅黑" panose="020B0503020204020204" charset="-122"/>
                <a:ea typeface="微软雅黑" panose="020B0503020204020204" charset="-122"/>
              </a:rPr>
              <a:t>下游应用：</a:t>
            </a:r>
            <a:r>
              <a:rPr lang="en-US" altLang="zh-CN" sz="2200" b="1" dirty="0">
                <a:latin typeface="微软雅黑" panose="020B0503020204020204" charset="-122"/>
                <a:ea typeface="微软雅黑" panose="020B0503020204020204" charset="-122"/>
              </a:rPr>
              <a:t>LED</a:t>
            </a:r>
            <a:r>
              <a:rPr lang="zh-CN" altLang="en-US" sz="2200" b="1" dirty="0">
                <a:latin typeface="微软雅黑" panose="020B0503020204020204" charset="-122"/>
                <a:ea typeface="微软雅黑" panose="020B0503020204020204" charset="-122"/>
              </a:rPr>
              <a:t>加速渗透新兴市场</a:t>
            </a:r>
            <a:r>
              <a:rPr lang="zh-CN" altLang="en-US" sz="2200" dirty="0">
                <a:latin typeface="微软雅黑" panose="020B0503020204020204" charset="-122"/>
                <a:ea typeface="微软雅黑" panose="020B0503020204020204" charset="-122"/>
              </a:rPr>
              <a:t>（智慧、农业、紫外、红外、光通信等）。</a:t>
            </a:r>
            <a:endParaRPr lang="en-US" altLang="zh-CN" sz="2200" dirty="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p"/>
            </a:pPr>
            <a:r>
              <a:rPr lang="zh-CN" altLang="en-US" sz="2200" b="1" dirty="0">
                <a:latin typeface="微软雅黑" panose="020B0503020204020204" charset="-122"/>
                <a:ea typeface="微软雅黑" panose="020B0503020204020204" charset="-122"/>
              </a:rPr>
              <a:t>产业链：供给侧，</a:t>
            </a:r>
            <a:r>
              <a:rPr lang="zh-CN" altLang="en-US" sz="2200" dirty="0">
                <a:latin typeface="微软雅黑" panose="020B0503020204020204" charset="-122"/>
                <a:ea typeface="微软雅黑" panose="020B0503020204020204" charset="-122"/>
              </a:rPr>
              <a:t>提升质量、建立品牌、产业集聚或转移、区域格局、企业竞争格局变化；</a:t>
            </a:r>
            <a:r>
              <a:rPr lang="zh-CN" altLang="en-US" sz="2200" b="1" dirty="0">
                <a:latin typeface="微软雅黑" panose="020B0503020204020204" charset="-122"/>
                <a:ea typeface="微软雅黑" panose="020B0503020204020204" charset="-122"/>
              </a:rPr>
              <a:t>需求侧，</a:t>
            </a:r>
            <a:r>
              <a:rPr lang="zh-CN" altLang="en-US" sz="2200" dirty="0">
                <a:latin typeface="微软雅黑" panose="020B0503020204020204" charset="-122"/>
                <a:ea typeface="微软雅黑" panose="020B0503020204020204" charset="-122"/>
              </a:rPr>
              <a:t>激发新动能，寻求新模式。</a:t>
            </a:r>
            <a:endParaRPr lang="en-US" altLang="zh-CN" sz="2200" dirty="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p"/>
            </a:pPr>
            <a:r>
              <a:rPr lang="zh-CN" altLang="en-US" sz="2200" b="1" dirty="0">
                <a:latin typeface="微软雅黑" panose="020B0503020204020204" charset="-122"/>
                <a:ea typeface="微软雅黑" panose="020B0503020204020204" charset="-122"/>
              </a:rPr>
              <a:t>市场：内需，</a:t>
            </a:r>
            <a:r>
              <a:rPr lang="zh-CN" altLang="en-US" sz="2200" dirty="0">
                <a:latin typeface="微软雅黑" panose="020B0503020204020204" charset="-122"/>
                <a:ea typeface="微软雅黑" panose="020B0503020204020204" charset="-122"/>
              </a:rPr>
              <a:t>消化产能、拓展细分领域；</a:t>
            </a:r>
            <a:r>
              <a:rPr lang="zh-CN" altLang="en-US" sz="2200" b="1" dirty="0">
                <a:latin typeface="微软雅黑" panose="020B0503020204020204" charset="-122"/>
                <a:ea typeface="微软雅黑" panose="020B0503020204020204" charset="-122"/>
              </a:rPr>
              <a:t>出口，</a:t>
            </a:r>
            <a:r>
              <a:rPr lang="zh-CN" altLang="en-US" sz="2200" dirty="0">
                <a:latin typeface="微软雅黑" panose="020B0503020204020204" charset="-122"/>
                <a:ea typeface="微软雅黑" panose="020B0503020204020204" charset="-122"/>
              </a:rPr>
              <a:t>产品走出去，开拓新市场、新领域，品牌国际影响力，国际竞争话语权。</a:t>
            </a:r>
            <a:endParaRPr lang="en-US" altLang="zh-CN" sz="2200" dirty="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p"/>
            </a:pPr>
            <a:r>
              <a:rPr lang="zh-CN" altLang="en-US" sz="2200" b="1" dirty="0">
                <a:latin typeface="微软雅黑" panose="020B0503020204020204" charset="-122"/>
                <a:ea typeface="微软雅黑" panose="020B0503020204020204" charset="-122"/>
              </a:rPr>
              <a:t>企业：</a:t>
            </a:r>
            <a:r>
              <a:rPr lang="zh-CN" altLang="en-US" sz="2200" dirty="0">
                <a:latin typeface="微软雅黑" panose="020B0503020204020204" charset="-122"/>
                <a:ea typeface="微软雅黑" panose="020B0503020204020204" charset="-122"/>
              </a:rPr>
              <a:t>精细生产、精细管理、提高质量、做强品牌，技术驱动，布局长远。</a:t>
            </a:r>
            <a:endParaRPr lang="en-US" altLang="zh-CN" sz="2000" dirty="0">
              <a:latin typeface="微软雅黑" panose="020B0503020204020204" charset="-122"/>
              <a:ea typeface="微软雅黑" panose="020B0503020204020204" charset="-122"/>
            </a:endParaRPr>
          </a:p>
          <a:p>
            <a:pPr marL="342900" indent="-342900">
              <a:lnSpc>
                <a:spcPct val="150000"/>
              </a:lnSpc>
              <a:buFont typeface="Wingdings" panose="05000000000000000000" pitchFamily="2" charset="2"/>
              <a:buChar char="p"/>
            </a:pPr>
            <a:endParaRPr lang="zh-CN" altLang="en-US" sz="2000" dirty="0">
              <a:latin typeface="微软雅黑" panose="020B0503020204020204" charset="-122"/>
              <a:ea typeface="微软雅黑" panose="020B0503020204020204" charset="-122"/>
            </a:endParaRPr>
          </a:p>
        </p:txBody>
      </p:sp>
      <p:sp>
        <p:nvSpPr>
          <p:cNvPr id="2" name="矩形 1"/>
          <p:cNvSpPr/>
          <p:nvPr/>
        </p:nvSpPr>
        <p:spPr>
          <a:xfrm>
            <a:off x="1003559" y="1048263"/>
            <a:ext cx="6410291" cy="553998"/>
          </a:xfrm>
          <a:prstGeom prst="rect">
            <a:avLst/>
          </a:prstGeom>
        </p:spPr>
        <p:txBody>
          <a:bodyPr wrap="square">
            <a:spAutoFit/>
          </a:bodyPr>
          <a:lstStyle/>
          <a:p>
            <a:pPr marL="342900" indent="-342900" fontAlgn="auto">
              <a:lnSpc>
                <a:spcPct val="150000"/>
              </a:lnSpc>
              <a:buFont typeface="Wingdings" panose="05000000000000000000" pitchFamily="2" charset="2"/>
              <a:buChar char="p"/>
            </a:pPr>
            <a:r>
              <a:rPr lang="zh-CN" altLang="en-US" sz="2000" b="1" dirty="0">
                <a:latin typeface="微软雅黑" panose="020B0503020204020204" charset="-122"/>
                <a:ea typeface="微软雅黑" panose="020B0503020204020204" charset="-122"/>
                <a:cs typeface="微软雅黑" panose="020B0503020204020204" charset="-122"/>
              </a:rPr>
              <a:t>上游芯片：</a:t>
            </a:r>
            <a:r>
              <a:rPr lang="zh-CN" altLang="en-US" sz="2000" dirty="0">
                <a:latin typeface="微软雅黑" panose="020B0503020204020204" charset="-122"/>
                <a:ea typeface="微软雅黑" panose="020B0503020204020204" charset="-122"/>
                <a:cs typeface="微软雅黑" panose="020B0503020204020204" charset="-122"/>
              </a:rPr>
              <a:t>沿长波、短波方向发展。</a:t>
            </a:r>
            <a:endParaRPr lang="zh-CN" altLang="en-US" sz="2000" dirty="0">
              <a:latin typeface="微软雅黑" panose="020B0503020204020204" charset="-122"/>
              <a:ea typeface="微软雅黑" panose="020B0503020204020204" charset="-122"/>
              <a:cs typeface="微软雅黑" panose="020B0503020204020204" charset="-122"/>
            </a:endParaRPr>
          </a:p>
        </p:txBody>
      </p:sp>
      <p:sp>
        <p:nvSpPr>
          <p:cNvPr id="12" name="矩形 11"/>
          <p:cNvSpPr/>
          <p:nvPr/>
        </p:nvSpPr>
        <p:spPr>
          <a:xfrm>
            <a:off x="1" y="237408"/>
            <a:ext cx="12191999" cy="1397876"/>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MH_Others_1"/>
          <p:cNvSpPr txBox="1"/>
          <p:nvPr>
            <p:custDataLst>
              <p:tags r:id="rId1"/>
            </p:custDataLst>
          </p:nvPr>
        </p:nvSpPr>
        <p:spPr>
          <a:xfrm>
            <a:off x="4208704" y="349033"/>
            <a:ext cx="3336155" cy="976229"/>
          </a:xfrm>
          <a:prstGeom prst="rect">
            <a:avLst/>
          </a:prstGeom>
          <a:noFill/>
        </p:spPr>
        <p:txBody>
          <a:bodyPr vert="horz" wrap="square" lIns="0" tIns="0" rIns="0" bIns="0" rtlCol="0" anchor="ctr" anchorCtr="0">
            <a:spAutoFit/>
          </a:bodyPr>
          <a:lstStyle/>
          <a:p>
            <a:pPr algn="ctr">
              <a:lnSpc>
                <a:spcPct val="150000"/>
              </a:lnSpc>
            </a:pPr>
            <a:r>
              <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rPr>
              <a:t>产业新发展</a:t>
            </a:r>
            <a:endParaRPr lang="zh-CN" altLang="en-US" sz="4800" b="1" dirty="0">
              <a:solidFill>
                <a:schemeClr val="bg1"/>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photocdn.sohu.com/20120402/Img339650824.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754743" y="2908957"/>
            <a:ext cx="11205028" cy="1200329"/>
          </a:xfrm>
          <a:prstGeom prst="rect">
            <a:avLst/>
          </a:prstGeom>
          <a:noFill/>
        </p:spPr>
        <p:txBody>
          <a:bodyPr wrap="square" rtlCol="0">
            <a:spAutoFit/>
          </a:bodyPr>
          <a:lstStyle/>
          <a:p>
            <a:pPr algn="ctr"/>
            <a:r>
              <a:rPr lang="zh-CN" altLang="en-US" sz="7200" b="1" dirty="0">
                <a:solidFill>
                  <a:schemeClr val="bg1"/>
                </a:solidFill>
                <a:latin typeface="微软雅黑" panose="020B0503020204020204" charset="-122"/>
                <a:ea typeface="微软雅黑" panose="020B0503020204020204" charset="-122"/>
              </a:rPr>
              <a:t>冬深不语，静待春来！</a:t>
            </a:r>
            <a:endParaRPr lang="zh-CN" altLang="en-US" sz="7200" b="1" dirty="0">
              <a:solidFill>
                <a:schemeClr val="bg1"/>
              </a:solidFill>
              <a:latin typeface="微软雅黑" panose="020B0503020204020204" charset="-122"/>
              <a:ea typeface="微软雅黑" panose="020B050302020402020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五边形 4"/>
          <p:cNvSpPr/>
          <p:nvPr/>
        </p:nvSpPr>
        <p:spPr>
          <a:xfrm flipH="1">
            <a:off x="2818836" y="1805732"/>
            <a:ext cx="9384254" cy="3246536"/>
          </a:xfrm>
          <a:prstGeom prst="homePlate">
            <a:avLst/>
          </a:prstGeom>
          <a:solidFill>
            <a:srgbClr val="0170C1">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4075572" y="3014623"/>
            <a:ext cx="1349662" cy="829945"/>
          </a:xfrm>
          <a:prstGeom prst="rect">
            <a:avLst/>
          </a:prstGeom>
          <a:noFill/>
        </p:spPr>
        <p:txBody>
          <a:bodyPr wrap="square" rtlCol="0">
            <a:spAutoFit/>
          </a:bodyPr>
          <a:lstStyle/>
          <a:p>
            <a:pPr algn="ctr"/>
            <a:r>
              <a:rPr lang="en-US" altLang="zh-CN" sz="4800" b="1" dirty="0">
                <a:solidFill>
                  <a:schemeClr val="bg1"/>
                </a:solidFill>
                <a:latin typeface="微软雅黑" panose="020B0503020204020204" charset="-122"/>
                <a:ea typeface="微软雅黑" panose="020B0503020204020204" charset="-122"/>
                <a:cs typeface="+mn-ea"/>
                <a:sym typeface="Arial" panose="020B0604020202020204" pitchFamily="34" charset="0"/>
              </a:rPr>
              <a:t>01</a:t>
            </a:r>
            <a:endParaRPr lang="en-US" altLang="zh-CN" sz="4800" b="1" dirty="0">
              <a:solidFill>
                <a:schemeClr val="bg1"/>
              </a:solidFill>
              <a:latin typeface="微软雅黑" panose="020B0503020204020204" charset="-122"/>
              <a:ea typeface="微软雅黑" panose="020B0503020204020204" charset="-122"/>
              <a:cs typeface="+mn-ea"/>
              <a:sym typeface="Arial" panose="020B0604020202020204" pitchFamily="34" charset="0"/>
            </a:endParaRPr>
          </a:p>
        </p:txBody>
      </p:sp>
      <p:sp>
        <p:nvSpPr>
          <p:cNvPr id="21" name="矩形 20"/>
          <p:cNvSpPr/>
          <p:nvPr/>
        </p:nvSpPr>
        <p:spPr>
          <a:xfrm>
            <a:off x="5351780" y="2148918"/>
            <a:ext cx="6576060" cy="430530"/>
          </a:xfrm>
          <a:prstGeom prst="rect">
            <a:avLst/>
          </a:prstGeom>
        </p:spPr>
        <p:txBody>
          <a:bodyPr wrap="square" lIns="0" tIns="0" rIns="0" bIns="0">
            <a:spAutoFit/>
          </a:bodyPr>
          <a:lstStyle/>
          <a:p>
            <a:pPr algn="ctr"/>
            <a:r>
              <a:rPr lang="zh-CN" altLang="en-US" sz="2800" b="1" dirty="0">
                <a:solidFill>
                  <a:schemeClr val="bg1"/>
                </a:solidFill>
                <a:latin typeface="Arial" panose="020B0604020202020204" pitchFamily="34" charset="0"/>
                <a:ea typeface="微软雅黑" panose="020B0503020204020204" charset="-122"/>
                <a:cs typeface="+mn-ea"/>
                <a:sym typeface="Arial" panose="020B0604020202020204" pitchFamily="34" charset="0"/>
              </a:rPr>
              <a:t>产业：步入成熟周期，行业深化调整</a:t>
            </a:r>
            <a:endParaRPr lang="zh-CN" altLang="en-US" sz="2800" b="1" dirty="0">
              <a:solidFill>
                <a:schemeClr val="bg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 name="任意多边形 16"/>
          <p:cNvSpPr/>
          <p:nvPr/>
        </p:nvSpPr>
        <p:spPr>
          <a:xfrm>
            <a:off x="1" y="610166"/>
            <a:ext cx="2818836" cy="5637673"/>
          </a:xfrm>
          <a:custGeom>
            <a:avLst/>
            <a:gdLst>
              <a:gd name="connsiteX0" fmla="*/ 0 w 2972991"/>
              <a:gd name="connsiteY0" fmla="*/ 0 h 5945983"/>
              <a:gd name="connsiteX1" fmla="*/ 2972991 w 2972991"/>
              <a:gd name="connsiteY1" fmla="*/ 2972992 h 5945983"/>
              <a:gd name="connsiteX2" fmla="*/ 0 w 2972991"/>
              <a:gd name="connsiteY2" fmla="*/ 5945983 h 5945983"/>
            </a:gdLst>
            <a:ahLst/>
            <a:cxnLst>
              <a:cxn ang="0">
                <a:pos x="connsiteX0" y="connsiteY0"/>
              </a:cxn>
              <a:cxn ang="0">
                <a:pos x="connsiteX1" y="connsiteY1"/>
              </a:cxn>
              <a:cxn ang="0">
                <a:pos x="connsiteX2" y="connsiteY2"/>
              </a:cxn>
            </a:cxnLst>
            <a:rect l="l" t="t" r="r" b="b"/>
            <a:pathLst>
              <a:path w="2972991" h="5945983">
                <a:moveTo>
                  <a:pt x="0" y="0"/>
                </a:moveTo>
                <a:lnTo>
                  <a:pt x="2972991" y="2972992"/>
                </a:lnTo>
                <a:lnTo>
                  <a:pt x="0" y="5945983"/>
                </a:lnTo>
                <a:close/>
              </a:path>
            </a:pathLst>
          </a:custGeom>
          <a:solidFill>
            <a:srgbClr val="00B3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p>
        </p:txBody>
      </p:sp>
      <p:grpSp>
        <p:nvGrpSpPr>
          <p:cNvPr id="8" name="组合 7"/>
          <p:cNvGrpSpPr/>
          <p:nvPr/>
        </p:nvGrpSpPr>
        <p:grpSpPr>
          <a:xfrm>
            <a:off x="5986780" y="2904393"/>
            <a:ext cx="4811208" cy="1685925"/>
            <a:chOff x="9428" y="5135"/>
            <a:chExt cx="5827" cy="2655"/>
          </a:xfrm>
        </p:grpSpPr>
        <p:sp>
          <p:nvSpPr>
            <p:cNvPr id="2" name="文本框 1"/>
            <p:cNvSpPr txBox="1"/>
            <p:nvPr/>
          </p:nvSpPr>
          <p:spPr>
            <a:xfrm>
              <a:off x="9428" y="5135"/>
              <a:ext cx="5144" cy="1018"/>
            </a:xfrm>
            <a:prstGeom prst="rect">
              <a:avLst/>
            </a:prstGeom>
            <a:noFill/>
          </p:spPr>
          <p:txBody>
            <a:bodyPr wrap="square" rtlCol="0">
              <a:spAutoFit/>
            </a:bodyPr>
            <a:lstStyle/>
            <a:p>
              <a:pPr marL="285750" indent="-285750">
                <a:buFont typeface="Arial" panose="020B0604020202020204" pitchFamily="34" charset="0"/>
                <a:buChar char="•"/>
              </a:pPr>
              <a:r>
                <a:rPr lang="zh-CN" altLang="en-US" b="1">
                  <a:solidFill>
                    <a:schemeClr val="bg1"/>
                  </a:solidFill>
                  <a:latin typeface="微软雅黑" panose="020B0503020204020204" charset="-122"/>
                  <a:ea typeface="微软雅黑" panose="020B0503020204020204" charset="-122"/>
                </a:rPr>
                <a:t>增速大幅下降，规模超7300亿</a:t>
              </a:r>
              <a:endParaRPr lang="zh-CN" altLang="en-US" b="1">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9428" y="5826"/>
              <a:ext cx="5827" cy="582"/>
            </a:xfrm>
            <a:prstGeom prst="rect">
              <a:avLst/>
            </a:prstGeom>
            <a:noFill/>
          </p:spPr>
          <p:txBody>
            <a:bodyPr wrap="square" rtlCol="0">
              <a:spAutoFit/>
            </a:bodyPr>
            <a:lstStyle/>
            <a:p>
              <a:pPr marL="285750" indent="-285750">
                <a:buFont typeface="Arial" panose="020B0604020202020204" pitchFamily="34" charset="0"/>
                <a:buChar char="•"/>
              </a:pPr>
              <a:r>
                <a:rPr lang="zh-CN" altLang="en-US" b="1">
                  <a:solidFill>
                    <a:schemeClr val="bg1"/>
                  </a:solidFill>
                  <a:latin typeface="微软雅黑" panose="020B0503020204020204" charset="-122"/>
                  <a:ea typeface="微软雅黑" panose="020B0503020204020204" charset="-122"/>
                </a:rPr>
                <a:t>上游高集中寡占，价格存货承压</a:t>
              </a:r>
              <a:endParaRPr lang="zh-CN" altLang="en-US" b="1">
                <a:solidFill>
                  <a:schemeClr val="bg1"/>
                </a:solidFill>
                <a:latin typeface="微软雅黑" panose="020B0503020204020204" charset="-122"/>
                <a:ea typeface="微软雅黑" panose="020B0503020204020204" charset="-122"/>
              </a:endParaRPr>
            </a:p>
          </p:txBody>
        </p:sp>
        <p:sp>
          <p:nvSpPr>
            <p:cNvPr id="4" name="文本框 3"/>
            <p:cNvSpPr txBox="1"/>
            <p:nvPr/>
          </p:nvSpPr>
          <p:spPr>
            <a:xfrm>
              <a:off x="9428" y="6517"/>
              <a:ext cx="5826" cy="582"/>
            </a:xfrm>
            <a:prstGeom prst="rect">
              <a:avLst/>
            </a:prstGeom>
            <a:noFill/>
          </p:spPr>
          <p:txBody>
            <a:bodyPr wrap="square" rtlCol="0">
              <a:spAutoFit/>
            </a:bodyPr>
            <a:lstStyle/>
            <a:p>
              <a:pPr marL="285750" indent="-285750">
                <a:buFont typeface="Arial" panose="020B0604020202020204" pitchFamily="34" charset="0"/>
                <a:buChar char="•"/>
              </a:pPr>
              <a:r>
                <a:rPr lang="zh-CN" altLang="en-US" b="1">
                  <a:solidFill>
                    <a:schemeClr val="bg1"/>
                  </a:solidFill>
                  <a:latin typeface="微软雅黑" panose="020B0503020204020204" charset="-122"/>
                  <a:ea typeface="微软雅黑" panose="020B0503020204020204" charset="-122"/>
                </a:rPr>
                <a:t>中游增长放缓，产品价格微调</a:t>
              </a:r>
              <a:endParaRPr lang="zh-CN" altLang="en-US" b="1">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9428" y="7208"/>
              <a:ext cx="5826" cy="582"/>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solidFill>
                    <a:schemeClr val="bg1"/>
                  </a:solidFill>
                  <a:latin typeface="微软雅黑" panose="020B0503020204020204" charset="-122"/>
                  <a:ea typeface="微软雅黑" panose="020B0503020204020204" charset="-122"/>
                </a:rPr>
                <a:t>下游需求萎缩，集约程度提高</a:t>
              </a:r>
              <a:endParaRPr lang="zh-CN" altLang="en-US" b="1" dirty="0">
                <a:solidFill>
                  <a:schemeClr val="bg1"/>
                </a:solidFill>
                <a:latin typeface="微软雅黑" panose="020B0503020204020204" charset="-122"/>
                <a:ea typeface="微软雅黑" panose="020B0503020204020204" charset="-122"/>
              </a:endParaRPr>
            </a:p>
          </p:txBody>
        </p:sp>
      </p:grpSp>
    </p:spTree>
  </p:cSld>
  <p:clrMapOvr>
    <a:masterClrMapping/>
  </p:clrMapOvr>
  <mc:AlternateContent xmlns:mc="http://schemas.openxmlformats.org/markup-compatibility/2006">
    <mc:Choice xmlns:p14="http://schemas.microsoft.com/office/powerpoint/2010/main" Requires="p14">
      <p:transition p14:dur="0" advTm="0"/>
    </mc:Choice>
    <mc:Fallback>
      <p:transition advTm="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961390" y="173355"/>
            <a:ext cx="6789420" cy="521970"/>
          </a:xfrm>
          <a:prstGeom prst="rect">
            <a:avLst/>
          </a:prstGeom>
          <a:noFill/>
        </p:spPr>
        <p:txBody>
          <a:bodyPr wrap="square" rtlCol="0">
            <a:spAutoFit/>
          </a:bodyPr>
          <a:lstStyle/>
          <a:p>
            <a:pPr algn="ctr"/>
            <a:r>
              <a:rPr lang="zh-CN" altLang="en-US" sz="2800" b="1" dirty="0">
                <a:latin typeface="微软雅黑" panose="020B0503020204020204" charset="-122"/>
                <a:ea typeface="微软雅黑" panose="020B0503020204020204" charset="-122"/>
              </a:rPr>
              <a:t>产业</a:t>
            </a:r>
            <a:r>
              <a:rPr lang="zh-CN" altLang="en-US" sz="2800" b="1" dirty="0">
                <a:latin typeface="微软雅黑" panose="020B0503020204020204" charset="-122"/>
                <a:ea typeface="微软雅黑" panose="020B0503020204020204" charset="-122"/>
                <a:sym typeface="+mn-ea"/>
              </a:rPr>
              <a:t>：步入成熟周期，行业深度调整</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7136130" cy="7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415290" y="1290955"/>
            <a:ext cx="4567555" cy="4201150"/>
          </a:xfrm>
          <a:prstGeom prst="rect">
            <a:avLst/>
          </a:prstGeom>
        </p:spPr>
        <p:txBody>
          <a:bodyPr wrap="square">
            <a:spAutoFit/>
          </a:bodyPr>
          <a:lstStyle/>
          <a:p>
            <a:pPr marL="342900" lvl="0" indent="-342900" eaLnBrk="0" fontAlgn="base" hangingPunct="0">
              <a:lnSpc>
                <a:spcPct val="150000"/>
              </a:lnSpc>
              <a:spcBef>
                <a:spcPct val="0"/>
              </a:spcBef>
              <a:spcAft>
                <a:spcPct val="0"/>
              </a:spcAft>
              <a:buFont typeface="Wingdings" panose="05000000000000000000" charset="0"/>
              <a:buChar char="p"/>
              <a:defRPr/>
            </a:pPr>
            <a:r>
              <a:rPr kumimoji="0" lang="en-US" altLang="zh-CN" sz="2000" b="1"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2018</a:t>
            </a:r>
            <a:r>
              <a:rPr kumimoji="0" lang="zh-CN" altLang="zh-CN" sz="2000" b="1"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Times New Roman" panose="02020603050405020304" charset="0"/>
              </a:rPr>
              <a:t>年，整体产值</a:t>
            </a:r>
            <a:r>
              <a:rPr kumimoji="0" lang="en-US" altLang="zh-CN" sz="20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mn-cs"/>
              </a:rPr>
              <a:t>7374</a:t>
            </a:r>
            <a:r>
              <a:rPr kumimoji="0" lang="zh-CN" altLang="zh-CN" sz="2000" b="1" i="0" u="none" strike="noStrike" kern="0" cap="none" spc="0" normalizeH="0" baseline="0" noProof="0" dirty="0">
                <a:ln>
                  <a:noFill/>
                </a:ln>
                <a:solidFill>
                  <a:srgbClr val="FF0000"/>
                </a:solidFill>
                <a:effectLst/>
                <a:uLnTx/>
                <a:uFillTx/>
                <a:latin typeface="微软雅黑" panose="020B0503020204020204" charset="-122"/>
                <a:ea typeface="微软雅黑" panose="020B0503020204020204" charset="-122"/>
                <a:cs typeface="Times New Roman" panose="02020603050405020304" charset="0"/>
              </a:rPr>
              <a:t>亿元</a:t>
            </a:r>
            <a:r>
              <a:rPr kumimoji="0" lang="zh-CN" altLang="zh-CN" sz="2000" b="1"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Times New Roman" panose="02020603050405020304" charset="0"/>
              </a:rPr>
              <a:t>，较</a:t>
            </a:r>
            <a:r>
              <a:rPr kumimoji="0" lang="en-US" altLang="zh-CN" sz="2000" b="1"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2017</a:t>
            </a:r>
            <a:r>
              <a:rPr kumimoji="0" lang="zh-CN" altLang="zh-CN" sz="2000" b="1"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Times New Roman" panose="02020603050405020304" charset="0"/>
              </a:rPr>
              <a:t>年同比增长</a:t>
            </a:r>
            <a:r>
              <a:rPr kumimoji="0" lang="en-US" altLang="zh-CN" sz="2000" b="1"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12.8%</a:t>
            </a:r>
            <a:r>
              <a:rPr lang="zh-CN" altLang="en-US" sz="2000" b="1" kern="0" dirty="0">
                <a:latin typeface="微软雅黑" panose="020B0503020204020204" charset="-122"/>
                <a:ea typeface="微软雅黑" panose="020B0503020204020204" charset="-122"/>
              </a:rPr>
              <a:t>，</a:t>
            </a:r>
            <a:r>
              <a:rPr lang="zh-CN" altLang="zh-CN" sz="2000" b="1" kern="0" dirty="0">
                <a:latin typeface="微软雅黑" panose="020B0503020204020204" charset="-122"/>
                <a:ea typeface="微软雅黑" panose="020B0503020204020204" charset="-122"/>
              </a:rPr>
              <a:t>较上年同期下降</a:t>
            </a:r>
            <a:r>
              <a:rPr lang="en-US" altLang="zh-CN" sz="2000" b="1" kern="0" dirty="0">
                <a:latin typeface="微软雅黑" panose="020B0503020204020204" charset="-122"/>
                <a:ea typeface="微软雅黑" panose="020B0503020204020204" charset="-122"/>
              </a:rPr>
              <a:t>12.5</a:t>
            </a:r>
            <a:r>
              <a:rPr lang="zh-CN" altLang="zh-CN" sz="2000" b="1" kern="0" dirty="0">
                <a:latin typeface="微软雅黑" panose="020B0503020204020204" charset="-122"/>
                <a:ea typeface="微软雅黑" panose="020B0503020204020204" charset="-122"/>
              </a:rPr>
              <a:t>个百分点。</a:t>
            </a:r>
            <a:endParaRPr lang="en-US" altLang="zh-CN" sz="2000" b="1" kern="0" dirty="0">
              <a:latin typeface="微软雅黑" panose="020B0503020204020204" charset="-122"/>
              <a:ea typeface="微软雅黑" panose="020B0503020204020204" charset="-122"/>
            </a:endParaRPr>
          </a:p>
          <a:p>
            <a:pPr marL="457200" marR="0" lvl="0" indent="-457200" algn="l" defTabSz="914400" rtl="0" eaLnBrk="0" fontAlgn="base" latinLnBrk="0" hangingPunct="0">
              <a:lnSpc>
                <a:spcPct val="150000"/>
              </a:lnSpc>
              <a:spcBef>
                <a:spcPts val="600"/>
              </a:spcBef>
              <a:spcAft>
                <a:spcPct val="0"/>
              </a:spcAft>
              <a:buClrTx/>
              <a:buSzTx/>
              <a:buFont typeface="Arial" panose="020B0604020202020204" pitchFamily="34" charset="0"/>
              <a:buChar char="•"/>
              <a:defRPr/>
            </a:pPr>
            <a:r>
              <a:rPr kumimoji="0" lang="zh-CN" altLang="en-US"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外延芯片产值</a:t>
            </a:r>
            <a:r>
              <a:rPr kumimoji="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240亿元</a:t>
            </a:r>
            <a:r>
              <a:rPr kumimoji="0" lang="zh-CN" altLang="en-US"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umimoji="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增速大幅下滑</a:t>
            </a:r>
            <a:r>
              <a:rPr kumimoji="0" lang="zh-CN"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至</a:t>
            </a:r>
            <a:r>
              <a:rPr kumimoji="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3.3%（2017年增幅为27.5%）</a:t>
            </a:r>
            <a:r>
              <a:rPr kumimoji="0" lang="zh-CN"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457200" marR="0" lvl="0" indent="-457200" algn="l" defTabSz="914400" rtl="0" eaLnBrk="0" fontAlgn="base" latinLnBrk="0" hangingPunct="0">
              <a:lnSpc>
                <a:spcPct val="150000"/>
              </a:lnSpc>
              <a:spcBef>
                <a:spcPts val="600"/>
              </a:spcBef>
              <a:spcAft>
                <a:spcPct val="0"/>
              </a:spcAft>
              <a:buClrTx/>
              <a:buSzTx/>
              <a:buFont typeface="Arial" panose="020B0604020202020204" pitchFamily="34" charset="0"/>
              <a:buChar char="•"/>
              <a:defRPr/>
            </a:pPr>
            <a:r>
              <a:rPr kumimoji="0" lang="zh-CN" altLang="en-US"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封装</a:t>
            </a:r>
            <a:r>
              <a:rPr kumimoji="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产值1054亿元，同比增长9.5%</a:t>
            </a:r>
            <a:r>
              <a:rPr kumimoji="0" lang="zh-CN"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ern="0" noProof="0" dirty="0">
                <a:ln>
                  <a:noFill/>
                </a:ln>
                <a:solidFill>
                  <a:schemeClr val="tx1"/>
                </a:solidFill>
                <a:effectLst/>
                <a:uLnTx/>
                <a:uFillTx/>
                <a:latin typeface="微软雅黑" panose="020B0503020204020204" charset="-122"/>
                <a:ea typeface="微软雅黑" panose="020B0503020204020204" charset="-122"/>
                <a:sym typeface="+mn-ea"/>
              </a:rPr>
              <a:t>2017年增幅为</a:t>
            </a:r>
            <a:r>
              <a:rPr lang="en-US" altLang="zh-CN" kern="0" noProof="0" dirty="0">
                <a:ln>
                  <a:noFill/>
                </a:ln>
                <a:solidFill>
                  <a:schemeClr val="tx1"/>
                </a:solidFill>
                <a:effectLst/>
                <a:uLnTx/>
                <a:uFillTx/>
                <a:latin typeface="微软雅黑" panose="020B0503020204020204" charset="-122"/>
                <a:ea typeface="微软雅黑" panose="020B0503020204020204" charset="-122"/>
                <a:sym typeface="+mn-ea"/>
              </a:rPr>
              <a:t>29%</a:t>
            </a:r>
            <a:r>
              <a:rPr kumimoji="0" lang="zh-CN"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en-US" altLang="zh-CN"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a:p>
            <a:pPr marL="457200" marR="0" lvl="0" indent="-457200" algn="l" defTabSz="914400" rtl="0" eaLnBrk="0" fontAlgn="base" latinLnBrk="0" hangingPunct="0">
              <a:lnSpc>
                <a:spcPct val="150000"/>
              </a:lnSpc>
              <a:spcBef>
                <a:spcPts val="600"/>
              </a:spcBef>
              <a:spcAft>
                <a:spcPct val="0"/>
              </a:spcAft>
              <a:buClrTx/>
              <a:buSzTx/>
              <a:buFont typeface="Arial" panose="020B0604020202020204" pitchFamily="34" charset="0"/>
              <a:buChar char="•"/>
              <a:defRPr/>
            </a:pPr>
            <a:r>
              <a:rPr kumimoji="0" lang="zh-CN" altLang="en-US"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应用</a:t>
            </a:r>
            <a:r>
              <a:rPr kumimoji="0"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产值6080亿元，同比增长13.8%</a:t>
            </a:r>
            <a:r>
              <a:rPr kumimoji="0" lang="zh-CN"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r>
              <a:rPr kern="0" noProof="0" dirty="0">
                <a:ln>
                  <a:noFill/>
                </a:ln>
                <a:effectLst/>
                <a:uLnTx/>
                <a:uFillTx/>
                <a:latin typeface="微软雅黑" panose="020B0503020204020204" charset="-122"/>
                <a:ea typeface="微软雅黑" panose="020B0503020204020204" charset="-122"/>
                <a:sym typeface="+mn-ea"/>
              </a:rPr>
              <a:t>2017年增幅为</a:t>
            </a:r>
            <a:r>
              <a:rPr kumimoji="0" lang="en-US" altLang="zh-CN"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25%</a:t>
            </a:r>
            <a:r>
              <a:rPr kumimoji="0" lang="zh-CN" altLang="en-US"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rPr>
              <a:t>）。</a:t>
            </a:r>
            <a:endParaRPr kumimoji="0" lang="zh-CN" altLang="en-US" b="0" i="0" u="none" strike="noStrike" kern="0" cap="none" spc="0" normalizeH="0" baseline="0" noProof="0" dirty="0">
              <a:ln>
                <a:noFill/>
              </a:ln>
              <a:solidFill>
                <a:schemeClr val="tx1"/>
              </a:solidFill>
              <a:effectLst/>
              <a:uLnTx/>
              <a:uFillTx/>
              <a:latin typeface="微软雅黑" panose="020B0503020204020204" charset="-122"/>
              <a:ea typeface="微软雅黑" panose="020B0503020204020204" charset="-122"/>
              <a:cs typeface="+mn-cs"/>
            </a:endParaRPr>
          </a:p>
        </p:txBody>
      </p:sp>
      <p:pic>
        <p:nvPicPr>
          <p:cNvPr id="4" name="图片 3"/>
          <p:cNvPicPr/>
          <p:nvPr/>
        </p:nvPicPr>
        <p:blipFill>
          <a:blip r:embed="rId1" cstate="print"/>
          <a:stretch>
            <a:fillRect/>
          </a:stretch>
        </p:blipFill>
        <p:spPr>
          <a:xfrm>
            <a:off x="5311775" y="1364615"/>
            <a:ext cx="6525260" cy="3813810"/>
          </a:xfrm>
          <a:prstGeom prst="rect">
            <a:avLst/>
          </a:prstGeom>
        </p:spPr>
      </p:pic>
      <p:sp>
        <p:nvSpPr>
          <p:cNvPr id="5" name="文本框 4"/>
          <p:cNvSpPr txBox="1"/>
          <p:nvPr/>
        </p:nvSpPr>
        <p:spPr>
          <a:xfrm>
            <a:off x="5306695" y="5338445"/>
            <a:ext cx="6530340" cy="337185"/>
          </a:xfrm>
          <a:prstGeom prst="rect">
            <a:avLst/>
          </a:prstGeom>
          <a:noFill/>
        </p:spPr>
        <p:txBody>
          <a:bodyPr wrap="square" rtlCol="0">
            <a:spAutoFit/>
          </a:bodyPr>
          <a:lstStyle/>
          <a:p>
            <a:pPr algn="ctr"/>
            <a:r>
              <a:rPr lang="zh-CN" altLang="en-US" sz="1600" b="1" dirty="0">
                <a:latin typeface="微软雅黑" panose="020B0503020204020204" charset="-122"/>
                <a:ea typeface="微软雅黑" panose="020B0503020204020204" charset="-122"/>
                <a:cs typeface="微软雅黑" panose="020B0503020204020204" charset="-122"/>
              </a:rPr>
              <a:t>2011-2018年我国半导体照明产业各环节产业规模及增长率</a:t>
            </a:r>
            <a:endParaRPr lang="zh-CN" altLang="en-US" sz="1600" b="1" dirty="0">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9545955" y="5862320"/>
            <a:ext cx="2291080" cy="306705"/>
          </a:xfrm>
          <a:prstGeom prst="rect">
            <a:avLst/>
          </a:prstGeom>
          <a:noFill/>
        </p:spPr>
        <p:txBody>
          <a:bodyPr wrap="square" rtlCol="0">
            <a:spAutoFit/>
          </a:bodyPr>
          <a:lstStyle/>
          <a:p>
            <a:r>
              <a:rPr lang="zh-CN" altLang="en-US" sz="1400" b="1" dirty="0">
                <a:latin typeface="Times New Roman" panose="02020603050405020304" charset="0"/>
                <a:cs typeface="Times New Roman" panose="02020603050405020304" charset="0"/>
              </a:rPr>
              <a:t>数据来源：CSA Research</a:t>
            </a:r>
            <a:endParaRPr lang="zh-CN" altLang="en-US" sz="1400" b="1" dirty="0">
              <a:latin typeface="Times New Roman" panose="02020603050405020304" charset="0"/>
              <a:cs typeface="Times New Roman" panose="0202060305040502030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968552" y="151288"/>
            <a:ext cx="6259562" cy="523220"/>
          </a:xfrm>
          <a:prstGeom prst="rect">
            <a:avLst/>
          </a:prstGeom>
          <a:noFill/>
        </p:spPr>
        <p:txBody>
          <a:bodyPr wrap="square" rtlCol="0">
            <a:spAutoFit/>
          </a:bodyPr>
          <a:lstStyle/>
          <a:p>
            <a:pPr algn="ctr"/>
            <a:r>
              <a:rPr lang="zh-CN" altLang="en-US" sz="2800" b="1" dirty="0">
                <a:latin typeface="微软雅黑" panose="020B0503020204020204" charset="-122"/>
                <a:ea typeface="微软雅黑" panose="020B0503020204020204" charset="-122"/>
              </a:rPr>
              <a:t>上游：高集中寡占、价格存货承压</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57922"/>
            <a:ext cx="5814385" cy="4184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306705" y="1308735"/>
            <a:ext cx="6044565" cy="2215991"/>
          </a:xfrm>
          <a:prstGeom prst="rect">
            <a:avLst/>
          </a:prstGeom>
          <a:noFill/>
        </p:spPr>
        <p:txBody>
          <a:bodyPr wrap="square" rtlCol="0">
            <a:spAutoFit/>
          </a:bodyPr>
          <a:lstStyle/>
          <a:p>
            <a:pPr marL="342900" indent="-342900" fontAlgn="auto">
              <a:lnSpc>
                <a:spcPct val="150000"/>
              </a:lnSpc>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产能消化存压力</a:t>
            </a:r>
            <a:endParaRPr lang="zh-CN" altLang="en-US" dirty="0">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2018年</a:t>
            </a:r>
            <a:r>
              <a:rPr lang="zh-CN" altLang="en-US" b="1" dirty="0">
                <a:latin typeface="微软雅黑" panose="020B0503020204020204" charset="-122"/>
                <a:ea typeface="微软雅黑" panose="020B0503020204020204" charset="-122"/>
                <a:cs typeface="微软雅黑" panose="020B0503020204020204" charset="-122"/>
              </a:rPr>
              <a:t>新增MOCVD 213台</a:t>
            </a:r>
            <a:r>
              <a:rPr lang="zh-CN" altLang="en-US" dirty="0">
                <a:latin typeface="微软雅黑" panose="020B0503020204020204" charset="-122"/>
                <a:ea typeface="微软雅黑" panose="020B0503020204020204" charset="-122"/>
                <a:cs typeface="微软雅黑" panose="020B0503020204020204" charset="-122"/>
              </a:rPr>
              <a:t>，芯片产能1200万片/月；</a:t>
            </a:r>
            <a:endParaRPr lang="en-US" altLang="zh-CN" dirty="0">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近两年产能陆续释放，上游供过于求，芯片价格下行，库存不断攀升（</a:t>
            </a:r>
            <a:r>
              <a:rPr lang="zh-CN" altLang="en-US" b="1" dirty="0">
                <a:latin typeface="微软雅黑" panose="020B0503020204020204" charset="-122"/>
                <a:ea typeface="微软雅黑" panose="020B0503020204020204" charset="-122"/>
                <a:cs typeface="微软雅黑" panose="020B0503020204020204" charset="-122"/>
              </a:rPr>
              <a:t>库存占比58.8%</a:t>
            </a:r>
            <a:r>
              <a:rPr lang="zh-CN" altLang="en-US" dirty="0">
                <a:latin typeface="微软雅黑" panose="020B0503020204020204" charset="-122"/>
                <a:ea typeface="微软雅黑" panose="020B0503020204020204" charset="-122"/>
                <a:cs typeface="微软雅黑" panose="020B0503020204020204" charset="-122"/>
              </a:rPr>
              <a:t>），部分厂商对扩产开始持谨慎态度。</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306705" y="3941137"/>
            <a:ext cx="6043930" cy="1800493"/>
          </a:xfrm>
          <a:prstGeom prst="rect">
            <a:avLst/>
          </a:prstGeom>
          <a:noFill/>
        </p:spPr>
        <p:txBody>
          <a:bodyPr wrap="square" rtlCol="0">
            <a:spAutoFit/>
          </a:bodyPr>
          <a:lstStyle/>
          <a:p>
            <a:pPr marL="342900" indent="-342900" fontAlgn="auto">
              <a:lnSpc>
                <a:spcPct val="150000"/>
              </a:lnSpc>
              <a:buFont typeface="Wingdings" panose="05000000000000000000" charset="0"/>
              <a:buChar char="p"/>
            </a:pPr>
            <a:r>
              <a:rPr lang="zh-CN" altLang="en-US" sz="2000" b="1" dirty="0">
                <a:latin typeface="微软雅黑" panose="020B0503020204020204" charset="-122"/>
                <a:ea typeface="微软雅黑" panose="020B0503020204020204" charset="-122"/>
                <a:cs typeface="微软雅黑" panose="020B0503020204020204" charset="-122"/>
              </a:rPr>
              <a:t>寡头格局开始显现</a:t>
            </a:r>
            <a:endParaRPr lang="zh-CN" altLang="en-US" b="1" dirty="0">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2018年</a:t>
            </a:r>
            <a:r>
              <a:rPr lang="zh-CN" altLang="en-US" b="1" dirty="0">
                <a:latin typeface="微软雅黑" panose="020B0503020204020204" charset="-122"/>
                <a:ea typeface="微软雅黑" panose="020B0503020204020204" charset="-122"/>
                <a:cs typeface="微软雅黑" panose="020B0503020204020204" charset="-122"/>
              </a:rPr>
              <a:t>CR5为70%</a:t>
            </a:r>
            <a:r>
              <a:rPr lang="zh-CN" altLang="en-US" dirty="0">
                <a:latin typeface="微软雅黑" panose="020B0503020204020204" charset="-122"/>
                <a:ea typeface="微软雅黑" panose="020B0503020204020204" charset="-122"/>
                <a:cs typeface="微软雅黑" panose="020B0503020204020204" charset="-122"/>
              </a:rPr>
              <a:t>，预计2019-2020年CR5将达到80%，市场表现为高集中寡占；</a:t>
            </a:r>
            <a:endParaRPr lang="en-US" altLang="zh-CN" dirty="0">
              <a:latin typeface="微软雅黑" panose="020B0503020204020204" charset="-122"/>
              <a:ea typeface="微软雅黑" panose="020B0503020204020204" charset="-122"/>
              <a:cs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cs typeface="微软雅黑" panose="020B0503020204020204" charset="-122"/>
              </a:rPr>
              <a:t>第二集团基本放弃扩张，未来面临生存还是退出选择。</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8006715" y="3523615"/>
            <a:ext cx="2632075" cy="337185"/>
          </a:xfrm>
          <a:prstGeom prst="rect">
            <a:avLst/>
          </a:prstGeom>
          <a:noFill/>
        </p:spPr>
        <p:txBody>
          <a:bodyPr wrap="square" rtlCol="0">
            <a:spAutoFit/>
          </a:bodyPr>
          <a:lstStyle/>
          <a:p>
            <a:pPr algn="ctr"/>
            <a:r>
              <a:rPr lang="zh-CN" altLang="en-US" sz="1600" b="1" dirty="0">
                <a:latin typeface="微软雅黑" panose="020B0503020204020204" charset="-122"/>
                <a:ea typeface="微软雅黑" panose="020B0503020204020204" charset="-122"/>
                <a:cs typeface="微软雅黑" panose="020B0503020204020204" charset="-122"/>
              </a:rPr>
              <a:t>MOCVD保有量</a:t>
            </a:r>
            <a:endParaRPr lang="zh-CN" altLang="en-US" sz="1600" b="1" dirty="0">
              <a:latin typeface="微软雅黑" panose="020B0503020204020204" charset="-122"/>
              <a:ea typeface="微软雅黑" panose="020B0503020204020204" charset="-122"/>
              <a:cs typeface="微软雅黑" panose="020B0503020204020204" charset="-122"/>
            </a:endParaRPr>
          </a:p>
        </p:txBody>
      </p:sp>
      <p:pic>
        <p:nvPicPr>
          <p:cNvPr id="12" name="图片 11"/>
          <p:cNvPicPr/>
          <p:nvPr/>
        </p:nvPicPr>
        <p:blipFill>
          <a:blip r:embed="rId1" cstate="print"/>
          <a:stretch>
            <a:fillRect/>
          </a:stretch>
        </p:blipFill>
        <p:spPr>
          <a:xfrm>
            <a:off x="6744970" y="1003300"/>
            <a:ext cx="5155565" cy="2520315"/>
          </a:xfrm>
          <a:prstGeom prst="rect">
            <a:avLst/>
          </a:prstGeom>
        </p:spPr>
      </p:pic>
      <p:pic>
        <p:nvPicPr>
          <p:cNvPr id="13" name="图片 12"/>
          <p:cNvPicPr/>
          <p:nvPr/>
        </p:nvPicPr>
        <p:blipFill>
          <a:blip r:embed="rId2" cstate="print"/>
          <a:srcRect l="5318"/>
          <a:stretch>
            <a:fillRect/>
          </a:stretch>
        </p:blipFill>
        <p:spPr>
          <a:xfrm>
            <a:off x="6744335" y="3865245"/>
            <a:ext cx="5155565" cy="2411730"/>
          </a:xfrm>
          <a:prstGeom prst="rect">
            <a:avLst/>
          </a:prstGeom>
        </p:spPr>
      </p:pic>
      <p:sp>
        <p:nvSpPr>
          <p:cNvPr id="14" name="文本框 13"/>
          <p:cNvSpPr txBox="1"/>
          <p:nvPr/>
        </p:nvSpPr>
        <p:spPr>
          <a:xfrm>
            <a:off x="8197850" y="6223635"/>
            <a:ext cx="2248535" cy="337185"/>
          </a:xfrm>
          <a:prstGeom prst="rect">
            <a:avLst/>
          </a:prstGeom>
          <a:noFill/>
        </p:spPr>
        <p:txBody>
          <a:bodyPr wrap="square" rtlCol="0">
            <a:spAutoFit/>
          </a:bodyPr>
          <a:lstStyle/>
          <a:p>
            <a:pPr algn="ctr"/>
            <a:r>
              <a:rPr lang="zh-CN" altLang="en-US" sz="1600" b="1">
                <a:latin typeface="微软雅黑" panose="020B0503020204020204" charset="-122"/>
                <a:ea typeface="微软雅黑" panose="020B0503020204020204" charset="-122"/>
                <a:cs typeface="微软雅黑" panose="020B0503020204020204" charset="-122"/>
              </a:rPr>
              <a:t>上游产能竞争格局</a:t>
            </a:r>
            <a:endParaRPr lang="zh-CN" altLang="en-US" sz="1600" b="1">
              <a:latin typeface="微软雅黑" panose="020B0503020204020204" charset="-122"/>
              <a:ea typeface="微软雅黑" panose="020B0503020204020204" charset="-122"/>
              <a:cs typeface="微软雅黑" panose="020B0503020204020204" charset="-122"/>
            </a:endParaRPr>
          </a:p>
        </p:txBody>
      </p:sp>
      <p:sp>
        <p:nvSpPr>
          <p:cNvPr id="16" name="文本框 9"/>
          <p:cNvSpPr txBox="1"/>
          <p:nvPr/>
        </p:nvSpPr>
        <p:spPr>
          <a:xfrm>
            <a:off x="10176789" y="6438451"/>
            <a:ext cx="1829435" cy="275590"/>
          </a:xfrm>
          <a:prstGeom prst="rect">
            <a:avLst/>
          </a:prstGeom>
          <a:noFill/>
        </p:spPr>
        <p:txBody>
          <a:bodyPr wrap="square" rtlCol="0">
            <a:spAutoFit/>
          </a:bodyPr>
          <a:lstStyle/>
          <a:p>
            <a:r>
              <a:rPr lang="zh-CN" altLang="en-US" sz="1200" b="1" dirty="0"/>
              <a:t>数据来源：CSA Research</a:t>
            </a:r>
            <a:endParaRPr lang="zh-CN" altLang="en-US" sz="12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961390" y="173355"/>
            <a:ext cx="5253990" cy="521970"/>
          </a:xfrm>
          <a:prstGeom prst="rect">
            <a:avLst/>
          </a:prstGeom>
          <a:noFill/>
        </p:spPr>
        <p:txBody>
          <a:bodyPr wrap="square" rtlCol="0">
            <a:spAutoFit/>
          </a:bodyPr>
          <a:lstStyle/>
          <a:p>
            <a:pPr algn="ctr"/>
            <a:r>
              <a:rPr lang="zh-CN" altLang="en-US" sz="2800" b="1" dirty="0">
                <a:latin typeface="微软雅黑" panose="020B0503020204020204" charset="-122"/>
                <a:ea typeface="微软雅黑" panose="020B0503020204020204" charset="-122"/>
              </a:rPr>
              <a:t>中游：增长放缓，产品价格微调</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7" name="组合 56"/>
          <p:cNvGrpSpPr/>
          <p:nvPr/>
        </p:nvGrpSpPr>
        <p:grpSpPr>
          <a:xfrm>
            <a:off x="1028229" y="3594162"/>
            <a:ext cx="720090" cy="720090"/>
            <a:chOff x="3618" y="6161"/>
            <a:chExt cx="1862" cy="1894"/>
          </a:xfrm>
        </p:grpSpPr>
        <p:sp>
          <p:nvSpPr>
            <p:cNvPr id="8" name="同心圆 7"/>
            <p:cNvSpPr/>
            <p:nvPr/>
          </p:nvSpPr>
          <p:spPr>
            <a:xfrm rot="10800000">
              <a:off x="3618" y="6161"/>
              <a:ext cx="1863" cy="1894"/>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2400">
                <a:solidFill>
                  <a:sysClr val="windowText" lastClr="000000"/>
                </a:solidFill>
                <a:latin typeface="等线 Light" panose="02010600030101010101" charset="-122"/>
                <a:ea typeface="等线 Light" panose="02010600030101010101" charset="-122"/>
              </a:endParaRPr>
            </a:p>
          </p:txBody>
        </p:sp>
        <p:sp>
          <p:nvSpPr>
            <p:cNvPr id="10" name="椭圆 9"/>
            <p:cNvSpPr/>
            <p:nvPr/>
          </p:nvSpPr>
          <p:spPr>
            <a:xfrm rot="10800000" flipV="1">
              <a:off x="3659" y="6202"/>
              <a:ext cx="1782" cy="1811"/>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r>
                <a:rPr lang="en-US" altLang="zh-CN" sz="2400" b="1">
                  <a:solidFill>
                    <a:srgbClr val="2E75B6"/>
                  </a:solidFill>
                  <a:latin typeface="微软雅黑" panose="020B0503020204020204" charset="-122"/>
                  <a:ea typeface="微软雅黑" panose="020B0503020204020204" charset="-122"/>
                </a:rPr>
                <a:t>3</a:t>
              </a:r>
              <a:endParaRPr lang="en-US" altLang="zh-CN" sz="2400" b="1">
                <a:solidFill>
                  <a:srgbClr val="2E75B6"/>
                </a:solidFill>
                <a:latin typeface="微软雅黑" panose="020B0503020204020204" charset="-122"/>
                <a:ea typeface="微软雅黑" panose="020B0503020204020204" charset="-122"/>
              </a:endParaRPr>
            </a:p>
          </p:txBody>
        </p:sp>
      </p:grpSp>
      <p:grpSp>
        <p:nvGrpSpPr>
          <p:cNvPr id="58" name="组合 57"/>
          <p:cNvGrpSpPr/>
          <p:nvPr/>
        </p:nvGrpSpPr>
        <p:grpSpPr>
          <a:xfrm>
            <a:off x="1050473" y="2435478"/>
            <a:ext cx="720090" cy="720090"/>
            <a:chOff x="4666" y="3840"/>
            <a:chExt cx="1862" cy="1894"/>
          </a:xfrm>
        </p:grpSpPr>
        <p:sp>
          <p:nvSpPr>
            <p:cNvPr id="18" name="同心圆 17"/>
            <p:cNvSpPr/>
            <p:nvPr/>
          </p:nvSpPr>
          <p:spPr>
            <a:xfrm rot="10800000">
              <a:off x="4666" y="3840"/>
              <a:ext cx="1863" cy="1894"/>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2400">
                <a:solidFill>
                  <a:sysClr val="windowText" lastClr="000000">
                    <a:lumMod val="75000"/>
                    <a:lumOff val="25000"/>
                  </a:sysClr>
                </a:solidFill>
                <a:latin typeface="等线 Light" panose="02010600030101010101" charset="-122"/>
                <a:ea typeface="等线 Light" panose="02010600030101010101" charset="-122"/>
              </a:endParaRPr>
            </a:p>
          </p:txBody>
        </p:sp>
        <p:sp>
          <p:nvSpPr>
            <p:cNvPr id="19" name="椭圆 18"/>
            <p:cNvSpPr/>
            <p:nvPr/>
          </p:nvSpPr>
          <p:spPr>
            <a:xfrm rot="10800000" flipV="1">
              <a:off x="4707" y="3881"/>
              <a:ext cx="1782" cy="1811"/>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r>
                <a:rPr lang="en-US" altLang="zh-CN" sz="2400" b="1" dirty="0">
                  <a:solidFill>
                    <a:srgbClr val="2E75B6"/>
                  </a:solidFill>
                  <a:latin typeface="微软雅黑" panose="020B0503020204020204" charset="-122"/>
                  <a:ea typeface="微软雅黑" panose="020B0503020204020204" charset="-122"/>
                </a:rPr>
                <a:t>2</a:t>
              </a:r>
              <a:endParaRPr lang="en-US" altLang="zh-CN" sz="2400" b="1" dirty="0">
                <a:solidFill>
                  <a:srgbClr val="2E75B6"/>
                </a:solidFill>
                <a:latin typeface="微软雅黑" panose="020B0503020204020204" charset="-122"/>
                <a:ea typeface="微软雅黑" panose="020B0503020204020204" charset="-122"/>
              </a:endParaRPr>
            </a:p>
          </p:txBody>
        </p:sp>
      </p:grpSp>
      <p:grpSp>
        <p:nvGrpSpPr>
          <p:cNvPr id="59" name="组合 58"/>
          <p:cNvGrpSpPr/>
          <p:nvPr/>
        </p:nvGrpSpPr>
        <p:grpSpPr>
          <a:xfrm>
            <a:off x="1034627" y="1328034"/>
            <a:ext cx="720090" cy="720090"/>
            <a:chOff x="3617" y="1823"/>
            <a:chExt cx="1863" cy="1894"/>
          </a:xfrm>
        </p:grpSpPr>
        <p:sp>
          <p:nvSpPr>
            <p:cNvPr id="23" name="同心圆 22"/>
            <p:cNvSpPr/>
            <p:nvPr/>
          </p:nvSpPr>
          <p:spPr>
            <a:xfrm rot="10800000">
              <a:off x="3617" y="1823"/>
              <a:ext cx="1863" cy="1894"/>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2400">
                <a:solidFill>
                  <a:sysClr val="windowText" lastClr="000000"/>
                </a:solidFill>
                <a:latin typeface="等线 Light" panose="02010600030101010101" charset="-122"/>
                <a:ea typeface="等线 Light" panose="02010600030101010101" charset="-122"/>
              </a:endParaRPr>
            </a:p>
          </p:txBody>
        </p:sp>
        <p:sp>
          <p:nvSpPr>
            <p:cNvPr id="24" name="椭圆 23"/>
            <p:cNvSpPr/>
            <p:nvPr/>
          </p:nvSpPr>
          <p:spPr>
            <a:xfrm rot="10800000" flipV="1">
              <a:off x="3658" y="1863"/>
              <a:ext cx="1782" cy="181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r>
                <a:rPr lang="en-US" altLang="zh-CN" sz="2400" b="1" dirty="0">
                  <a:solidFill>
                    <a:srgbClr val="2E75B6"/>
                  </a:solidFill>
                  <a:latin typeface="微软雅黑" panose="020B0503020204020204" charset="-122"/>
                  <a:ea typeface="微软雅黑" panose="020B0503020204020204" charset="-122"/>
                </a:rPr>
                <a:t>1</a:t>
              </a:r>
              <a:endParaRPr lang="en-US" altLang="zh-CN" sz="2400" b="1" dirty="0">
                <a:solidFill>
                  <a:srgbClr val="2E75B6"/>
                </a:solidFill>
                <a:latin typeface="微软雅黑" panose="020B0503020204020204" charset="-122"/>
                <a:ea typeface="微软雅黑" panose="020B0503020204020204" charset="-122"/>
              </a:endParaRPr>
            </a:p>
          </p:txBody>
        </p:sp>
      </p:grpSp>
      <p:sp>
        <p:nvSpPr>
          <p:cNvPr id="61" name="文本框 60"/>
          <p:cNvSpPr txBox="1"/>
          <p:nvPr/>
        </p:nvSpPr>
        <p:spPr>
          <a:xfrm>
            <a:off x="2255305" y="1322588"/>
            <a:ext cx="8050814" cy="874395"/>
          </a:xfrm>
          <a:prstGeom prst="rect">
            <a:avLst/>
          </a:prstGeom>
          <a:noFill/>
        </p:spPr>
        <p:txBody>
          <a:bodyPr wrap="square" rtlCol="0">
            <a:spAutoFit/>
          </a:bodyPr>
          <a:lstStyle/>
          <a:p>
            <a:pPr marL="285750" indent="-285750" fontAlgn="auto">
              <a:lnSpc>
                <a:spcPct val="150000"/>
              </a:lnSpc>
              <a:buFont typeface="Wingdings" panose="05000000000000000000" charset="0"/>
              <a:buChar char="p"/>
            </a:pPr>
            <a:r>
              <a:rPr lang="zh-CN" altLang="en-US" dirty="0">
                <a:latin typeface="微软雅黑" panose="020B0503020204020204" charset="-122"/>
                <a:ea typeface="微软雅黑" panose="020B0503020204020204" charset="-122"/>
                <a:cs typeface="微软雅黑" panose="020B0503020204020204" charset="-122"/>
              </a:rPr>
              <a:t>2018年，虽然下游需求下滑，但上游芯片降价，加上企业及时调整业务，业绩</a:t>
            </a:r>
            <a:r>
              <a:rPr lang="zh-CN" altLang="en-US" b="1" dirty="0">
                <a:latin typeface="微软雅黑" panose="020B0503020204020204" charset="-122"/>
                <a:ea typeface="微软雅黑" panose="020B0503020204020204" charset="-122"/>
                <a:cs typeface="微软雅黑" panose="020B0503020204020204" charset="-122"/>
              </a:rPr>
              <a:t>基本平稳。</a:t>
            </a:r>
            <a:endParaRPr lang="zh-CN" altLang="en-US" b="1" dirty="0">
              <a:latin typeface="微软雅黑" panose="020B0503020204020204" charset="-122"/>
              <a:ea typeface="微软雅黑" panose="020B0503020204020204" charset="-122"/>
              <a:cs typeface="微软雅黑" panose="020B0503020204020204" charset="-122"/>
            </a:endParaRPr>
          </a:p>
        </p:txBody>
      </p:sp>
      <p:sp>
        <p:nvSpPr>
          <p:cNvPr id="15" name="文本框 14"/>
          <p:cNvSpPr txBox="1"/>
          <p:nvPr/>
        </p:nvSpPr>
        <p:spPr>
          <a:xfrm>
            <a:off x="2255305" y="2418954"/>
            <a:ext cx="8143283" cy="923290"/>
          </a:xfrm>
          <a:prstGeom prst="rect">
            <a:avLst/>
          </a:prstGeom>
          <a:noFill/>
        </p:spPr>
        <p:txBody>
          <a:bodyPr wrap="square" rtlCol="0">
            <a:spAutoFit/>
          </a:bodyPr>
          <a:lstStyle/>
          <a:p>
            <a:pPr marL="285750" indent="-285750" fontAlgn="auto">
              <a:lnSpc>
                <a:spcPct val="150000"/>
              </a:lnSpc>
              <a:buFont typeface="Wingdings" panose="05000000000000000000" charset="0"/>
              <a:buChar char="p"/>
            </a:pPr>
            <a:r>
              <a:rPr lang="zh-CN" altLang="en-US" dirty="0">
                <a:latin typeface="微软雅黑" panose="020B0503020204020204" charset="-122"/>
                <a:ea typeface="微软雅黑" panose="020B0503020204020204" charset="-122"/>
                <a:cs typeface="微软雅黑" panose="020B0503020204020204" charset="-122"/>
              </a:rPr>
              <a:t>中游封装呈现</a:t>
            </a:r>
            <a:r>
              <a:rPr lang="zh-CN" altLang="en-US" b="1" dirty="0">
                <a:latin typeface="微软雅黑" panose="020B0503020204020204" charset="-122"/>
                <a:ea typeface="微软雅黑" panose="020B0503020204020204" charset="-122"/>
                <a:cs typeface="微软雅黑" panose="020B0503020204020204" charset="-122"/>
              </a:rPr>
              <a:t>中度集约化</a:t>
            </a:r>
            <a:r>
              <a:rPr lang="zh-CN" altLang="en-US" dirty="0">
                <a:latin typeface="微软雅黑" panose="020B0503020204020204" charset="-122"/>
                <a:ea typeface="微软雅黑" panose="020B0503020204020204" charset="-122"/>
                <a:cs typeface="微软雅黑" panose="020B0503020204020204" charset="-122"/>
              </a:rPr>
              <a:t>，上市企业的规模仍在不断扩大，中小型低端封装企业的生存空间进一步受到挤压。</a:t>
            </a:r>
            <a:endParaRPr lang="zh-CN" altLang="en-US" dirty="0">
              <a:latin typeface="微软雅黑" panose="020B0503020204020204" charset="-122"/>
              <a:ea typeface="微软雅黑" panose="020B0503020204020204" charset="-122"/>
              <a:cs typeface="微软雅黑" panose="020B0503020204020204" charset="-122"/>
            </a:endParaRPr>
          </a:p>
        </p:txBody>
      </p:sp>
      <p:sp>
        <p:nvSpPr>
          <p:cNvPr id="16" name="文本框 15"/>
          <p:cNvSpPr txBox="1"/>
          <p:nvPr/>
        </p:nvSpPr>
        <p:spPr>
          <a:xfrm>
            <a:off x="2234459" y="3509627"/>
            <a:ext cx="8164129" cy="1338828"/>
          </a:xfrm>
          <a:prstGeom prst="rect">
            <a:avLst/>
          </a:prstGeom>
          <a:solidFill>
            <a:schemeClr val="bg1"/>
          </a:solidFill>
        </p:spPr>
        <p:txBody>
          <a:bodyPr wrap="square" rtlCol="0">
            <a:spAutoFit/>
          </a:bodyPr>
          <a:lstStyle/>
          <a:p>
            <a:pPr marL="285750" indent="-285750" fontAlgn="auto">
              <a:lnSpc>
                <a:spcPct val="150000"/>
              </a:lnSpc>
              <a:buFont typeface="Wingdings" panose="05000000000000000000" charset="0"/>
              <a:buChar char="p"/>
            </a:pPr>
            <a:r>
              <a:rPr lang="zh-CN" altLang="en-US" dirty="0">
                <a:latin typeface="微软雅黑" panose="020B0503020204020204" charset="-122"/>
                <a:ea typeface="微软雅黑" panose="020B0503020204020204" charset="-122"/>
                <a:cs typeface="微软雅黑" panose="020B0503020204020204" charset="-122"/>
              </a:rPr>
              <a:t>封装产品整体出货量基本与上年持平，产品价格较2017年</a:t>
            </a:r>
            <a:r>
              <a:rPr lang="zh-CN" altLang="en-US" b="1" dirty="0">
                <a:latin typeface="微软雅黑" panose="020B0503020204020204" charset="-122"/>
                <a:ea typeface="微软雅黑" panose="020B0503020204020204" charset="-122"/>
                <a:cs typeface="微软雅黑" panose="020B0503020204020204" charset="-122"/>
              </a:rPr>
              <a:t>稳中有所下滑</a:t>
            </a:r>
            <a:r>
              <a:rPr lang="zh-CN" altLang="en-US" dirty="0">
                <a:latin typeface="微软雅黑" panose="020B0503020204020204" charset="-122"/>
                <a:ea typeface="微软雅黑" panose="020B0503020204020204" charset="-122"/>
                <a:cs typeface="微软雅黑" panose="020B0503020204020204" charset="-122"/>
              </a:rPr>
              <a:t>。</a:t>
            </a:r>
            <a:r>
              <a:rPr lang="zh-CN" altLang="zh-CN" dirty="0">
                <a:latin typeface="微软雅黑" panose="020B0503020204020204" charset="-122"/>
                <a:ea typeface="微软雅黑" panose="020B0503020204020204" charset="-122"/>
              </a:rPr>
              <a:t>上半年，价格</a:t>
            </a:r>
            <a:r>
              <a:rPr lang="zh-CN" altLang="en-US" dirty="0">
                <a:latin typeface="微软雅黑" panose="020B0503020204020204" charset="-122"/>
                <a:ea typeface="微软雅黑" panose="020B0503020204020204" charset="-122"/>
              </a:rPr>
              <a:t>基本</a:t>
            </a:r>
            <a:r>
              <a:rPr lang="zh-CN" altLang="zh-CN" dirty="0">
                <a:latin typeface="微软雅黑" panose="020B0503020204020204" charset="-122"/>
                <a:ea typeface="微软雅黑" panose="020B0503020204020204" charset="-122"/>
              </a:rPr>
              <a:t>稳定，下半年大功率和中功率产品均呈现不同幅度价格下降（</a:t>
            </a:r>
            <a:r>
              <a:rPr lang="en-US" altLang="zh-CN" dirty="0">
                <a:latin typeface="微软雅黑" panose="020B0503020204020204" charset="-122"/>
                <a:ea typeface="微软雅黑" panose="020B0503020204020204" charset="-122"/>
              </a:rPr>
              <a:t>&lt;10%</a:t>
            </a:r>
            <a:r>
              <a:rPr lang="zh-CN" altLang="zh-CN" dirty="0">
                <a:latin typeface="微软雅黑" panose="020B0503020204020204" charset="-122"/>
                <a:ea typeface="微软雅黑" panose="020B0503020204020204" charset="-122"/>
              </a:rPr>
              <a:t>），</a:t>
            </a:r>
            <a:r>
              <a:rPr lang="zh-CN" altLang="en-US" dirty="0">
                <a:latin typeface="微软雅黑" panose="020B0503020204020204" charset="-122"/>
                <a:ea typeface="微软雅黑" panose="020B0503020204020204" charset="-122"/>
              </a:rPr>
              <a:t>但</a:t>
            </a:r>
            <a:r>
              <a:rPr lang="en-US" altLang="zh-CN" dirty="0">
                <a:latin typeface="微软雅黑" panose="020B0503020204020204" charset="-122"/>
                <a:ea typeface="微软雅黑" panose="020B0503020204020204" charset="-122"/>
              </a:rPr>
              <a:t>COB</a:t>
            </a:r>
            <a:r>
              <a:rPr lang="zh-CN" altLang="zh-CN" dirty="0">
                <a:latin typeface="微软雅黑" panose="020B0503020204020204" charset="-122"/>
                <a:ea typeface="微软雅黑" panose="020B0503020204020204" charset="-122"/>
              </a:rPr>
              <a:t>产品基本保持稳定。</a:t>
            </a:r>
            <a:endParaRPr lang="zh-CN" altLang="en-US" dirty="0">
              <a:latin typeface="微软雅黑" panose="020B0503020204020204" charset="-122"/>
              <a:ea typeface="微软雅黑" panose="020B0503020204020204" charset="-122"/>
              <a:cs typeface="微软雅黑" panose="020B0503020204020204" charset="-122"/>
            </a:endParaRPr>
          </a:p>
        </p:txBody>
      </p:sp>
      <p:grpSp>
        <p:nvGrpSpPr>
          <p:cNvPr id="30" name="组合 29"/>
          <p:cNvGrpSpPr/>
          <p:nvPr/>
        </p:nvGrpSpPr>
        <p:grpSpPr>
          <a:xfrm>
            <a:off x="1005205" y="5000855"/>
            <a:ext cx="720090" cy="720090"/>
            <a:chOff x="3618" y="6161"/>
            <a:chExt cx="1862" cy="1894"/>
          </a:xfrm>
        </p:grpSpPr>
        <p:sp>
          <p:nvSpPr>
            <p:cNvPr id="31" name="同心圆 30"/>
            <p:cNvSpPr/>
            <p:nvPr/>
          </p:nvSpPr>
          <p:spPr>
            <a:xfrm rot="10800000">
              <a:off x="3618" y="6161"/>
              <a:ext cx="1863" cy="1894"/>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endParaRPr lang="zh-CN" altLang="en-US" sz="2400">
                <a:solidFill>
                  <a:sysClr val="windowText" lastClr="000000"/>
                </a:solidFill>
                <a:latin typeface="等线 Light" panose="02010600030101010101" charset="-122"/>
                <a:ea typeface="等线 Light" panose="02010600030101010101" charset="-122"/>
              </a:endParaRPr>
            </a:p>
          </p:txBody>
        </p:sp>
        <p:sp>
          <p:nvSpPr>
            <p:cNvPr id="32" name="椭圆 31"/>
            <p:cNvSpPr/>
            <p:nvPr/>
          </p:nvSpPr>
          <p:spPr>
            <a:xfrm rot="10800000" flipV="1">
              <a:off x="3659" y="6202"/>
              <a:ext cx="1782" cy="1811"/>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a:noFill/>
            </a:ln>
          </p:spPr>
          <p:style>
            <a:lnRef idx="2">
              <a:srgbClr val="4472C4">
                <a:shade val="50000"/>
              </a:srgbClr>
            </a:lnRef>
            <a:fillRef idx="1">
              <a:srgbClr val="4472C4"/>
            </a:fillRef>
            <a:effectRef idx="0">
              <a:srgbClr val="4472C4"/>
            </a:effectRef>
            <a:fontRef idx="minor">
              <a:sysClr val="window" lastClr="FFFFFF"/>
            </a:fontRef>
          </p:style>
          <p:txBody>
            <a:bodyPr rtlCol="0" anchor="ctr"/>
            <a:lstStyle/>
            <a:p>
              <a:pPr algn="ctr"/>
              <a:r>
                <a:rPr lang="en-US" altLang="zh-CN" sz="2400" b="1" dirty="0">
                  <a:solidFill>
                    <a:srgbClr val="2E75B6"/>
                  </a:solidFill>
                  <a:latin typeface="微软雅黑" panose="020B0503020204020204" charset="-122"/>
                  <a:ea typeface="微软雅黑" panose="020B0503020204020204" charset="-122"/>
                </a:rPr>
                <a:t>4</a:t>
              </a:r>
              <a:endParaRPr lang="en-US" altLang="zh-CN" sz="2400" b="1" dirty="0">
                <a:solidFill>
                  <a:srgbClr val="2E75B6"/>
                </a:solidFill>
                <a:latin typeface="微软雅黑" panose="020B0503020204020204" charset="-122"/>
                <a:ea typeface="微软雅黑" panose="020B0503020204020204" charset="-122"/>
              </a:endParaRPr>
            </a:p>
          </p:txBody>
        </p:sp>
      </p:grpSp>
      <p:sp>
        <p:nvSpPr>
          <p:cNvPr id="33" name="文本框 15"/>
          <p:cNvSpPr txBox="1"/>
          <p:nvPr/>
        </p:nvSpPr>
        <p:spPr>
          <a:xfrm>
            <a:off x="2221347" y="5051655"/>
            <a:ext cx="8419897" cy="923330"/>
          </a:xfrm>
          <a:prstGeom prst="rect">
            <a:avLst/>
          </a:prstGeom>
          <a:noFill/>
        </p:spPr>
        <p:txBody>
          <a:bodyPr wrap="square" rtlCol="0">
            <a:spAutoFit/>
          </a:bodyPr>
          <a:lstStyle/>
          <a:p>
            <a:pPr marL="285750" indent="-285750">
              <a:lnSpc>
                <a:spcPct val="150000"/>
              </a:lnSpc>
              <a:buFont typeface="Wingdings" panose="05000000000000000000" charset="0"/>
              <a:buChar char="p"/>
            </a:pPr>
            <a:r>
              <a:rPr lang="zh-CN" altLang="en-US" dirty="0">
                <a:latin typeface="微软雅黑" panose="020B0503020204020204" charset="-122"/>
                <a:ea typeface="微软雅黑" panose="020B0503020204020204" charset="-122"/>
              </a:rPr>
              <a:t>封装企业</a:t>
            </a:r>
            <a:r>
              <a:rPr lang="zh-CN" altLang="zh-CN" dirty="0">
                <a:latin typeface="微软雅黑" panose="020B0503020204020204" charset="-122"/>
                <a:ea typeface="微软雅黑" panose="020B0503020204020204" charset="-122"/>
              </a:rPr>
              <a:t>发展方向：一是扩大规模，产生规模经济或垄断优势；二是纵向延伸或跨界，寻找新的盈利点。</a:t>
            </a:r>
            <a:endParaRPr lang="zh-CN" altLang="zh-CN" dirty="0">
              <a:latin typeface="微软雅黑" panose="020B0503020204020204" charset="-122"/>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954404" y="147277"/>
            <a:ext cx="6259195" cy="523220"/>
          </a:xfrm>
          <a:prstGeom prst="rect">
            <a:avLst/>
          </a:prstGeom>
          <a:noFill/>
        </p:spPr>
        <p:txBody>
          <a:bodyPr wrap="square" rtlCol="0">
            <a:spAutoFit/>
          </a:bodyPr>
          <a:lstStyle/>
          <a:p>
            <a:pPr algn="ctr"/>
            <a:r>
              <a:rPr lang="zh-CN" altLang="en-US" sz="2800" b="1" dirty="0">
                <a:latin typeface="微软雅黑" panose="020B0503020204020204" charset="-122"/>
                <a:ea typeface="微软雅黑" panose="020B0503020204020204" charset="-122"/>
              </a:rPr>
              <a:t>下游：通用照明乏力，集约程度提高</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621897" y="916826"/>
            <a:ext cx="1937617" cy="398780"/>
          </a:xfrm>
          <a:prstGeom prst="rect">
            <a:avLst/>
          </a:prstGeom>
          <a:noFill/>
        </p:spPr>
        <p:txBody>
          <a:bodyPr wrap="square" rtlCol="0">
            <a:spAutoFit/>
          </a:bodyPr>
          <a:lstStyle/>
          <a:p>
            <a:pPr marL="342900" indent="-342900">
              <a:buFont typeface="Wingdings" panose="05000000000000000000" charset="0"/>
              <a:buChar char="p"/>
            </a:pPr>
            <a:r>
              <a:rPr lang="zh-CN" altLang="en-US" sz="2000" b="1" dirty="0">
                <a:latin typeface="微软雅黑" panose="020B0503020204020204" charset="-122"/>
                <a:ea typeface="微软雅黑" panose="020B0503020204020204" charset="-122"/>
              </a:rPr>
              <a:t>应用分布</a:t>
            </a:r>
            <a:endParaRPr lang="zh-CN" altLang="en-US" sz="2000" b="1" dirty="0">
              <a:latin typeface="微软雅黑" panose="020B0503020204020204" charset="-122"/>
              <a:ea typeface="微软雅黑" panose="020B0503020204020204" charset="-122"/>
            </a:endParaRPr>
          </a:p>
        </p:txBody>
      </p:sp>
      <p:sp>
        <p:nvSpPr>
          <p:cNvPr id="5" name="文本框 4"/>
          <p:cNvSpPr txBox="1"/>
          <p:nvPr/>
        </p:nvSpPr>
        <p:spPr>
          <a:xfrm>
            <a:off x="597076" y="1267981"/>
            <a:ext cx="7530924" cy="3367397"/>
          </a:xfrm>
          <a:prstGeom prst="rect">
            <a:avLst/>
          </a:prstGeom>
          <a:noFill/>
        </p:spPr>
        <p:txBody>
          <a:bodyPr wrap="square" rtlCol="0">
            <a:spAutoFit/>
          </a:bodyPr>
          <a:lstStyle/>
          <a:p>
            <a:pPr marL="285750" indent="-285750" fontAlgn="auto">
              <a:lnSpc>
                <a:spcPct val="150000"/>
              </a:lnSpc>
              <a:buFont typeface="Arial" panose="020B0604020202020204" pitchFamily="34" charset="0"/>
              <a:buChar char="•"/>
            </a:pPr>
            <a:r>
              <a:rPr lang="zh-CN" altLang="en-US" b="1" dirty="0">
                <a:latin typeface="微软雅黑" panose="020B0503020204020204" charset="-122"/>
                <a:ea typeface="微软雅黑" panose="020B0503020204020204" charset="-122"/>
              </a:rPr>
              <a:t>通用照明仍是最大应用市场，</a:t>
            </a:r>
            <a:r>
              <a:rPr lang="zh-CN" altLang="en-US" dirty="0">
                <a:latin typeface="微软雅黑" panose="020B0503020204020204" charset="-122"/>
                <a:ea typeface="微软雅黑" panose="020B0503020204020204" charset="-122"/>
              </a:rPr>
              <a:t>产值2679亿元，增速放缓至5.0%。市场增长承压，替代性光源产品增长乏力；</a:t>
            </a:r>
            <a:r>
              <a:rPr lang="zh-CN" altLang="en-US" b="1" dirty="0">
                <a:latin typeface="微软雅黑" panose="020B0503020204020204" charset="-122"/>
                <a:ea typeface="微软雅黑" panose="020B0503020204020204" charset="-122"/>
              </a:rPr>
              <a:t>特色灯具、特种照明、高附加值产品和系统性服务</a:t>
            </a:r>
            <a:r>
              <a:rPr lang="zh-CN" altLang="en-US" dirty="0">
                <a:latin typeface="微软雅黑" panose="020B0503020204020204" charset="-122"/>
                <a:ea typeface="微软雅黑" panose="020B0503020204020204" charset="-122"/>
              </a:rPr>
              <a:t>表现亮眼；</a:t>
            </a:r>
            <a:endParaRPr lang="zh-CN" altLang="en-US" dirty="0">
              <a:latin typeface="微软雅黑" panose="020B0503020204020204" charset="-122"/>
              <a:ea typeface="微软雅黑" panose="020B0503020204020204" charset="-122"/>
            </a:endParaRPr>
          </a:p>
          <a:p>
            <a:pPr marL="285750" indent="-285750" fontAlgn="auto">
              <a:lnSpc>
                <a:spcPct val="150000"/>
              </a:lnSpc>
              <a:buFont typeface="Arial" panose="020B0604020202020204" pitchFamily="34" charset="0"/>
              <a:buChar char="•"/>
            </a:pPr>
            <a:r>
              <a:rPr lang="zh-CN" altLang="en-US" b="1" dirty="0">
                <a:latin typeface="微软雅黑" panose="020B0503020204020204" charset="-122"/>
                <a:ea typeface="微软雅黑" panose="020B0503020204020204" charset="-122"/>
              </a:rPr>
              <a:t>景观照明产值1007亿元，</a:t>
            </a:r>
            <a:r>
              <a:rPr lang="zh-CN" altLang="en-US" dirty="0">
                <a:latin typeface="微软雅黑" panose="020B0503020204020204" charset="-122"/>
                <a:ea typeface="微软雅黑" panose="020B0503020204020204" charset="-122"/>
              </a:rPr>
              <a:t>同比增长26%。受“去杆杠”的影响，工程回款周期拉长、保证金比例提高，部分工程企业的坏账损失和融资成本对利润侵蚀比较大，景观照明市场热度趋理性；</a:t>
            </a:r>
            <a:endParaRPr lang="zh-CN" altLang="en-US" dirty="0">
              <a:latin typeface="微软雅黑" panose="020B0503020204020204" charset="-122"/>
              <a:ea typeface="微软雅黑" panose="020B0503020204020204" charset="-122"/>
            </a:endParaRPr>
          </a:p>
          <a:p>
            <a:pPr marL="285750" indent="-285750" fontAlgn="auto">
              <a:lnSpc>
                <a:spcPct val="150000"/>
              </a:lnSpc>
              <a:buFont typeface="Arial" panose="020B0604020202020204" pitchFamily="34" charset="0"/>
              <a:buChar char="•"/>
            </a:pPr>
            <a:r>
              <a:rPr lang="zh-CN" altLang="en-US" dirty="0">
                <a:latin typeface="微软雅黑" panose="020B0503020204020204" charset="-122"/>
                <a:ea typeface="微软雅黑" panose="020B0503020204020204" charset="-122"/>
              </a:rPr>
              <a:t>LED显示屏产值947亿元，同比增长30.2%。</a:t>
            </a:r>
            <a:r>
              <a:rPr lang="zh-CN" altLang="en-US" b="1" dirty="0">
                <a:latin typeface="微软雅黑" panose="020B0503020204020204" charset="-122"/>
                <a:ea typeface="微软雅黑" panose="020B0503020204020204" charset="-122"/>
              </a:rPr>
              <a:t>超小间距显示屏</a:t>
            </a:r>
            <a:r>
              <a:rPr lang="zh-CN" altLang="en-US" dirty="0">
                <a:latin typeface="微软雅黑" panose="020B0503020204020204" charset="-122"/>
                <a:ea typeface="微软雅黑" panose="020B0503020204020204" charset="-122"/>
              </a:rPr>
              <a:t>成为市场主要驱动力。</a:t>
            </a:r>
            <a:endParaRPr lang="zh-CN" altLang="en-US" dirty="0">
              <a:latin typeface="微软雅黑" panose="020B0503020204020204" charset="-122"/>
              <a:ea typeface="微软雅黑" panose="020B0503020204020204" charset="-122"/>
            </a:endParaRPr>
          </a:p>
        </p:txBody>
      </p:sp>
      <p:sp>
        <p:nvSpPr>
          <p:cNvPr id="13" name="文本框 12"/>
          <p:cNvSpPr txBox="1"/>
          <p:nvPr/>
        </p:nvSpPr>
        <p:spPr>
          <a:xfrm>
            <a:off x="8354695" y="4039121"/>
            <a:ext cx="3633470" cy="337185"/>
          </a:xfrm>
          <a:prstGeom prst="rect">
            <a:avLst/>
          </a:prstGeom>
          <a:noFill/>
        </p:spPr>
        <p:txBody>
          <a:bodyPr wrap="square" rtlCol="0">
            <a:spAutoFit/>
          </a:bodyPr>
          <a:lstStyle/>
          <a:p>
            <a:pPr algn="ctr"/>
            <a:r>
              <a:rPr lang="zh-CN" altLang="en-US" sz="1600" b="1" dirty="0">
                <a:latin typeface="微软雅黑" panose="020B0503020204020204" charset="-122"/>
                <a:ea typeface="微软雅黑" panose="020B0503020204020204" charset="-122"/>
              </a:rPr>
              <a:t>我国半导体照明应用领域分布</a:t>
            </a:r>
            <a:endParaRPr lang="zh-CN" altLang="en-US" sz="1600" b="1" dirty="0">
              <a:latin typeface="微软雅黑" panose="020B0503020204020204" charset="-122"/>
              <a:ea typeface="微软雅黑" panose="020B0503020204020204" charset="-122"/>
            </a:endParaRPr>
          </a:p>
        </p:txBody>
      </p:sp>
      <p:sp>
        <p:nvSpPr>
          <p:cNvPr id="14" name="文本框 13"/>
          <p:cNvSpPr txBox="1"/>
          <p:nvPr/>
        </p:nvSpPr>
        <p:spPr>
          <a:xfrm>
            <a:off x="9601835" y="4376306"/>
            <a:ext cx="2291080" cy="306705"/>
          </a:xfrm>
          <a:prstGeom prst="rect">
            <a:avLst/>
          </a:prstGeom>
          <a:noFill/>
        </p:spPr>
        <p:txBody>
          <a:bodyPr wrap="square" rtlCol="0">
            <a:spAutoFit/>
          </a:bodyPr>
          <a:lstStyle/>
          <a:p>
            <a:pPr algn="ctr"/>
            <a:r>
              <a:rPr lang="zh-CN" altLang="en-US" sz="1400" b="1" dirty="0">
                <a:latin typeface="Times New Roman" panose="02020603050405020304" charset="0"/>
                <a:cs typeface="Times New Roman" panose="02020603050405020304" charset="0"/>
              </a:rPr>
              <a:t>数据来源：CSA Research</a:t>
            </a:r>
            <a:endParaRPr lang="zh-CN" altLang="en-US" sz="1400" b="1" dirty="0">
              <a:latin typeface="Times New Roman" panose="02020603050405020304" charset="0"/>
              <a:cs typeface="Times New Roman" panose="02020603050405020304" charset="0"/>
            </a:endParaRPr>
          </a:p>
        </p:txBody>
      </p:sp>
      <p:pic>
        <p:nvPicPr>
          <p:cNvPr id="27" name="图片 26" descr="图片1"/>
          <p:cNvPicPr>
            <a:picLocks noChangeAspect="1"/>
          </p:cNvPicPr>
          <p:nvPr/>
        </p:nvPicPr>
        <p:blipFill>
          <a:blip r:embed="rId1" cstate="print"/>
          <a:srcRect l="19291" r="26422"/>
          <a:stretch>
            <a:fillRect/>
          </a:stretch>
        </p:blipFill>
        <p:spPr>
          <a:xfrm>
            <a:off x="7989570" y="916826"/>
            <a:ext cx="4051935" cy="3122295"/>
          </a:xfrm>
          <a:prstGeom prst="rect">
            <a:avLst/>
          </a:prstGeom>
        </p:spPr>
      </p:pic>
      <p:sp>
        <p:nvSpPr>
          <p:cNvPr id="6" name="矩形 5"/>
          <p:cNvSpPr/>
          <p:nvPr/>
        </p:nvSpPr>
        <p:spPr>
          <a:xfrm>
            <a:off x="621897" y="5127511"/>
            <a:ext cx="8823074" cy="1338828"/>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zh-CN" b="1" dirty="0">
                <a:latin typeface="微软雅黑" panose="020B0503020204020204" charset="-122"/>
                <a:ea typeface="微软雅黑" panose="020B0503020204020204" charset="-122"/>
              </a:rPr>
              <a:t>大型房地产开发商</a:t>
            </a:r>
            <a:r>
              <a:rPr lang="zh-CN" altLang="zh-CN" dirty="0">
                <a:latin typeface="微软雅黑" panose="020B0503020204020204" charset="-122"/>
                <a:ea typeface="微软雅黑" panose="020B0503020204020204" charset="-122"/>
              </a:rPr>
              <a:t>的精装房联合采购</a:t>
            </a:r>
            <a:r>
              <a:rPr lang="zh-CN" altLang="en-US" dirty="0">
                <a:latin typeface="微软雅黑" panose="020B0503020204020204" charset="-122"/>
                <a:ea typeface="微软雅黑" panose="020B0503020204020204" charset="-122"/>
              </a:rPr>
              <a:t>；</a:t>
            </a:r>
            <a:endParaRPr lang="en-US" altLang="zh-CN" dirty="0">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zh-CN" b="1" dirty="0">
                <a:latin typeface="微软雅黑" panose="020B0503020204020204" charset="-122"/>
                <a:ea typeface="微软雅黑" panose="020B0503020204020204" charset="-122"/>
              </a:rPr>
              <a:t>酒店、餐饮、超市</a:t>
            </a:r>
            <a:r>
              <a:rPr lang="zh-CN" altLang="zh-CN" dirty="0">
                <a:latin typeface="微软雅黑" panose="020B0503020204020204" charset="-122"/>
                <a:ea typeface="微软雅黑" panose="020B0503020204020204" charset="-122"/>
              </a:rPr>
              <a:t>等商业连锁品牌的集团化采购</a:t>
            </a:r>
            <a:r>
              <a:rPr lang="zh-CN" altLang="en-US" dirty="0">
                <a:latin typeface="微软雅黑" panose="020B0503020204020204" charset="-122"/>
                <a:ea typeface="微软雅黑" panose="020B0503020204020204" charset="-122"/>
              </a:rPr>
              <a:t>；</a:t>
            </a:r>
            <a:endParaRPr lang="en-US" altLang="zh-CN" dirty="0">
              <a:latin typeface="微软雅黑" panose="020B0503020204020204" charset="-122"/>
              <a:ea typeface="微软雅黑" panose="020B0503020204020204" charset="-122"/>
            </a:endParaRPr>
          </a:p>
          <a:p>
            <a:pPr marL="285750" indent="-285750">
              <a:lnSpc>
                <a:spcPct val="150000"/>
              </a:lnSpc>
              <a:buFont typeface="Arial" panose="020B0604020202020204" pitchFamily="34" charset="0"/>
              <a:buChar char="•"/>
            </a:pPr>
            <a:r>
              <a:rPr lang="zh-CN" altLang="zh-CN" b="1" dirty="0">
                <a:latin typeface="微软雅黑" panose="020B0503020204020204" charset="-122"/>
                <a:ea typeface="微软雅黑" panose="020B0503020204020204" charset="-122"/>
              </a:rPr>
              <a:t>景观亮化</a:t>
            </a:r>
            <a:r>
              <a:rPr lang="zh-CN" altLang="zh-CN" dirty="0">
                <a:latin typeface="微软雅黑" panose="020B0503020204020204" charset="-122"/>
                <a:ea typeface="微软雅黑" panose="020B0503020204020204" charset="-122"/>
              </a:rPr>
              <a:t>中城市管理部门的大项目统一招标等推动下，品牌化、集约化程度加深。</a:t>
            </a:r>
            <a:endParaRPr lang="zh-CN" altLang="zh-CN" dirty="0">
              <a:latin typeface="微软雅黑" panose="020B0503020204020204" charset="-122"/>
              <a:ea typeface="微软雅黑" panose="020B0503020204020204" charset="-122"/>
            </a:endParaRPr>
          </a:p>
        </p:txBody>
      </p:sp>
      <p:sp>
        <p:nvSpPr>
          <p:cNvPr id="18" name="文本框 3"/>
          <p:cNvSpPr txBox="1"/>
          <p:nvPr/>
        </p:nvSpPr>
        <p:spPr>
          <a:xfrm>
            <a:off x="611264" y="4731626"/>
            <a:ext cx="6185303" cy="400110"/>
          </a:xfrm>
          <a:prstGeom prst="rect">
            <a:avLst/>
          </a:prstGeom>
          <a:noFill/>
        </p:spPr>
        <p:txBody>
          <a:bodyPr wrap="square" rtlCol="0">
            <a:spAutoFit/>
          </a:bodyPr>
          <a:lstStyle/>
          <a:p>
            <a:pPr marL="342900" indent="-342900">
              <a:buFont typeface="Wingdings" panose="05000000000000000000" charset="0"/>
              <a:buChar char="p"/>
            </a:pPr>
            <a:r>
              <a:rPr lang="zh-CN" altLang="zh-CN" sz="2000" b="1" dirty="0">
                <a:latin typeface="微软雅黑" panose="020B0503020204020204" charset="-122"/>
                <a:ea typeface="微软雅黑" panose="020B0503020204020204" charset="-122"/>
              </a:rPr>
              <a:t>大宗采购推动应用领域集约化程度加深。</a:t>
            </a:r>
            <a:endParaRPr lang="zh-CN" altLang="en-US" sz="2000" b="1" dirty="0">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组合 121"/>
          <p:cNvGrpSpPr/>
          <p:nvPr/>
        </p:nvGrpSpPr>
        <p:grpSpPr>
          <a:xfrm>
            <a:off x="0" y="0"/>
            <a:ext cx="1221740" cy="1107440"/>
            <a:chOff x="0" y="0"/>
            <a:chExt cx="1550" cy="1318"/>
          </a:xfrm>
        </p:grpSpPr>
        <p:sp>
          <p:nvSpPr>
            <p:cNvPr id="187" name="矩形 186"/>
            <p:cNvSpPr/>
            <p:nvPr/>
          </p:nvSpPr>
          <p:spPr>
            <a:xfrm>
              <a:off x="0" y="0"/>
              <a:ext cx="1551" cy="92"/>
            </a:xfrm>
            <a:prstGeom prst="rect">
              <a:avLst/>
            </a:prstGeom>
            <a:solidFill>
              <a:srgbClr val="0170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8" name="组合 187"/>
            <p:cNvGrpSpPr/>
            <p:nvPr/>
          </p:nvGrpSpPr>
          <p:grpSpPr>
            <a:xfrm>
              <a:off x="304" y="0"/>
              <a:ext cx="907" cy="1318"/>
              <a:chOff x="841003" y="360040"/>
              <a:chExt cx="504056" cy="836712"/>
            </a:xfrm>
            <a:solidFill>
              <a:srgbClr val="0170C1">
                <a:alpha val="100000"/>
              </a:srgbClr>
            </a:solidFill>
          </p:grpSpPr>
          <p:sp>
            <p:nvSpPr>
              <p:cNvPr id="189" name="矩形 188"/>
              <p:cNvSpPr/>
              <p:nvPr/>
            </p:nvSpPr>
            <p:spPr>
              <a:xfrm>
                <a:off x="841003" y="360040"/>
                <a:ext cx="504056" cy="5486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等腰三角形 189"/>
              <p:cNvSpPr/>
              <p:nvPr/>
            </p:nvSpPr>
            <p:spPr>
              <a:xfrm rot="10800000">
                <a:off x="841003" y="908720"/>
                <a:ext cx="504056" cy="28803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1" name="KSO_Shape"/>
            <p:cNvSpPr/>
            <p:nvPr/>
          </p:nvSpPr>
          <p:spPr bwMode="auto">
            <a:xfrm>
              <a:off x="527" y="401"/>
              <a:ext cx="461" cy="350"/>
            </a:xfrm>
            <a:custGeom>
              <a:avLst/>
              <a:gdLst>
                <a:gd name="T0" fmla="*/ 104753 w 3040062"/>
                <a:gd name="T1" fmla="*/ 1241540 h 2303463"/>
                <a:gd name="T2" fmla="*/ 251725 w 3040062"/>
                <a:gd name="T3" fmla="*/ 1260899 h 2303463"/>
                <a:gd name="T4" fmla="*/ 265692 w 3040062"/>
                <a:gd name="T5" fmla="*/ 1110467 h 2303463"/>
                <a:gd name="T6" fmla="*/ 844867 w 3040062"/>
                <a:gd name="T7" fmla="*/ 970596 h 2303463"/>
                <a:gd name="T8" fmla="*/ 870584 w 3040062"/>
                <a:gd name="T9" fmla="*/ 987377 h 2303463"/>
                <a:gd name="T10" fmla="*/ 872172 w 3040062"/>
                <a:gd name="T11" fmla="*/ 1402771 h 2303463"/>
                <a:gd name="T12" fmla="*/ 848359 w 3040062"/>
                <a:gd name="T13" fmla="*/ 1421768 h 2303463"/>
                <a:gd name="T14" fmla="*/ 615315 w 3040062"/>
                <a:gd name="T15" fmla="*/ 1415119 h 2303463"/>
                <a:gd name="T16" fmla="*/ 603250 w 3040062"/>
                <a:gd name="T17" fmla="*/ 1002891 h 2303463"/>
                <a:gd name="T18" fmla="*/ 617855 w 3040062"/>
                <a:gd name="T19" fmla="*/ 975662 h 2303463"/>
                <a:gd name="T20" fmla="*/ 1240437 w 3040062"/>
                <a:gd name="T21" fmla="*/ 749300 h 2303463"/>
                <a:gd name="T22" fmla="*/ 1265867 w 3040062"/>
                <a:gd name="T23" fmla="*/ 766421 h 2303463"/>
                <a:gd name="T24" fmla="*/ 1267138 w 3040062"/>
                <a:gd name="T25" fmla="*/ 1402743 h 2303463"/>
                <a:gd name="T26" fmla="*/ 1243616 w 3040062"/>
                <a:gd name="T27" fmla="*/ 1421766 h 2303463"/>
                <a:gd name="T28" fmla="*/ 1010298 w 3040062"/>
                <a:gd name="T29" fmla="*/ 1415108 h 2303463"/>
                <a:gd name="T30" fmla="*/ 998537 w 3040062"/>
                <a:gd name="T31" fmla="*/ 782273 h 2303463"/>
                <a:gd name="T32" fmla="*/ 1012841 w 3040062"/>
                <a:gd name="T33" fmla="*/ 755007 h 2303463"/>
                <a:gd name="T34" fmla="*/ 2175011 w 3040062"/>
                <a:gd name="T35" fmla="*/ 666432 h 2303463"/>
                <a:gd name="T36" fmla="*/ 2235666 w 3040062"/>
                <a:gd name="T37" fmla="*/ 692135 h 2303463"/>
                <a:gd name="T38" fmla="*/ 2277268 w 3040062"/>
                <a:gd name="T39" fmla="*/ 742271 h 2303463"/>
                <a:gd name="T40" fmla="*/ 2290605 w 3040062"/>
                <a:gd name="T41" fmla="*/ 1286150 h 2303463"/>
                <a:gd name="T42" fmla="*/ 2948603 w 3040062"/>
                <a:gd name="T43" fmla="*/ 1365796 h 2303463"/>
                <a:gd name="T44" fmla="*/ 3005765 w 3040062"/>
                <a:gd name="T45" fmla="*/ 1408316 h 2303463"/>
                <a:gd name="T46" fmla="*/ 3036887 w 3040062"/>
                <a:gd name="T47" fmla="*/ 1473366 h 2303463"/>
                <a:gd name="T48" fmla="*/ 3035616 w 3040062"/>
                <a:gd name="T49" fmla="*/ 2191451 h 2303463"/>
                <a:gd name="T50" fmla="*/ 3001319 w 3040062"/>
                <a:gd name="T51" fmla="*/ 2254597 h 2303463"/>
                <a:gd name="T52" fmla="*/ 2941934 w 3040062"/>
                <a:gd name="T53" fmla="*/ 2294578 h 2303463"/>
                <a:gd name="T54" fmla="*/ 2171200 w 3040062"/>
                <a:gd name="T55" fmla="*/ 2303146 h 2303463"/>
                <a:gd name="T56" fmla="*/ 2113403 w 3040062"/>
                <a:gd name="T57" fmla="*/ 2292040 h 2303463"/>
                <a:gd name="T58" fmla="*/ 1552263 w 3040062"/>
                <a:gd name="T59" fmla="*/ 1741815 h 2303463"/>
                <a:gd name="T60" fmla="*/ 1526223 w 3040062"/>
                <a:gd name="T61" fmla="*/ 1686919 h 2303463"/>
                <a:gd name="T62" fmla="*/ 1529081 w 3040062"/>
                <a:gd name="T63" fmla="*/ 1626946 h 2303463"/>
                <a:gd name="T64" fmla="*/ 1560520 w 3040062"/>
                <a:gd name="T65" fmla="*/ 1574272 h 2303463"/>
                <a:gd name="T66" fmla="*/ 1612919 w 3040062"/>
                <a:gd name="T67" fmla="*/ 1542858 h 2303463"/>
                <a:gd name="T68" fmla="*/ 1673891 w 3040062"/>
                <a:gd name="T69" fmla="*/ 1539685 h 2303463"/>
                <a:gd name="T70" fmla="*/ 1728513 w 3040062"/>
                <a:gd name="T71" fmla="*/ 1565705 h 2303463"/>
                <a:gd name="T72" fmla="*/ 2024167 w 3040062"/>
                <a:gd name="T73" fmla="*/ 760992 h 2303463"/>
                <a:gd name="T74" fmla="*/ 2057829 w 3040062"/>
                <a:gd name="T75" fmla="*/ 704828 h 2303463"/>
                <a:gd name="T76" fmla="*/ 2113721 w 3040062"/>
                <a:gd name="T77" fmla="*/ 670875 h 2303463"/>
                <a:gd name="T78" fmla="*/ 1640947 w 3040062"/>
                <a:gd name="T79" fmla="*/ 485773 h 2303463"/>
                <a:gd name="T80" fmla="*/ 1662436 w 3040062"/>
                <a:gd name="T81" fmla="*/ 507334 h 2303463"/>
                <a:gd name="T82" fmla="*/ 1658328 w 3040062"/>
                <a:gd name="T83" fmla="*/ 1408133 h 2303463"/>
                <a:gd name="T84" fmla="*/ 1631151 w 3040062"/>
                <a:gd name="T85" fmla="*/ 1422401 h 2303463"/>
                <a:gd name="T86" fmla="*/ 1401409 w 3040062"/>
                <a:gd name="T87" fmla="*/ 1410669 h 2303463"/>
                <a:gd name="T88" fmla="*/ 1394457 w 3040062"/>
                <a:gd name="T89" fmla="*/ 510505 h 2303463"/>
                <a:gd name="T90" fmla="*/ 1413734 w 3040062"/>
                <a:gd name="T91" fmla="*/ 486725 h 2303463"/>
                <a:gd name="T92" fmla="*/ 2856582 w 3040062"/>
                <a:gd name="T93" fmla="*/ 2539 h 2303463"/>
                <a:gd name="T94" fmla="*/ 2942924 w 3040062"/>
                <a:gd name="T95" fmla="*/ 45384 h 2303463"/>
                <a:gd name="T96" fmla="*/ 3001649 w 3040062"/>
                <a:gd name="T97" fmla="*/ 130121 h 2303463"/>
                <a:gd name="T98" fmla="*/ 3021012 w 3040062"/>
                <a:gd name="T99" fmla="*/ 1276768 h 2303463"/>
                <a:gd name="T100" fmla="*/ 2944193 w 3040062"/>
                <a:gd name="T101" fmla="*/ 1247252 h 2303463"/>
                <a:gd name="T102" fmla="*/ 374889 w 3040062"/>
                <a:gd name="T103" fmla="*/ 1959424 h 2303463"/>
                <a:gd name="T104" fmla="*/ 127291 w 3040062"/>
                <a:gd name="T105" fmla="*/ 2259336 h 2303463"/>
                <a:gd name="T106" fmla="*/ 50472 w 3040062"/>
                <a:gd name="T107" fmla="*/ 2198402 h 2303463"/>
                <a:gd name="T108" fmla="*/ 6349 w 3040062"/>
                <a:gd name="T109" fmla="*/ 2100970 h 2303463"/>
                <a:gd name="T110" fmla="*/ 3809 w 3040062"/>
                <a:gd name="T111" fmla="*/ 183438 h 2303463"/>
                <a:gd name="T112" fmla="*/ 44441 w 3040062"/>
                <a:gd name="T113" fmla="*/ 83468 h 2303463"/>
                <a:gd name="T114" fmla="*/ 118720 w 3040062"/>
                <a:gd name="T115" fmla="*/ 17773 h 2303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062" h="2303463">
                  <a:moveTo>
                    <a:pt x="124116" y="1098725"/>
                  </a:moveTo>
                  <a:lnTo>
                    <a:pt x="120307" y="1099042"/>
                  </a:lnTo>
                  <a:lnTo>
                    <a:pt x="116498" y="1099994"/>
                  </a:lnTo>
                  <a:lnTo>
                    <a:pt x="113324" y="1101898"/>
                  </a:lnTo>
                  <a:lnTo>
                    <a:pt x="110467" y="1104120"/>
                  </a:lnTo>
                  <a:lnTo>
                    <a:pt x="108245" y="1107294"/>
                  </a:lnTo>
                  <a:lnTo>
                    <a:pt x="106340" y="1110467"/>
                  </a:lnTo>
                  <a:lnTo>
                    <a:pt x="105071" y="1114276"/>
                  </a:lnTo>
                  <a:lnTo>
                    <a:pt x="104753" y="1118084"/>
                  </a:lnTo>
                  <a:lnTo>
                    <a:pt x="104753" y="1241540"/>
                  </a:lnTo>
                  <a:lnTo>
                    <a:pt x="105071" y="1245348"/>
                  </a:lnTo>
                  <a:lnTo>
                    <a:pt x="106340" y="1249157"/>
                  </a:lnTo>
                  <a:lnTo>
                    <a:pt x="108245" y="1252330"/>
                  </a:lnTo>
                  <a:lnTo>
                    <a:pt x="110467" y="1255187"/>
                  </a:lnTo>
                  <a:lnTo>
                    <a:pt x="113324" y="1257726"/>
                  </a:lnTo>
                  <a:lnTo>
                    <a:pt x="116498" y="1259312"/>
                  </a:lnTo>
                  <a:lnTo>
                    <a:pt x="120307" y="1260899"/>
                  </a:lnTo>
                  <a:lnTo>
                    <a:pt x="124116" y="1261217"/>
                  </a:lnTo>
                  <a:lnTo>
                    <a:pt x="247598" y="1261217"/>
                  </a:lnTo>
                  <a:lnTo>
                    <a:pt x="251725" y="1260899"/>
                  </a:lnTo>
                  <a:lnTo>
                    <a:pt x="255216" y="1259312"/>
                  </a:lnTo>
                  <a:lnTo>
                    <a:pt x="258708" y="1257726"/>
                  </a:lnTo>
                  <a:lnTo>
                    <a:pt x="261565" y="1255187"/>
                  </a:lnTo>
                  <a:lnTo>
                    <a:pt x="264105" y="1252330"/>
                  </a:lnTo>
                  <a:lnTo>
                    <a:pt x="265692" y="1249157"/>
                  </a:lnTo>
                  <a:lnTo>
                    <a:pt x="266644" y="1245348"/>
                  </a:lnTo>
                  <a:lnTo>
                    <a:pt x="266961" y="1241540"/>
                  </a:lnTo>
                  <a:lnTo>
                    <a:pt x="266961" y="1118084"/>
                  </a:lnTo>
                  <a:lnTo>
                    <a:pt x="266644" y="1114276"/>
                  </a:lnTo>
                  <a:lnTo>
                    <a:pt x="265692" y="1110467"/>
                  </a:lnTo>
                  <a:lnTo>
                    <a:pt x="264105" y="1107294"/>
                  </a:lnTo>
                  <a:lnTo>
                    <a:pt x="261565" y="1104120"/>
                  </a:lnTo>
                  <a:lnTo>
                    <a:pt x="258708" y="1101898"/>
                  </a:lnTo>
                  <a:lnTo>
                    <a:pt x="255216" y="1099994"/>
                  </a:lnTo>
                  <a:lnTo>
                    <a:pt x="251725" y="1099042"/>
                  </a:lnTo>
                  <a:lnTo>
                    <a:pt x="247598" y="1098725"/>
                  </a:lnTo>
                  <a:lnTo>
                    <a:pt x="124116" y="1098725"/>
                  </a:lnTo>
                  <a:close/>
                  <a:moveTo>
                    <a:pt x="636270" y="969963"/>
                  </a:moveTo>
                  <a:lnTo>
                    <a:pt x="841692" y="969963"/>
                  </a:lnTo>
                  <a:lnTo>
                    <a:pt x="844867" y="970596"/>
                  </a:lnTo>
                  <a:lnTo>
                    <a:pt x="848359" y="970913"/>
                  </a:lnTo>
                  <a:lnTo>
                    <a:pt x="851534" y="971546"/>
                  </a:lnTo>
                  <a:lnTo>
                    <a:pt x="854709" y="972813"/>
                  </a:lnTo>
                  <a:lnTo>
                    <a:pt x="857567" y="974396"/>
                  </a:lnTo>
                  <a:lnTo>
                    <a:pt x="860107" y="975662"/>
                  </a:lnTo>
                  <a:lnTo>
                    <a:pt x="862647" y="977878"/>
                  </a:lnTo>
                  <a:lnTo>
                    <a:pt x="865187" y="979778"/>
                  </a:lnTo>
                  <a:lnTo>
                    <a:pt x="867092" y="982311"/>
                  </a:lnTo>
                  <a:lnTo>
                    <a:pt x="868997" y="984844"/>
                  </a:lnTo>
                  <a:lnTo>
                    <a:pt x="870584" y="987377"/>
                  </a:lnTo>
                  <a:lnTo>
                    <a:pt x="872172" y="990226"/>
                  </a:lnTo>
                  <a:lnTo>
                    <a:pt x="873124" y="993076"/>
                  </a:lnTo>
                  <a:lnTo>
                    <a:pt x="873760" y="996242"/>
                  </a:lnTo>
                  <a:lnTo>
                    <a:pt x="874712" y="999725"/>
                  </a:lnTo>
                  <a:lnTo>
                    <a:pt x="874712" y="1002891"/>
                  </a:lnTo>
                  <a:lnTo>
                    <a:pt x="874712" y="1389790"/>
                  </a:lnTo>
                  <a:lnTo>
                    <a:pt x="874712" y="1393273"/>
                  </a:lnTo>
                  <a:lnTo>
                    <a:pt x="873760" y="1396439"/>
                  </a:lnTo>
                  <a:lnTo>
                    <a:pt x="873124" y="1399605"/>
                  </a:lnTo>
                  <a:lnTo>
                    <a:pt x="872172" y="1402771"/>
                  </a:lnTo>
                  <a:lnTo>
                    <a:pt x="870584" y="1405304"/>
                  </a:lnTo>
                  <a:lnTo>
                    <a:pt x="868997" y="1408154"/>
                  </a:lnTo>
                  <a:lnTo>
                    <a:pt x="867092" y="1410686"/>
                  </a:lnTo>
                  <a:lnTo>
                    <a:pt x="865187" y="1413219"/>
                  </a:lnTo>
                  <a:lnTo>
                    <a:pt x="862647" y="1415119"/>
                  </a:lnTo>
                  <a:lnTo>
                    <a:pt x="860107" y="1417019"/>
                  </a:lnTo>
                  <a:lnTo>
                    <a:pt x="857567" y="1418602"/>
                  </a:lnTo>
                  <a:lnTo>
                    <a:pt x="854709" y="1420185"/>
                  </a:lnTo>
                  <a:lnTo>
                    <a:pt x="851534" y="1421135"/>
                  </a:lnTo>
                  <a:lnTo>
                    <a:pt x="848359" y="1421768"/>
                  </a:lnTo>
                  <a:lnTo>
                    <a:pt x="844867" y="1422401"/>
                  </a:lnTo>
                  <a:lnTo>
                    <a:pt x="841692" y="1422401"/>
                  </a:lnTo>
                  <a:lnTo>
                    <a:pt x="636270" y="1422401"/>
                  </a:lnTo>
                  <a:lnTo>
                    <a:pt x="632777" y="1422401"/>
                  </a:lnTo>
                  <a:lnTo>
                    <a:pt x="629920" y="1421768"/>
                  </a:lnTo>
                  <a:lnTo>
                    <a:pt x="626745" y="1421135"/>
                  </a:lnTo>
                  <a:lnTo>
                    <a:pt x="623570" y="1420185"/>
                  </a:lnTo>
                  <a:lnTo>
                    <a:pt x="620713" y="1418602"/>
                  </a:lnTo>
                  <a:lnTo>
                    <a:pt x="617855" y="1417019"/>
                  </a:lnTo>
                  <a:lnTo>
                    <a:pt x="615315" y="1415119"/>
                  </a:lnTo>
                  <a:lnTo>
                    <a:pt x="613093" y="1413219"/>
                  </a:lnTo>
                  <a:lnTo>
                    <a:pt x="610870" y="1410686"/>
                  </a:lnTo>
                  <a:lnTo>
                    <a:pt x="608965" y="1408154"/>
                  </a:lnTo>
                  <a:lnTo>
                    <a:pt x="607378" y="1405304"/>
                  </a:lnTo>
                  <a:lnTo>
                    <a:pt x="606108" y="1402771"/>
                  </a:lnTo>
                  <a:lnTo>
                    <a:pt x="605155" y="1399605"/>
                  </a:lnTo>
                  <a:lnTo>
                    <a:pt x="603885" y="1396439"/>
                  </a:lnTo>
                  <a:lnTo>
                    <a:pt x="603568" y="1393273"/>
                  </a:lnTo>
                  <a:lnTo>
                    <a:pt x="603250" y="1389790"/>
                  </a:lnTo>
                  <a:lnTo>
                    <a:pt x="603250" y="1002891"/>
                  </a:lnTo>
                  <a:lnTo>
                    <a:pt x="603568" y="999725"/>
                  </a:lnTo>
                  <a:lnTo>
                    <a:pt x="603885" y="996242"/>
                  </a:lnTo>
                  <a:lnTo>
                    <a:pt x="605155" y="993076"/>
                  </a:lnTo>
                  <a:lnTo>
                    <a:pt x="606108" y="990226"/>
                  </a:lnTo>
                  <a:lnTo>
                    <a:pt x="607378" y="987377"/>
                  </a:lnTo>
                  <a:lnTo>
                    <a:pt x="608965" y="984844"/>
                  </a:lnTo>
                  <a:lnTo>
                    <a:pt x="610870" y="982311"/>
                  </a:lnTo>
                  <a:lnTo>
                    <a:pt x="613093" y="979778"/>
                  </a:lnTo>
                  <a:lnTo>
                    <a:pt x="615315" y="977878"/>
                  </a:lnTo>
                  <a:lnTo>
                    <a:pt x="617855" y="975662"/>
                  </a:lnTo>
                  <a:lnTo>
                    <a:pt x="620713" y="974396"/>
                  </a:lnTo>
                  <a:lnTo>
                    <a:pt x="623570" y="972813"/>
                  </a:lnTo>
                  <a:lnTo>
                    <a:pt x="626745" y="971546"/>
                  </a:lnTo>
                  <a:lnTo>
                    <a:pt x="629920" y="970913"/>
                  </a:lnTo>
                  <a:lnTo>
                    <a:pt x="632777" y="970596"/>
                  </a:lnTo>
                  <a:lnTo>
                    <a:pt x="636270" y="969963"/>
                  </a:lnTo>
                  <a:close/>
                  <a:moveTo>
                    <a:pt x="1027781" y="749300"/>
                  </a:moveTo>
                  <a:lnTo>
                    <a:pt x="1031278" y="749300"/>
                  </a:lnTo>
                  <a:lnTo>
                    <a:pt x="1236940" y="749300"/>
                  </a:lnTo>
                  <a:lnTo>
                    <a:pt x="1240437" y="749300"/>
                  </a:lnTo>
                  <a:lnTo>
                    <a:pt x="1243616" y="750251"/>
                  </a:lnTo>
                  <a:lnTo>
                    <a:pt x="1246476" y="750885"/>
                  </a:lnTo>
                  <a:lnTo>
                    <a:pt x="1249655" y="751837"/>
                  </a:lnTo>
                  <a:lnTo>
                    <a:pt x="1252516" y="753105"/>
                  </a:lnTo>
                  <a:lnTo>
                    <a:pt x="1255377" y="755007"/>
                  </a:lnTo>
                  <a:lnTo>
                    <a:pt x="1257920" y="756592"/>
                  </a:lnTo>
                  <a:lnTo>
                    <a:pt x="1260145" y="758812"/>
                  </a:lnTo>
                  <a:lnTo>
                    <a:pt x="1262370" y="761348"/>
                  </a:lnTo>
                  <a:lnTo>
                    <a:pt x="1264595" y="763567"/>
                  </a:lnTo>
                  <a:lnTo>
                    <a:pt x="1265867" y="766421"/>
                  </a:lnTo>
                  <a:lnTo>
                    <a:pt x="1267138" y="769274"/>
                  </a:lnTo>
                  <a:lnTo>
                    <a:pt x="1268410" y="772445"/>
                  </a:lnTo>
                  <a:lnTo>
                    <a:pt x="1269363" y="775615"/>
                  </a:lnTo>
                  <a:lnTo>
                    <a:pt x="1269681" y="778786"/>
                  </a:lnTo>
                  <a:lnTo>
                    <a:pt x="1269999" y="782273"/>
                  </a:lnTo>
                  <a:lnTo>
                    <a:pt x="1269999" y="1389744"/>
                  </a:lnTo>
                  <a:lnTo>
                    <a:pt x="1269681" y="1393231"/>
                  </a:lnTo>
                  <a:lnTo>
                    <a:pt x="1269363" y="1396402"/>
                  </a:lnTo>
                  <a:lnTo>
                    <a:pt x="1268410" y="1399572"/>
                  </a:lnTo>
                  <a:lnTo>
                    <a:pt x="1267138" y="1402743"/>
                  </a:lnTo>
                  <a:lnTo>
                    <a:pt x="1265867" y="1405279"/>
                  </a:lnTo>
                  <a:lnTo>
                    <a:pt x="1264595" y="1408133"/>
                  </a:lnTo>
                  <a:lnTo>
                    <a:pt x="1262370" y="1410669"/>
                  </a:lnTo>
                  <a:lnTo>
                    <a:pt x="1260145" y="1413206"/>
                  </a:lnTo>
                  <a:lnTo>
                    <a:pt x="1257920" y="1415108"/>
                  </a:lnTo>
                  <a:lnTo>
                    <a:pt x="1255377" y="1417010"/>
                  </a:lnTo>
                  <a:lnTo>
                    <a:pt x="1252516" y="1418595"/>
                  </a:lnTo>
                  <a:lnTo>
                    <a:pt x="1249655" y="1420181"/>
                  </a:lnTo>
                  <a:lnTo>
                    <a:pt x="1246476" y="1421132"/>
                  </a:lnTo>
                  <a:lnTo>
                    <a:pt x="1243616" y="1421766"/>
                  </a:lnTo>
                  <a:lnTo>
                    <a:pt x="1240437" y="1422400"/>
                  </a:lnTo>
                  <a:lnTo>
                    <a:pt x="1236940" y="1422400"/>
                  </a:lnTo>
                  <a:lnTo>
                    <a:pt x="1031278" y="1422400"/>
                  </a:lnTo>
                  <a:lnTo>
                    <a:pt x="1027781" y="1422400"/>
                  </a:lnTo>
                  <a:lnTo>
                    <a:pt x="1024602" y="1421766"/>
                  </a:lnTo>
                  <a:lnTo>
                    <a:pt x="1021424" y="1421132"/>
                  </a:lnTo>
                  <a:lnTo>
                    <a:pt x="1018245" y="1420181"/>
                  </a:lnTo>
                  <a:lnTo>
                    <a:pt x="1015384" y="1418595"/>
                  </a:lnTo>
                  <a:lnTo>
                    <a:pt x="1012841" y="1417010"/>
                  </a:lnTo>
                  <a:lnTo>
                    <a:pt x="1010298" y="1415108"/>
                  </a:lnTo>
                  <a:lnTo>
                    <a:pt x="1007755" y="1413206"/>
                  </a:lnTo>
                  <a:lnTo>
                    <a:pt x="1005848" y="1410669"/>
                  </a:lnTo>
                  <a:lnTo>
                    <a:pt x="1003941" y="1408133"/>
                  </a:lnTo>
                  <a:lnTo>
                    <a:pt x="1002351" y="1405279"/>
                  </a:lnTo>
                  <a:lnTo>
                    <a:pt x="1000762" y="1402743"/>
                  </a:lnTo>
                  <a:lnTo>
                    <a:pt x="999808" y="1399572"/>
                  </a:lnTo>
                  <a:lnTo>
                    <a:pt x="999173" y="1396402"/>
                  </a:lnTo>
                  <a:lnTo>
                    <a:pt x="998537" y="1393231"/>
                  </a:lnTo>
                  <a:lnTo>
                    <a:pt x="998537" y="1389744"/>
                  </a:lnTo>
                  <a:lnTo>
                    <a:pt x="998537" y="782273"/>
                  </a:lnTo>
                  <a:lnTo>
                    <a:pt x="998537" y="778786"/>
                  </a:lnTo>
                  <a:lnTo>
                    <a:pt x="999173" y="775615"/>
                  </a:lnTo>
                  <a:lnTo>
                    <a:pt x="999808" y="772445"/>
                  </a:lnTo>
                  <a:lnTo>
                    <a:pt x="1000762" y="769274"/>
                  </a:lnTo>
                  <a:lnTo>
                    <a:pt x="1002351" y="766421"/>
                  </a:lnTo>
                  <a:lnTo>
                    <a:pt x="1003941" y="763567"/>
                  </a:lnTo>
                  <a:lnTo>
                    <a:pt x="1005848" y="761348"/>
                  </a:lnTo>
                  <a:lnTo>
                    <a:pt x="1007755" y="758812"/>
                  </a:lnTo>
                  <a:lnTo>
                    <a:pt x="1010298" y="756592"/>
                  </a:lnTo>
                  <a:lnTo>
                    <a:pt x="1012841" y="755007"/>
                  </a:lnTo>
                  <a:lnTo>
                    <a:pt x="1015384" y="753105"/>
                  </a:lnTo>
                  <a:lnTo>
                    <a:pt x="1018245" y="751837"/>
                  </a:lnTo>
                  <a:lnTo>
                    <a:pt x="1021424" y="750885"/>
                  </a:lnTo>
                  <a:lnTo>
                    <a:pt x="1024602" y="750251"/>
                  </a:lnTo>
                  <a:lnTo>
                    <a:pt x="1027781" y="749300"/>
                  </a:lnTo>
                  <a:close/>
                  <a:moveTo>
                    <a:pt x="2147065" y="665163"/>
                  </a:moveTo>
                  <a:lnTo>
                    <a:pt x="2154052" y="665163"/>
                  </a:lnTo>
                  <a:lnTo>
                    <a:pt x="2161038" y="665163"/>
                  </a:lnTo>
                  <a:lnTo>
                    <a:pt x="2168025" y="665798"/>
                  </a:lnTo>
                  <a:lnTo>
                    <a:pt x="2175011" y="666432"/>
                  </a:lnTo>
                  <a:lnTo>
                    <a:pt x="2181680" y="667702"/>
                  </a:lnTo>
                  <a:lnTo>
                    <a:pt x="2188349" y="669288"/>
                  </a:lnTo>
                  <a:lnTo>
                    <a:pt x="2194700" y="670875"/>
                  </a:lnTo>
                  <a:lnTo>
                    <a:pt x="2201369" y="673413"/>
                  </a:lnTo>
                  <a:lnTo>
                    <a:pt x="2207085" y="675952"/>
                  </a:lnTo>
                  <a:lnTo>
                    <a:pt x="2213437" y="678173"/>
                  </a:lnTo>
                  <a:lnTo>
                    <a:pt x="2219471" y="681346"/>
                  </a:lnTo>
                  <a:lnTo>
                    <a:pt x="2224869" y="684519"/>
                  </a:lnTo>
                  <a:lnTo>
                    <a:pt x="2230585" y="688327"/>
                  </a:lnTo>
                  <a:lnTo>
                    <a:pt x="2235666" y="692135"/>
                  </a:lnTo>
                  <a:lnTo>
                    <a:pt x="2241065" y="695943"/>
                  </a:lnTo>
                  <a:lnTo>
                    <a:pt x="2245829" y="700702"/>
                  </a:lnTo>
                  <a:lnTo>
                    <a:pt x="2250910" y="704828"/>
                  </a:lnTo>
                  <a:lnTo>
                    <a:pt x="2255356" y="709587"/>
                  </a:lnTo>
                  <a:lnTo>
                    <a:pt x="2259484" y="714347"/>
                  </a:lnTo>
                  <a:lnTo>
                    <a:pt x="2263612" y="719741"/>
                  </a:lnTo>
                  <a:lnTo>
                    <a:pt x="2267423" y="724819"/>
                  </a:lnTo>
                  <a:lnTo>
                    <a:pt x="2270916" y="730530"/>
                  </a:lnTo>
                  <a:lnTo>
                    <a:pt x="2274092" y="736559"/>
                  </a:lnTo>
                  <a:lnTo>
                    <a:pt x="2277268" y="742271"/>
                  </a:lnTo>
                  <a:lnTo>
                    <a:pt x="2280126" y="748300"/>
                  </a:lnTo>
                  <a:lnTo>
                    <a:pt x="2282666" y="754646"/>
                  </a:lnTo>
                  <a:lnTo>
                    <a:pt x="2284572" y="760992"/>
                  </a:lnTo>
                  <a:lnTo>
                    <a:pt x="2286477" y="767021"/>
                  </a:lnTo>
                  <a:lnTo>
                    <a:pt x="2287747" y="773685"/>
                  </a:lnTo>
                  <a:lnTo>
                    <a:pt x="2289018" y="780349"/>
                  </a:lnTo>
                  <a:lnTo>
                    <a:pt x="2289970" y="787330"/>
                  </a:lnTo>
                  <a:lnTo>
                    <a:pt x="2290605" y="794311"/>
                  </a:lnTo>
                  <a:lnTo>
                    <a:pt x="2290605" y="801292"/>
                  </a:lnTo>
                  <a:lnTo>
                    <a:pt x="2290605" y="1286150"/>
                  </a:lnTo>
                  <a:lnTo>
                    <a:pt x="2884137" y="1353738"/>
                  </a:lnTo>
                  <a:lnTo>
                    <a:pt x="2890488" y="1354055"/>
                  </a:lnTo>
                  <a:lnTo>
                    <a:pt x="2898110" y="1354372"/>
                  </a:lnTo>
                  <a:lnTo>
                    <a:pt x="2905732" y="1355007"/>
                  </a:lnTo>
                  <a:lnTo>
                    <a:pt x="2913353" y="1355642"/>
                  </a:lnTo>
                  <a:lnTo>
                    <a:pt x="2920657" y="1357228"/>
                  </a:lnTo>
                  <a:lnTo>
                    <a:pt x="2927644" y="1358815"/>
                  </a:lnTo>
                  <a:lnTo>
                    <a:pt x="2934948" y="1361036"/>
                  </a:lnTo>
                  <a:lnTo>
                    <a:pt x="2941934" y="1362940"/>
                  </a:lnTo>
                  <a:lnTo>
                    <a:pt x="2948603" y="1365796"/>
                  </a:lnTo>
                  <a:lnTo>
                    <a:pt x="2955272" y="1368969"/>
                  </a:lnTo>
                  <a:lnTo>
                    <a:pt x="2961941" y="1372142"/>
                  </a:lnTo>
                  <a:lnTo>
                    <a:pt x="2968292" y="1375633"/>
                  </a:lnTo>
                  <a:lnTo>
                    <a:pt x="2974008" y="1379758"/>
                  </a:lnTo>
                  <a:lnTo>
                    <a:pt x="2980042" y="1383883"/>
                  </a:lnTo>
                  <a:lnTo>
                    <a:pt x="2985758" y="1388008"/>
                  </a:lnTo>
                  <a:lnTo>
                    <a:pt x="2990839" y="1393085"/>
                  </a:lnTo>
                  <a:lnTo>
                    <a:pt x="2996238" y="1397845"/>
                  </a:lnTo>
                  <a:lnTo>
                    <a:pt x="3001319" y="1403239"/>
                  </a:lnTo>
                  <a:lnTo>
                    <a:pt x="3005765" y="1408316"/>
                  </a:lnTo>
                  <a:lnTo>
                    <a:pt x="3010529" y="1414345"/>
                  </a:lnTo>
                  <a:lnTo>
                    <a:pt x="3014657" y="1419739"/>
                  </a:lnTo>
                  <a:lnTo>
                    <a:pt x="3018468" y="1426086"/>
                  </a:lnTo>
                  <a:lnTo>
                    <a:pt x="3021961" y="1432432"/>
                  </a:lnTo>
                  <a:lnTo>
                    <a:pt x="3025454" y="1438778"/>
                  </a:lnTo>
                  <a:lnTo>
                    <a:pt x="3028312" y="1445125"/>
                  </a:lnTo>
                  <a:lnTo>
                    <a:pt x="3030853" y="1452106"/>
                  </a:lnTo>
                  <a:lnTo>
                    <a:pt x="3033393" y="1459087"/>
                  </a:lnTo>
                  <a:lnTo>
                    <a:pt x="3035616" y="1466067"/>
                  </a:lnTo>
                  <a:lnTo>
                    <a:pt x="3036887" y="1473366"/>
                  </a:lnTo>
                  <a:lnTo>
                    <a:pt x="3038474" y="1480664"/>
                  </a:lnTo>
                  <a:lnTo>
                    <a:pt x="3039427" y="1488280"/>
                  </a:lnTo>
                  <a:lnTo>
                    <a:pt x="3040062" y="1495895"/>
                  </a:lnTo>
                  <a:lnTo>
                    <a:pt x="3040062" y="1503511"/>
                  </a:lnTo>
                  <a:lnTo>
                    <a:pt x="3040062" y="2154008"/>
                  </a:lnTo>
                  <a:lnTo>
                    <a:pt x="3040062" y="2161623"/>
                  </a:lnTo>
                  <a:lnTo>
                    <a:pt x="3039427" y="2169556"/>
                  </a:lnTo>
                  <a:lnTo>
                    <a:pt x="3038474" y="2177172"/>
                  </a:lnTo>
                  <a:lnTo>
                    <a:pt x="3036887" y="2184470"/>
                  </a:lnTo>
                  <a:lnTo>
                    <a:pt x="3035616" y="2191451"/>
                  </a:lnTo>
                  <a:lnTo>
                    <a:pt x="3033393" y="2198749"/>
                  </a:lnTo>
                  <a:lnTo>
                    <a:pt x="3030853" y="2205730"/>
                  </a:lnTo>
                  <a:lnTo>
                    <a:pt x="3028312" y="2212394"/>
                  </a:lnTo>
                  <a:lnTo>
                    <a:pt x="3025454" y="2219057"/>
                  </a:lnTo>
                  <a:lnTo>
                    <a:pt x="3021961" y="2225404"/>
                  </a:lnTo>
                  <a:lnTo>
                    <a:pt x="3018468" y="2231433"/>
                  </a:lnTo>
                  <a:lnTo>
                    <a:pt x="3014657" y="2237779"/>
                  </a:lnTo>
                  <a:lnTo>
                    <a:pt x="3010529" y="2243808"/>
                  </a:lnTo>
                  <a:lnTo>
                    <a:pt x="3005765" y="2249202"/>
                  </a:lnTo>
                  <a:lnTo>
                    <a:pt x="3001319" y="2254597"/>
                  </a:lnTo>
                  <a:lnTo>
                    <a:pt x="2996238" y="2259674"/>
                  </a:lnTo>
                  <a:lnTo>
                    <a:pt x="2990839" y="2264433"/>
                  </a:lnTo>
                  <a:lnTo>
                    <a:pt x="2985758" y="2269510"/>
                  </a:lnTo>
                  <a:lnTo>
                    <a:pt x="2980042" y="2273953"/>
                  </a:lnTo>
                  <a:lnTo>
                    <a:pt x="2974008" y="2278078"/>
                  </a:lnTo>
                  <a:lnTo>
                    <a:pt x="2968292" y="2281886"/>
                  </a:lnTo>
                  <a:lnTo>
                    <a:pt x="2961941" y="2285376"/>
                  </a:lnTo>
                  <a:lnTo>
                    <a:pt x="2955272" y="2288867"/>
                  </a:lnTo>
                  <a:lnTo>
                    <a:pt x="2948603" y="2291723"/>
                  </a:lnTo>
                  <a:lnTo>
                    <a:pt x="2941934" y="2294578"/>
                  </a:lnTo>
                  <a:lnTo>
                    <a:pt x="2934948" y="2297117"/>
                  </a:lnTo>
                  <a:lnTo>
                    <a:pt x="2927644" y="2298703"/>
                  </a:lnTo>
                  <a:lnTo>
                    <a:pt x="2920657" y="2300607"/>
                  </a:lnTo>
                  <a:lnTo>
                    <a:pt x="2913353" y="2301877"/>
                  </a:lnTo>
                  <a:lnTo>
                    <a:pt x="2905732" y="2302829"/>
                  </a:lnTo>
                  <a:lnTo>
                    <a:pt x="2898110" y="2303146"/>
                  </a:lnTo>
                  <a:lnTo>
                    <a:pt x="2890488" y="2303463"/>
                  </a:lnTo>
                  <a:lnTo>
                    <a:pt x="2177552" y="2303463"/>
                  </a:lnTo>
                  <a:lnTo>
                    <a:pt x="2173423" y="2303146"/>
                  </a:lnTo>
                  <a:lnTo>
                    <a:pt x="2171200" y="2303146"/>
                  </a:lnTo>
                  <a:lnTo>
                    <a:pt x="2169613" y="2303146"/>
                  </a:lnTo>
                  <a:lnTo>
                    <a:pt x="2162944" y="2303146"/>
                  </a:lnTo>
                  <a:lnTo>
                    <a:pt x="2156275" y="2303146"/>
                  </a:lnTo>
                  <a:lnTo>
                    <a:pt x="2149924" y="2302511"/>
                  </a:lnTo>
                  <a:lnTo>
                    <a:pt x="2143572" y="2301559"/>
                  </a:lnTo>
                  <a:lnTo>
                    <a:pt x="2137538" y="2300607"/>
                  </a:lnTo>
                  <a:lnTo>
                    <a:pt x="2131187" y="2298703"/>
                  </a:lnTo>
                  <a:lnTo>
                    <a:pt x="2125153" y="2297117"/>
                  </a:lnTo>
                  <a:lnTo>
                    <a:pt x="2119437" y="2294896"/>
                  </a:lnTo>
                  <a:lnTo>
                    <a:pt x="2113403" y="2292040"/>
                  </a:lnTo>
                  <a:lnTo>
                    <a:pt x="2107370" y="2289501"/>
                  </a:lnTo>
                  <a:lnTo>
                    <a:pt x="2101971" y="2286645"/>
                  </a:lnTo>
                  <a:lnTo>
                    <a:pt x="2096572" y="2283155"/>
                  </a:lnTo>
                  <a:lnTo>
                    <a:pt x="2091491" y="2279665"/>
                  </a:lnTo>
                  <a:lnTo>
                    <a:pt x="2086093" y="2275222"/>
                  </a:lnTo>
                  <a:lnTo>
                    <a:pt x="2081329" y="2271097"/>
                  </a:lnTo>
                  <a:lnTo>
                    <a:pt x="2076883" y="2266972"/>
                  </a:lnTo>
                  <a:lnTo>
                    <a:pt x="1560520" y="1751334"/>
                  </a:lnTo>
                  <a:lnTo>
                    <a:pt x="1556074" y="1746574"/>
                  </a:lnTo>
                  <a:lnTo>
                    <a:pt x="1552263" y="1741815"/>
                  </a:lnTo>
                  <a:lnTo>
                    <a:pt x="1548135" y="1737055"/>
                  </a:lnTo>
                  <a:lnTo>
                    <a:pt x="1544642" y="1731661"/>
                  </a:lnTo>
                  <a:lnTo>
                    <a:pt x="1541466" y="1726583"/>
                  </a:lnTo>
                  <a:lnTo>
                    <a:pt x="1538291" y="1720872"/>
                  </a:lnTo>
                  <a:lnTo>
                    <a:pt x="1535432" y="1715477"/>
                  </a:lnTo>
                  <a:lnTo>
                    <a:pt x="1532892" y="1709766"/>
                  </a:lnTo>
                  <a:lnTo>
                    <a:pt x="1530987" y="1704054"/>
                  </a:lnTo>
                  <a:lnTo>
                    <a:pt x="1529081" y="1698342"/>
                  </a:lnTo>
                  <a:lnTo>
                    <a:pt x="1527493" y="1692631"/>
                  </a:lnTo>
                  <a:lnTo>
                    <a:pt x="1526223" y="1686919"/>
                  </a:lnTo>
                  <a:lnTo>
                    <a:pt x="1525270" y="1680890"/>
                  </a:lnTo>
                  <a:lnTo>
                    <a:pt x="1524635" y="1674544"/>
                  </a:lnTo>
                  <a:lnTo>
                    <a:pt x="1524000" y="1668515"/>
                  </a:lnTo>
                  <a:lnTo>
                    <a:pt x="1524000" y="1662803"/>
                  </a:lnTo>
                  <a:lnTo>
                    <a:pt x="1524000" y="1656774"/>
                  </a:lnTo>
                  <a:lnTo>
                    <a:pt x="1524635" y="1650428"/>
                  </a:lnTo>
                  <a:lnTo>
                    <a:pt x="1525270" y="1644716"/>
                  </a:lnTo>
                  <a:lnTo>
                    <a:pt x="1526223" y="1638687"/>
                  </a:lnTo>
                  <a:lnTo>
                    <a:pt x="1527493" y="1632658"/>
                  </a:lnTo>
                  <a:lnTo>
                    <a:pt x="1529081" y="1626946"/>
                  </a:lnTo>
                  <a:lnTo>
                    <a:pt x="1530987" y="1621235"/>
                  </a:lnTo>
                  <a:lnTo>
                    <a:pt x="1532892" y="1615523"/>
                  </a:lnTo>
                  <a:lnTo>
                    <a:pt x="1535432" y="1609811"/>
                  </a:lnTo>
                  <a:lnTo>
                    <a:pt x="1538291" y="1604417"/>
                  </a:lnTo>
                  <a:lnTo>
                    <a:pt x="1541466" y="1599023"/>
                  </a:lnTo>
                  <a:lnTo>
                    <a:pt x="1544642" y="1593628"/>
                  </a:lnTo>
                  <a:lnTo>
                    <a:pt x="1548135" y="1588551"/>
                  </a:lnTo>
                  <a:lnTo>
                    <a:pt x="1552263" y="1583474"/>
                  </a:lnTo>
                  <a:lnTo>
                    <a:pt x="1556074" y="1578714"/>
                  </a:lnTo>
                  <a:lnTo>
                    <a:pt x="1560520" y="1574272"/>
                  </a:lnTo>
                  <a:lnTo>
                    <a:pt x="1564966" y="1569830"/>
                  </a:lnTo>
                  <a:lnTo>
                    <a:pt x="1570047" y="1565705"/>
                  </a:lnTo>
                  <a:lnTo>
                    <a:pt x="1574811" y="1561897"/>
                  </a:lnTo>
                  <a:lnTo>
                    <a:pt x="1579574" y="1558406"/>
                  </a:lnTo>
                  <a:lnTo>
                    <a:pt x="1584973" y="1554916"/>
                  </a:lnTo>
                  <a:lnTo>
                    <a:pt x="1590054" y="1552060"/>
                  </a:lnTo>
                  <a:lnTo>
                    <a:pt x="1595770" y="1549521"/>
                  </a:lnTo>
                  <a:lnTo>
                    <a:pt x="1601486" y="1546666"/>
                  </a:lnTo>
                  <a:lnTo>
                    <a:pt x="1606885" y="1544444"/>
                  </a:lnTo>
                  <a:lnTo>
                    <a:pt x="1612919" y="1542858"/>
                  </a:lnTo>
                  <a:lnTo>
                    <a:pt x="1618635" y="1540954"/>
                  </a:lnTo>
                  <a:lnTo>
                    <a:pt x="1624669" y="1539685"/>
                  </a:lnTo>
                  <a:lnTo>
                    <a:pt x="1630702" y="1538733"/>
                  </a:lnTo>
                  <a:lnTo>
                    <a:pt x="1637054" y="1538098"/>
                  </a:lnTo>
                  <a:lnTo>
                    <a:pt x="1642770" y="1537463"/>
                  </a:lnTo>
                  <a:lnTo>
                    <a:pt x="1649121" y="1537146"/>
                  </a:lnTo>
                  <a:lnTo>
                    <a:pt x="1655473" y="1537463"/>
                  </a:lnTo>
                  <a:lnTo>
                    <a:pt x="1661824" y="1538098"/>
                  </a:lnTo>
                  <a:lnTo>
                    <a:pt x="1667858" y="1538733"/>
                  </a:lnTo>
                  <a:lnTo>
                    <a:pt x="1673891" y="1539685"/>
                  </a:lnTo>
                  <a:lnTo>
                    <a:pt x="1679925" y="1540954"/>
                  </a:lnTo>
                  <a:lnTo>
                    <a:pt x="1685641" y="1542858"/>
                  </a:lnTo>
                  <a:lnTo>
                    <a:pt x="1691675" y="1544444"/>
                  </a:lnTo>
                  <a:lnTo>
                    <a:pt x="1697391" y="1546666"/>
                  </a:lnTo>
                  <a:lnTo>
                    <a:pt x="1702790" y="1549521"/>
                  </a:lnTo>
                  <a:lnTo>
                    <a:pt x="1708506" y="1552060"/>
                  </a:lnTo>
                  <a:lnTo>
                    <a:pt x="1713587" y="1554916"/>
                  </a:lnTo>
                  <a:lnTo>
                    <a:pt x="1718986" y="1558406"/>
                  </a:lnTo>
                  <a:lnTo>
                    <a:pt x="1723749" y="1561897"/>
                  </a:lnTo>
                  <a:lnTo>
                    <a:pt x="1728513" y="1565705"/>
                  </a:lnTo>
                  <a:lnTo>
                    <a:pt x="1733594" y="1569830"/>
                  </a:lnTo>
                  <a:lnTo>
                    <a:pt x="1738040" y="1574272"/>
                  </a:lnTo>
                  <a:lnTo>
                    <a:pt x="2017816" y="1853827"/>
                  </a:lnTo>
                  <a:lnTo>
                    <a:pt x="2017816" y="801292"/>
                  </a:lnTo>
                  <a:lnTo>
                    <a:pt x="2018133" y="794311"/>
                  </a:lnTo>
                  <a:lnTo>
                    <a:pt x="2018451" y="787330"/>
                  </a:lnTo>
                  <a:lnTo>
                    <a:pt x="2019404" y="780349"/>
                  </a:lnTo>
                  <a:lnTo>
                    <a:pt x="2020674" y="773685"/>
                  </a:lnTo>
                  <a:lnTo>
                    <a:pt x="2021944" y="767021"/>
                  </a:lnTo>
                  <a:lnTo>
                    <a:pt x="2024167" y="760992"/>
                  </a:lnTo>
                  <a:lnTo>
                    <a:pt x="2026073" y="754646"/>
                  </a:lnTo>
                  <a:lnTo>
                    <a:pt x="2028613" y="748300"/>
                  </a:lnTo>
                  <a:lnTo>
                    <a:pt x="2031471" y="742271"/>
                  </a:lnTo>
                  <a:lnTo>
                    <a:pt x="2034329" y="736559"/>
                  </a:lnTo>
                  <a:lnTo>
                    <a:pt x="2037823" y="730530"/>
                  </a:lnTo>
                  <a:lnTo>
                    <a:pt x="2040998" y="724819"/>
                  </a:lnTo>
                  <a:lnTo>
                    <a:pt x="2045127" y="719741"/>
                  </a:lnTo>
                  <a:lnTo>
                    <a:pt x="2048937" y="714347"/>
                  </a:lnTo>
                  <a:lnTo>
                    <a:pt x="2053383" y="709587"/>
                  </a:lnTo>
                  <a:lnTo>
                    <a:pt x="2057829" y="704828"/>
                  </a:lnTo>
                  <a:lnTo>
                    <a:pt x="2062275" y="700702"/>
                  </a:lnTo>
                  <a:lnTo>
                    <a:pt x="2067674" y="695943"/>
                  </a:lnTo>
                  <a:lnTo>
                    <a:pt x="2072437" y="692135"/>
                  </a:lnTo>
                  <a:lnTo>
                    <a:pt x="2078154" y="688327"/>
                  </a:lnTo>
                  <a:lnTo>
                    <a:pt x="2083552" y="684519"/>
                  </a:lnTo>
                  <a:lnTo>
                    <a:pt x="2089268" y="681346"/>
                  </a:lnTo>
                  <a:lnTo>
                    <a:pt x="2095302" y="678173"/>
                  </a:lnTo>
                  <a:lnTo>
                    <a:pt x="2101018" y="675952"/>
                  </a:lnTo>
                  <a:lnTo>
                    <a:pt x="2107370" y="673413"/>
                  </a:lnTo>
                  <a:lnTo>
                    <a:pt x="2113721" y="670875"/>
                  </a:lnTo>
                  <a:lnTo>
                    <a:pt x="2120390" y="669288"/>
                  </a:lnTo>
                  <a:lnTo>
                    <a:pt x="2127059" y="667702"/>
                  </a:lnTo>
                  <a:lnTo>
                    <a:pt x="2133728" y="666432"/>
                  </a:lnTo>
                  <a:lnTo>
                    <a:pt x="2140079" y="665798"/>
                  </a:lnTo>
                  <a:lnTo>
                    <a:pt x="2147065" y="665163"/>
                  </a:lnTo>
                  <a:close/>
                  <a:moveTo>
                    <a:pt x="1426690" y="484188"/>
                  </a:moveTo>
                  <a:lnTo>
                    <a:pt x="1631151" y="484188"/>
                  </a:lnTo>
                  <a:lnTo>
                    <a:pt x="1634627" y="484505"/>
                  </a:lnTo>
                  <a:lnTo>
                    <a:pt x="1637787" y="484822"/>
                  </a:lnTo>
                  <a:lnTo>
                    <a:pt x="1640947" y="485773"/>
                  </a:lnTo>
                  <a:lnTo>
                    <a:pt x="1644107" y="486725"/>
                  </a:lnTo>
                  <a:lnTo>
                    <a:pt x="1646635" y="488310"/>
                  </a:lnTo>
                  <a:lnTo>
                    <a:pt x="1649479" y="489895"/>
                  </a:lnTo>
                  <a:lnTo>
                    <a:pt x="1652008" y="491798"/>
                  </a:lnTo>
                  <a:lnTo>
                    <a:pt x="1654536" y="493700"/>
                  </a:lnTo>
                  <a:lnTo>
                    <a:pt x="1656432" y="496237"/>
                  </a:lnTo>
                  <a:lnTo>
                    <a:pt x="1658328" y="498773"/>
                  </a:lnTo>
                  <a:lnTo>
                    <a:pt x="1659908" y="501310"/>
                  </a:lnTo>
                  <a:lnTo>
                    <a:pt x="1661488" y="504164"/>
                  </a:lnTo>
                  <a:lnTo>
                    <a:pt x="1662436" y="507334"/>
                  </a:lnTo>
                  <a:lnTo>
                    <a:pt x="1663068" y="510505"/>
                  </a:lnTo>
                  <a:lnTo>
                    <a:pt x="1663700" y="513676"/>
                  </a:lnTo>
                  <a:lnTo>
                    <a:pt x="1663700" y="517164"/>
                  </a:lnTo>
                  <a:lnTo>
                    <a:pt x="1663700" y="1389743"/>
                  </a:lnTo>
                  <a:lnTo>
                    <a:pt x="1663700" y="1393231"/>
                  </a:lnTo>
                  <a:lnTo>
                    <a:pt x="1663068" y="1396401"/>
                  </a:lnTo>
                  <a:lnTo>
                    <a:pt x="1662436" y="1399572"/>
                  </a:lnTo>
                  <a:lnTo>
                    <a:pt x="1661488" y="1402743"/>
                  </a:lnTo>
                  <a:lnTo>
                    <a:pt x="1659908" y="1405279"/>
                  </a:lnTo>
                  <a:lnTo>
                    <a:pt x="1658328" y="1408133"/>
                  </a:lnTo>
                  <a:lnTo>
                    <a:pt x="1656432" y="1410669"/>
                  </a:lnTo>
                  <a:lnTo>
                    <a:pt x="1654536" y="1413206"/>
                  </a:lnTo>
                  <a:lnTo>
                    <a:pt x="1652008" y="1415108"/>
                  </a:lnTo>
                  <a:lnTo>
                    <a:pt x="1649479" y="1417011"/>
                  </a:lnTo>
                  <a:lnTo>
                    <a:pt x="1646635" y="1418596"/>
                  </a:lnTo>
                  <a:lnTo>
                    <a:pt x="1644107" y="1420182"/>
                  </a:lnTo>
                  <a:lnTo>
                    <a:pt x="1640947" y="1421133"/>
                  </a:lnTo>
                  <a:lnTo>
                    <a:pt x="1637787" y="1421767"/>
                  </a:lnTo>
                  <a:lnTo>
                    <a:pt x="1634627" y="1422401"/>
                  </a:lnTo>
                  <a:lnTo>
                    <a:pt x="1631151" y="1422401"/>
                  </a:lnTo>
                  <a:lnTo>
                    <a:pt x="1426690" y="1422401"/>
                  </a:lnTo>
                  <a:lnTo>
                    <a:pt x="1423214" y="1422401"/>
                  </a:lnTo>
                  <a:lnTo>
                    <a:pt x="1420054" y="1421767"/>
                  </a:lnTo>
                  <a:lnTo>
                    <a:pt x="1416894" y="1421133"/>
                  </a:lnTo>
                  <a:lnTo>
                    <a:pt x="1413734" y="1420182"/>
                  </a:lnTo>
                  <a:lnTo>
                    <a:pt x="1411206" y="1418596"/>
                  </a:lnTo>
                  <a:lnTo>
                    <a:pt x="1408362" y="1417011"/>
                  </a:lnTo>
                  <a:lnTo>
                    <a:pt x="1405834" y="1415108"/>
                  </a:lnTo>
                  <a:lnTo>
                    <a:pt x="1403622" y="1413206"/>
                  </a:lnTo>
                  <a:lnTo>
                    <a:pt x="1401409" y="1410669"/>
                  </a:lnTo>
                  <a:lnTo>
                    <a:pt x="1399513" y="1408133"/>
                  </a:lnTo>
                  <a:lnTo>
                    <a:pt x="1397933" y="1405279"/>
                  </a:lnTo>
                  <a:lnTo>
                    <a:pt x="1396669" y="1402743"/>
                  </a:lnTo>
                  <a:lnTo>
                    <a:pt x="1395405" y="1399572"/>
                  </a:lnTo>
                  <a:lnTo>
                    <a:pt x="1394457" y="1396401"/>
                  </a:lnTo>
                  <a:lnTo>
                    <a:pt x="1394141" y="1393231"/>
                  </a:lnTo>
                  <a:lnTo>
                    <a:pt x="1393825" y="1389743"/>
                  </a:lnTo>
                  <a:lnTo>
                    <a:pt x="1393825" y="517164"/>
                  </a:lnTo>
                  <a:lnTo>
                    <a:pt x="1394141" y="513676"/>
                  </a:lnTo>
                  <a:lnTo>
                    <a:pt x="1394457" y="510505"/>
                  </a:lnTo>
                  <a:lnTo>
                    <a:pt x="1395405" y="507334"/>
                  </a:lnTo>
                  <a:lnTo>
                    <a:pt x="1396669" y="504164"/>
                  </a:lnTo>
                  <a:lnTo>
                    <a:pt x="1397933" y="501310"/>
                  </a:lnTo>
                  <a:lnTo>
                    <a:pt x="1399513" y="498773"/>
                  </a:lnTo>
                  <a:lnTo>
                    <a:pt x="1401409" y="496237"/>
                  </a:lnTo>
                  <a:lnTo>
                    <a:pt x="1403622" y="493700"/>
                  </a:lnTo>
                  <a:lnTo>
                    <a:pt x="1405834" y="491798"/>
                  </a:lnTo>
                  <a:lnTo>
                    <a:pt x="1408362" y="489895"/>
                  </a:lnTo>
                  <a:lnTo>
                    <a:pt x="1411206" y="488310"/>
                  </a:lnTo>
                  <a:lnTo>
                    <a:pt x="1413734" y="486725"/>
                  </a:lnTo>
                  <a:lnTo>
                    <a:pt x="1416894" y="485773"/>
                  </a:lnTo>
                  <a:lnTo>
                    <a:pt x="1420054" y="484822"/>
                  </a:lnTo>
                  <a:lnTo>
                    <a:pt x="1423214" y="484505"/>
                  </a:lnTo>
                  <a:lnTo>
                    <a:pt x="1426690" y="484188"/>
                  </a:lnTo>
                  <a:close/>
                  <a:moveTo>
                    <a:pt x="183794" y="0"/>
                  </a:moveTo>
                  <a:lnTo>
                    <a:pt x="193952" y="0"/>
                  </a:lnTo>
                  <a:lnTo>
                    <a:pt x="2827060" y="0"/>
                  </a:lnTo>
                  <a:lnTo>
                    <a:pt x="2837218" y="0"/>
                  </a:lnTo>
                  <a:lnTo>
                    <a:pt x="2847059" y="952"/>
                  </a:lnTo>
                  <a:lnTo>
                    <a:pt x="2856582" y="2539"/>
                  </a:lnTo>
                  <a:lnTo>
                    <a:pt x="2866105" y="4443"/>
                  </a:lnTo>
                  <a:lnTo>
                    <a:pt x="2875628" y="6982"/>
                  </a:lnTo>
                  <a:lnTo>
                    <a:pt x="2884516" y="10156"/>
                  </a:lnTo>
                  <a:lnTo>
                    <a:pt x="2893721" y="13964"/>
                  </a:lnTo>
                  <a:lnTo>
                    <a:pt x="2902292" y="17773"/>
                  </a:lnTo>
                  <a:lnTo>
                    <a:pt x="2911180" y="22851"/>
                  </a:lnTo>
                  <a:lnTo>
                    <a:pt x="2919433" y="27611"/>
                  </a:lnTo>
                  <a:lnTo>
                    <a:pt x="2927369" y="33324"/>
                  </a:lnTo>
                  <a:lnTo>
                    <a:pt x="2935623" y="39036"/>
                  </a:lnTo>
                  <a:lnTo>
                    <a:pt x="2942924" y="45384"/>
                  </a:lnTo>
                  <a:lnTo>
                    <a:pt x="2950225" y="52366"/>
                  </a:lnTo>
                  <a:lnTo>
                    <a:pt x="2957525" y="59665"/>
                  </a:lnTo>
                  <a:lnTo>
                    <a:pt x="2964192" y="67282"/>
                  </a:lnTo>
                  <a:lnTo>
                    <a:pt x="2970540" y="74899"/>
                  </a:lnTo>
                  <a:lnTo>
                    <a:pt x="2976571" y="83468"/>
                  </a:lnTo>
                  <a:lnTo>
                    <a:pt x="2982285" y="92037"/>
                  </a:lnTo>
                  <a:lnTo>
                    <a:pt x="2987682" y="101240"/>
                  </a:lnTo>
                  <a:lnTo>
                    <a:pt x="2992761" y="110444"/>
                  </a:lnTo>
                  <a:lnTo>
                    <a:pt x="2997522" y="119965"/>
                  </a:lnTo>
                  <a:lnTo>
                    <a:pt x="3001649" y="130121"/>
                  </a:lnTo>
                  <a:lnTo>
                    <a:pt x="3005458" y="140276"/>
                  </a:lnTo>
                  <a:lnTo>
                    <a:pt x="3008950" y="150749"/>
                  </a:lnTo>
                  <a:lnTo>
                    <a:pt x="3012124" y="161540"/>
                  </a:lnTo>
                  <a:lnTo>
                    <a:pt x="3014663" y="172330"/>
                  </a:lnTo>
                  <a:lnTo>
                    <a:pt x="3016885" y="183438"/>
                  </a:lnTo>
                  <a:lnTo>
                    <a:pt x="3018473" y="194546"/>
                  </a:lnTo>
                  <a:lnTo>
                    <a:pt x="3019742" y="205971"/>
                  </a:lnTo>
                  <a:lnTo>
                    <a:pt x="3020695" y="218031"/>
                  </a:lnTo>
                  <a:lnTo>
                    <a:pt x="3021012" y="229774"/>
                  </a:lnTo>
                  <a:lnTo>
                    <a:pt x="3021012" y="1276768"/>
                  </a:lnTo>
                  <a:lnTo>
                    <a:pt x="3013711" y="1272642"/>
                  </a:lnTo>
                  <a:lnTo>
                    <a:pt x="3006410" y="1268833"/>
                  </a:lnTo>
                  <a:lnTo>
                    <a:pt x="2999109" y="1265342"/>
                  </a:lnTo>
                  <a:lnTo>
                    <a:pt x="2991808" y="1262169"/>
                  </a:lnTo>
                  <a:lnTo>
                    <a:pt x="2983872" y="1258995"/>
                  </a:lnTo>
                  <a:lnTo>
                    <a:pt x="2976254" y="1256139"/>
                  </a:lnTo>
                  <a:lnTo>
                    <a:pt x="2968318" y="1253282"/>
                  </a:lnTo>
                  <a:lnTo>
                    <a:pt x="2960382" y="1251061"/>
                  </a:lnTo>
                  <a:lnTo>
                    <a:pt x="2952129" y="1248839"/>
                  </a:lnTo>
                  <a:lnTo>
                    <a:pt x="2944193" y="1247252"/>
                  </a:lnTo>
                  <a:lnTo>
                    <a:pt x="2935940" y="1245348"/>
                  </a:lnTo>
                  <a:lnTo>
                    <a:pt x="2927369" y="1244079"/>
                  </a:lnTo>
                  <a:lnTo>
                    <a:pt x="2919116" y="1242809"/>
                  </a:lnTo>
                  <a:lnTo>
                    <a:pt x="2910863" y="1242175"/>
                  </a:lnTo>
                  <a:lnTo>
                    <a:pt x="2901975" y="1241540"/>
                  </a:lnTo>
                  <a:lnTo>
                    <a:pt x="2893404" y="1241540"/>
                  </a:lnTo>
                  <a:lnTo>
                    <a:pt x="2646123" y="1213294"/>
                  </a:lnTo>
                  <a:lnTo>
                    <a:pt x="2646123" y="313876"/>
                  </a:lnTo>
                  <a:lnTo>
                    <a:pt x="374889" y="313876"/>
                  </a:lnTo>
                  <a:lnTo>
                    <a:pt x="374889" y="1959424"/>
                  </a:lnTo>
                  <a:lnTo>
                    <a:pt x="1610021" y="1959424"/>
                  </a:lnTo>
                  <a:lnTo>
                    <a:pt x="1923646" y="2273300"/>
                  </a:lnTo>
                  <a:lnTo>
                    <a:pt x="193952" y="2273300"/>
                  </a:lnTo>
                  <a:lnTo>
                    <a:pt x="183794" y="2273300"/>
                  </a:lnTo>
                  <a:lnTo>
                    <a:pt x="173953" y="2272348"/>
                  </a:lnTo>
                  <a:lnTo>
                    <a:pt x="164113" y="2270761"/>
                  </a:lnTo>
                  <a:lnTo>
                    <a:pt x="154908" y="2268857"/>
                  </a:lnTo>
                  <a:lnTo>
                    <a:pt x="145385" y="2266318"/>
                  </a:lnTo>
                  <a:lnTo>
                    <a:pt x="136496" y="2263144"/>
                  </a:lnTo>
                  <a:lnTo>
                    <a:pt x="127291" y="2259336"/>
                  </a:lnTo>
                  <a:lnTo>
                    <a:pt x="118720" y="2255528"/>
                  </a:lnTo>
                  <a:lnTo>
                    <a:pt x="109832" y="2250450"/>
                  </a:lnTo>
                  <a:lnTo>
                    <a:pt x="101579" y="2245689"/>
                  </a:lnTo>
                  <a:lnTo>
                    <a:pt x="93326" y="2240294"/>
                  </a:lnTo>
                  <a:lnTo>
                    <a:pt x="85390" y="2234264"/>
                  </a:lnTo>
                  <a:lnTo>
                    <a:pt x="77771" y="2227917"/>
                  </a:lnTo>
                  <a:lnTo>
                    <a:pt x="70470" y="2220935"/>
                  </a:lnTo>
                  <a:lnTo>
                    <a:pt x="63487" y="2213635"/>
                  </a:lnTo>
                  <a:lnTo>
                    <a:pt x="56821" y="2206018"/>
                  </a:lnTo>
                  <a:lnTo>
                    <a:pt x="50472" y="2198402"/>
                  </a:lnTo>
                  <a:lnTo>
                    <a:pt x="44441" y="2189833"/>
                  </a:lnTo>
                  <a:lnTo>
                    <a:pt x="38727" y="2181264"/>
                  </a:lnTo>
                  <a:lnTo>
                    <a:pt x="33013" y="2172060"/>
                  </a:lnTo>
                  <a:lnTo>
                    <a:pt x="28252" y="2162856"/>
                  </a:lnTo>
                  <a:lnTo>
                    <a:pt x="23490" y="2153335"/>
                  </a:lnTo>
                  <a:lnTo>
                    <a:pt x="19364" y="2143180"/>
                  </a:lnTo>
                  <a:lnTo>
                    <a:pt x="15237" y="2133024"/>
                  </a:lnTo>
                  <a:lnTo>
                    <a:pt x="11745" y="2122551"/>
                  </a:lnTo>
                  <a:lnTo>
                    <a:pt x="8888" y="2112078"/>
                  </a:lnTo>
                  <a:lnTo>
                    <a:pt x="6349" y="2100970"/>
                  </a:lnTo>
                  <a:lnTo>
                    <a:pt x="3809" y="2089862"/>
                  </a:lnTo>
                  <a:lnTo>
                    <a:pt x="2540" y="2078754"/>
                  </a:lnTo>
                  <a:lnTo>
                    <a:pt x="952" y="2067329"/>
                  </a:lnTo>
                  <a:lnTo>
                    <a:pt x="318" y="2055269"/>
                  </a:lnTo>
                  <a:lnTo>
                    <a:pt x="0" y="2043844"/>
                  </a:lnTo>
                  <a:lnTo>
                    <a:pt x="0" y="229774"/>
                  </a:lnTo>
                  <a:lnTo>
                    <a:pt x="318" y="218031"/>
                  </a:lnTo>
                  <a:lnTo>
                    <a:pt x="952" y="205971"/>
                  </a:lnTo>
                  <a:lnTo>
                    <a:pt x="2540" y="194546"/>
                  </a:lnTo>
                  <a:lnTo>
                    <a:pt x="3809" y="183438"/>
                  </a:lnTo>
                  <a:lnTo>
                    <a:pt x="6349" y="172330"/>
                  </a:lnTo>
                  <a:lnTo>
                    <a:pt x="8888" y="161540"/>
                  </a:lnTo>
                  <a:lnTo>
                    <a:pt x="11745" y="150749"/>
                  </a:lnTo>
                  <a:lnTo>
                    <a:pt x="15237" y="140276"/>
                  </a:lnTo>
                  <a:lnTo>
                    <a:pt x="19364" y="130121"/>
                  </a:lnTo>
                  <a:lnTo>
                    <a:pt x="23490" y="119965"/>
                  </a:lnTo>
                  <a:lnTo>
                    <a:pt x="28252" y="110444"/>
                  </a:lnTo>
                  <a:lnTo>
                    <a:pt x="33013" y="101240"/>
                  </a:lnTo>
                  <a:lnTo>
                    <a:pt x="38727" y="92037"/>
                  </a:lnTo>
                  <a:lnTo>
                    <a:pt x="44441" y="83468"/>
                  </a:lnTo>
                  <a:lnTo>
                    <a:pt x="50472" y="74899"/>
                  </a:lnTo>
                  <a:lnTo>
                    <a:pt x="56821" y="67282"/>
                  </a:lnTo>
                  <a:lnTo>
                    <a:pt x="63487" y="59665"/>
                  </a:lnTo>
                  <a:lnTo>
                    <a:pt x="70470" y="52366"/>
                  </a:lnTo>
                  <a:lnTo>
                    <a:pt x="77771" y="45384"/>
                  </a:lnTo>
                  <a:lnTo>
                    <a:pt x="85390" y="39036"/>
                  </a:lnTo>
                  <a:lnTo>
                    <a:pt x="93326" y="33324"/>
                  </a:lnTo>
                  <a:lnTo>
                    <a:pt x="101579" y="27611"/>
                  </a:lnTo>
                  <a:lnTo>
                    <a:pt x="109832" y="22851"/>
                  </a:lnTo>
                  <a:lnTo>
                    <a:pt x="118720" y="17773"/>
                  </a:lnTo>
                  <a:lnTo>
                    <a:pt x="127291" y="13964"/>
                  </a:lnTo>
                  <a:lnTo>
                    <a:pt x="136496" y="10156"/>
                  </a:lnTo>
                  <a:lnTo>
                    <a:pt x="145385" y="6982"/>
                  </a:lnTo>
                  <a:lnTo>
                    <a:pt x="154908" y="4443"/>
                  </a:lnTo>
                  <a:lnTo>
                    <a:pt x="164113" y="2539"/>
                  </a:lnTo>
                  <a:lnTo>
                    <a:pt x="173953" y="952"/>
                  </a:lnTo>
                  <a:lnTo>
                    <a:pt x="183794" y="0"/>
                  </a:lnTo>
                  <a:close/>
                </a:path>
              </a:pathLst>
            </a:custGeom>
            <a:solidFill>
              <a:schemeClr val="bg1"/>
            </a:solidFill>
            <a:ln>
              <a:noFill/>
            </a:ln>
            <a:effectLst>
              <a:outerShdw blurRad="50800" dist="38100" dir="2700000" algn="tl" rotWithShape="0">
                <a:prstClr val="black">
                  <a:alpha val="40000"/>
                </a:prstClr>
              </a:outerShdw>
            </a:effectLst>
          </p:spPr>
          <p:txBody>
            <a:bodyPr anchor="ctr">
              <a:scene3d>
                <a:camera prst="orthographicFront"/>
                <a:lightRig rig="threePt" dir="t"/>
              </a:scene3d>
              <a:sp3d>
                <a:contourClr>
                  <a:srgbClr val="FFFFFF"/>
                </a:contourClr>
              </a:sp3d>
            </a:bodyPr>
            <a:lstStyle/>
            <a:p>
              <a:pPr algn="ctr">
                <a:defRPr/>
              </a:pPr>
              <a:endParaRPr lang="zh-CN" altLang="en-US">
                <a:solidFill>
                  <a:schemeClr val="bg1"/>
                </a:solidFill>
                <a:latin typeface="微软雅黑" panose="020B0503020204020204" charset="-122"/>
                <a:ea typeface="微软雅黑" panose="020B0503020204020204" charset="-122"/>
              </a:endParaRPr>
            </a:p>
          </p:txBody>
        </p:sp>
      </p:grpSp>
      <p:sp>
        <p:nvSpPr>
          <p:cNvPr id="2" name="文本框 1"/>
          <p:cNvSpPr txBox="1"/>
          <p:nvPr/>
        </p:nvSpPr>
        <p:spPr>
          <a:xfrm>
            <a:off x="611264" y="168345"/>
            <a:ext cx="5951855" cy="521970"/>
          </a:xfrm>
          <a:prstGeom prst="rect">
            <a:avLst/>
          </a:prstGeom>
          <a:noFill/>
        </p:spPr>
        <p:txBody>
          <a:bodyPr wrap="square" rtlCol="0">
            <a:spAutoFit/>
          </a:bodyPr>
          <a:lstStyle/>
          <a:p>
            <a:pPr algn="ctr"/>
            <a:r>
              <a:rPr lang="zh-CN" altLang="en-US" sz="2800" b="1" dirty="0">
                <a:latin typeface="微软雅黑" panose="020B0503020204020204" charset="-122"/>
                <a:ea typeface="微软雅黑" panose="020B0503020204020204" charset="-122"/>
              </a:rPr>
              <a:t>企业：上市公司盈利压力加大</a:t>
            </a:r>
            <a:endParaRPr lang="zh-CN" altLang="en-US" sz="2800" b="1" dirty="0">
              <a:latin typeface="微软雅黑" panose="020B0503020204020204" charset="-122"/>
              <a:ea typeface="微软雅黑" panose="020B0503020204020204" charset="-122"/>
            </a:endParaRPr>
          </a:p>
        </p:txBody>
      </p:sp>
      <p:cxnSp>
        <p:nvCxnSpPr>
          <p:cNvPr id="3" name="直接连接符 2"/>
          <p:cNvCxnSpPr/>
          <p:nvPr/>
        </p:nvCxnSpPr>
        <p:spPr>
          <a:xfrm flipV="1">
            <a:off x="954405" y="692150"/>
            <a:ext cx="6148705" cy="762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836746" y="815027"/>
            <a:ext cx="11892222" cy="1982402"/>
          </a:xfrm>
          <a:prstGeom prst="rect">
            <a:avLst/>
          </a:prstGeom>
          <a:noFill/>
        </p:spPr>
        <p:txBody>
          <a:bodyPr wrap="square" rtlCol="0">
            <a:spAutoFit/>
          </a:bodyPr>
          <a:lstStyle/>
          <a:p>
            <a:pPr marL="285750" indent="-285750" fontAlgn="auto">
              <a:lnSpc>
                <a:spcPct val="150000"/>
              </a:lnSpc>
              <a:buFont typeface="Wingdings" panose="05000000000000000000" charset="0"/>
              <a:buChar char="p"/>
            </a:pPr>
            <a:r>
              <a:rPr lang="en-US" altLang="zh-CN" sz="2000" b="1" dirty="0">
                <a:latin typeface="微软雅黑" panose="020B0503020204020204" charset="-122"/>
                <a:ea typeface="微软雅黑" panose="020B0503020204020204" charset="-122"/>
                <a:cs typeface="微软雅黑" panose="020B0503020204020204" charset="-122"/>
              </a:rPr>
              <a:t>34</a:t>
            </a:r>
            <a:r>
              <a:rPr lang="zh-CN" altLang="en-US" sz="2000" b="1" dirty="0">
                <a:latin typeface="微软雅黑" panose="020B0503020204020204" charset="-122"/>
                <a:ea typeface="微软雅黑" panose="020B0503020204020204" charset="-122"/>
                <a:cs typeface="微软雅黑" panose="020B0503020204020204" charset="-122"/>
              </a:rPr>
              <a:t>家主营</a:t>
            </a:r>
            <a:r>
              <a:rPr lang="en-US" altLang="zh-CN" sz="2000" b="1" dirty="0">
                <a:latin typeface="微软雅黑" panose="020B0503020204020204" charset="-122"/>
                <a:ea typeface="微软雅黑" panose="020B0503020204020204" charset="-122"/>
                <a:cs typeface="微软雅黑" panose="020B0503020204020204" charset="-122"/>
              </a:rPr>
              <a:t>LED</a:t>
            </a:r>
            <a:r>
              <a:rPr lang="zh-CN" altLang="en-US" sz="2000" b="1" dirty="0">
                <a:latin typeface="微软雅黑" panose="020B0503020204020204" charset="-122"/>
                <a:ea typeface="微软雅黑" panose="020B0503020204020204" charset="-122"/>
                <a:cs typeface="微软雅黑" panose="020B0503020204020204" charset="-122"/>
              </a:rPr>
              <a:t>的上市公司，营收增速趋缓、利润负增长，盈利能力下降</a:t>
            </a:r>
            <a:endParaRPr lang="zh-CN" altLang="en-US" sz="2000" b="1" dirty="0">
              <a:latin typeface="微软雅黑" panose="020B0503020204020204" charset="-122"/>
              <a:ea typeface="微软雅黑" panose="020B0503020204020204" charset="-122"/>
              <a:cs typeface="微软雅黑" panose="020B0503020204020204" charset="-122"/>
            </a:endParaRPr>
          </a:p>
          <a:p>
            <a:pPr marL="285750" indent="-285750">
              <a:lnSpc>
                <a:spcPct val="150000"/>
              </a:lnSpc>
              <a:spcBef>
                <a:spcPts val="600"/>
              </a:spcBef>
              <a:buFont typeface="Arial" panose="020B0604020202020204" pitchFamily="34" charset="0"/>
              <a:buChar char="•"/>
            </a:pPr>
            <a:r>
              <a:rPr lang="zh-CN" altLang="zh-CN" b="1" dirty="0">
                <a:latin typeface="微软雅黑" panose="020B0503020204020204" charset="-122"/>
                <a:ea typeface="微软雅黑" panose="020B0503020204020204" charset="-122"/>
              </a:rPr>
              <a:t>合计营收为</a:t>
            </a:r>
            <a:r>
              <a:rPr lang="en-US" altLang="zh-CN" b="1" dirty="0">
                <a:solidFill>
                  <a:srgbClr val="FF0000"/>
                </a:solidFill>
                <a:latin typeface="微软雅黑" panose="020B0503020204020204" charset="-122"/>
                <a:ea typeface="微软雅黑" panose="020B0503020204020204" charset="-122"/>
              </a:rPr>
              <a:t>1026.51</a:t>
            </a:r>
            <a:r>
              <a:rPr lang="zh-CN" altLang="zh-CN" b="1" dirty="0">
                <a:solidFill>
                  <a:srgbClr val="FF0000"/>
                </a:solidFill>
                <a:latin typeface="微软雅黑" panose="020B0503020204020204" charset="-122"/>
                <a:ea typeface="微软雅黑" panose="020B0503020204020204" charset="-122"/>
              </a:rPr>
              <a:t>亿元</a:t>
            </a:r>
            <a:r>
              <a:rPr lang="zh-CN" altLang="zh-CN" b="1" dirty="0">
                <a:latin typeface="微软雅黑" panose="020B0503020204020204" charset="-122"/>
                <a:ea typeface="微软雅黑" panose="020B0503020204020204" charset="-122"/>
              </a:rPr>
              <a:t>，同比增长</a:t>
            </a:r>
            <a:r>
              <a:rPr lang="en-US" altLang="zh-CN" b="1" dirty="0">
                <a:latin typeface="微软雅黑" panose="020B0503020204020204" charset="-122"/>
                <a:ea typeface="微软雅黑" panose="020B0503020204020204" charset="-122"/>
              </a:rPr>
              <a:t>16.80%</a:t>
            </a:r>
            <a:r>
              <a:rPr lang="zh-CN" altLang="zh-CN" b="1" dirty="0">
                <a:latin typeface="微软雅黑" panose="020B0503020204020204" charset="-122"/>
                <a:ea typeface="微软雅黑" panose="020B0503020204020204" charset="-122"/>
              </a:rPr>
              <a:t>，增速较去年同期</a:t>
            </a:r>
            <a:r>
              <a:rPr lang="zh-CN" altLang="zh-CN" b="1" dirty="0">
                <a:solidFill>
                  <a:srgbClr val="FF0000"/>
                </a:solidFill>
                <a:latin typeface="微软雅黑" panose="020B0503020204020204" charset="-122"/>
                <a:ea typeface="微软雅黑" panose="020B0503020204020204" charset="-122"/>
              </a:rPr>
              <a:t>下滑</a:t>
            </a:r>
            <a:r>
              <a:rPr lang="en-US" altLang="zh-CN" b="1" dirty="0">
                <a:solidFill>
                  <a:srgbClr val="FF0000"/>
                </a:solidFill>
                <a:latin typeface="微软雅黑" panose="020B0503020204020204" charset="-122"/>
                <a:ea typeface="微软雅黑" panose="020B0503020204020204" charset="-122"/>
              </a:rPr>
              <a:t>8.77</a:t>
            </a:r>
            <a:r>
              <a:rPr lang="zh-CN" altLang="zh-CN" b="1" dirty="0">
                <a:solidFill>
                  <a:srgbClr val="FF0000"/>
                </a:solidFill>
                <a:latin typeface="微软雅黑" panose="020B0503020204020204" charset="-122"/>
                <a:ea typeface="微软雅黑" panose="020B0503020204020204" charset="-122"/>
              </a:rPr>
              <a:t>个百分点</a:t>
            </a:r>
            <a:r>
              <a:rPr lang="zh-CN" altLang="en-US" b="1" dirty="0">
                <a:solidFill>
                  <a:srgbClr val="FF0000"/>
                </a:solidFill>
                <a:latin typeface="微软雅黑" panose="020B0503020204020204" charset="-122"/>
                <a:ea typeface="微软雅黑" panose="020B0503020204020204" charset="-122"/>
              </a:rPr>
              <a:t>；</a:t>
            </a:r>
            <a:endParaRPr lang="zh-CN" altLang="en-US" b="1" dirty="0">
              <a:solidFill>
                <a:srgbClr val="FF0000"/>
              </a:solidFill>
              <a:latin typeface="微软雅黑" panose="020B0503020204020204" charset="-122"/>
              <a:ea typeface="微软雅黑" panose="020B0503020204020204" charset="-122"/>
            </a:endParaRPr>
          </a:p>
          <a:p>
            <a:pPr marL="285750" indent="-285750">
              <a:lnSpc>
                <a:spcPct val="150000"/>
              </a:lnSpc>
              <a:spcBef>
                <a:spcPts val="600"/>
              </a:spcBef>
              <a:buFont typeface="Arial" panose="020B0604020202020204" pitchFamily="34" charset="0"/>
              <a:buChar char="•"/>
            </a:pPr>
            <a:r>
              <a:rPr lang="zh-CN" altLang="zh-CN" b="1" dirty="0">
                <a:latin typeface="微软雅黑" panose="020B0503020204020204" charset="-122"/>
                <a:ea typeface="微软雅黑" panose="020B0503020204020204" charset="-122"/>
              </a:rPr>
              <a:t>合计</a:t>
            </a:r>
            <a:r>
              <a:rPr lang="zh-CN" altLang="zh-CN" b="1" dirty="0">
                <a:solidFill>
                  <a:srgbClr val="FF0000"/>
                </a:solidFill>
                <a:latin typeface="微软雅黑" panose="020B0503020204020204" charset="-122"/>
                <a:ea typeface="微软雅黑" panose="020B0503020204020204" charset="-122"/>
              </a:rPr>
              <a:t>净利润为</a:t>
            </a:r>
            <a:r>
              <a:rPr lang="en-US" altLang="zh-CN" b="1" dirty="0">
                <a:solidFill>
                  <a:srgbClr val="FF0000"/>
                </a:solidFill>
                <a:latin typeface="微软雅黑" panose="020B0503020204020204" charset="-122"/>
                <a:ea typeface="微软雅黑" panose="020B0503020204020204" charset="-122"/>
              </a:rPr>
              <a:t>30.14</a:t>
            </a:r>
            <a:r>
              <a:rPr lang="zh-CN" altLang="zh-CN" b="1" dirty="0">
                <a:solidFill>
                  <a:srgbClr val="FF0000"/>
                </a:solidFill>
                <a:latin typeface="微软雅黑" panose="020B0503020204020204" charset="-122"/>
                <a:ea typeface="微软雅黑" panose="020B0503020204020204" charset="-122"/>
              </a:rPr>
              <a:t>亿元</a:t>
            </a:r>
            <a:r>
              <a:rPr lang="zh-CN" altLang="zh-CN" b="1" dirty="0">
                <a:latin typeface="微软雅黑" panose="020B0503020204020204" charset="-122"/>
                <a:ea typeface="微软雅黑" panose="020B0503020204020204" charset="-122"/>
              </a:rPr>
              <a:t>，同比增长</a:t>
            </a:r>
            <a:r>
              <a:rPr lang="en-US" altLang="zh-CN" b="1" dirty="0">
                <a:latin typeface="微软雅黑" panose="020B0503020204020204" charset="-122"/>
                <a:ea typeface="微软雅黑" panose="020B0503020204020204" charset="-122"/>
              </a:rPr>
              <a:t>-62.29%</a:t>
            </a:r>
            <a:r>
              <a:rPr lang="zh-CN" altLang="zh-CN" b="1" dirty="0">
                <a:latin typeface="微软雅黑" panose="020B0503020204020204" charset="-122"/>
                <a:ea typeface="微软雅黑" panose="020B0503020204020204" charset="-122"/>
              </a:rPr>
              <a:t>，增速较去年同期</a:t>
            </a:r>
            <a:r>
              <a:rPr lang="zh-CN" altLang="zh-CN" b="1" dirty="0">
                <a:solidFill>
                  <a:srgbClr val="FF0000"/>
                </a:solidFill>
                <a:latin typeface="微软雅黑" panose="020B0503020204020204" charset="-122"/>
                <a:ea typeface="微软雅黑" panose="020B0503020204020204" charset="-122"/>
              </a:rPr>
              <a:t>下滑</a:t>
            </a:r>
            <a:r>
              <a:rPr lang="en-US" altLang="zh-CN" b="1" dirty="0">
                <a:solidFill>
                  <a:srgbClr val="FF0000"/>
                </a:solidFill>
                <a:latin typeface="微软雅黑" panose="020B0503020204020204" charset="-122"/>
                <a:ea typeface="微软雅黑" panose="020B0503020204020204" charset="-122"/>
              </a:rPr>
              <a:t>72.87</a:t>
            </a:r>
            <a:r>
              <a:rPr lang="zh-CN" altLang="zh-CN" b="1" dirty="0">
                <a:solidFill>
                  <a:srgbClr val="FF0000"/>
                </a:solidFill>
                <a:latin typeface="微软雅黑" panose="020B0503020204020204" charset="-122"/>
                <a:ea typeface="微软雅黑" panose="020B0503020204020204" charset="-122"/>
              </a:rPr>
              <a:t>个百分点</a:t>
            </a:r>
            <a:r>
              <a:rPr lang="zh-CN" altLang="en-US" b="1" dirty="0">
                <a:solidFill>
                  <a:srgbClr val="FF0000"/>
                </a:solidFill>
                <a:latin typeface="微软雅黑" panose="020B0503020204020204" charset="-122"/>
                <a:ea typeface="微软雅黑" panose="020B0503020204020204" charset="-122"/>
              </a:rPr>
              <a:t>；</a:t>
            </a:r>
            <a:endParaRPr lang="zh-CN" altLang="en-US" b="1" dirty="0">
              <a:solidFill>
                <a:srgbClr val="FF0000"/>
              </a:solidFill>
              <a:latin typeface="微软雅黑" panose="020B0503020204020204" charset="-122"/>
              <a:ea typeface="微软雅黑" panose="020B0503020204020204" charset="-122"/>
            </a:endParaRPr>
          </a:p>
          <a:p>
            <a:pPr marL="285750" indent="-285750" fontAlgn="auto">
              <a:lnSpc>
                <a:spcPct val="150000"/>
              </a:lnSpc>
              <a:spcBef>
                <a:spcPts val="600"/>
              </a:spcBef>
              <a:buFont typeface="Arial" panose="020B0604020202020204" pitchFamily="34" charset="0"/>
              <a:buChar char="•"/>
            </a:pPr>
            <a:r>
              <a:rPr lang="zh-CN" altLang="zh-CN" b="1" dirty="0">
                <a:latin typeface="微软雅黑" panose="020B0503020204020204" charset="-122"/>
                <a:ea typeface="微软雅黑" panose="020B0503020204020204" charset="-122"/>
              </a:rPr>
              <a:t>年度</a:t>
            </a:r>
            <a:r>
              <a:rPr lang="zh-CN" altLang="zh-CN" b="1" dirty="0">
                <a:solidFill>
                  <a:srgbClr val="FF0000"/>
                </a:solidFill>
                <a:latin typeface="微软雅黑" panose="020B0503020204020204" charset="-122"/>
                <a:ea typeface="微软雅黑" panose="020B0503020204020204" charset="-122"/>
              </a:rPr>
              <a:t>销售毛利率为</a:t>
            </a:r>
            <a:r>
              <a:rPr lang="en-US" altLang="zh-CN" b="1" dirty="0">
                <a:solidFill>
                  <a:srgbClr val="FF0000"/>
                </a:solidFill>
                <a:latin typeface="微软雅黑" panose="020B0503020204020204" charset="-122"/>
                <a:ea typeface="微软雅黑" panose="020B0503020204020204" charset="-122"/>
              </a:rPr>
              <a:t>28.77%</a:t>
            </a:r>
            <a:r>
              <a:rPr lang="zh-CN" altLang="zh-CN" b="1" dirty="0">
                <a:latin typeface="微软雅黑" panose="020B0503020204020204" charset="-122"/>
                <a:ea typeface="微软雅黑" panose="020B0503020204020204" charset="-122"/>
              </a:rPr>
              <a:t>，较</a:t>
            </a:r>
            <a:r>
              <a:rPr lang="en-US" altLang="zh-CN" b="1" dirty="0">
                <a:latin typeface="微软雅黑" panose="020B0503020204020204" charset="-122"/>
                <a:ea typeface="微软雅黑" panose="020B0503020204020204" charset="-122"/>
              </a:rPr>
              <a:t>2017</a:t>
            </a:r>
            <a:r>
              <a:rPr lang="zh-CN" altLang="zh-CN" b="1" dirty="0">
                <a:latin typeface="微软雅黑" panose="020B0503020204020204" charset="-122"/>
                <a:ea typeface="微软雅黑" panose="020B0503020204020204" charset="-122"/>
              </a:rPr>
              <a:t>年</a:t>
            </a:r>
            <a:r>
              <a:rPr lang="zh-CN" altLang="zh-CN" b="1" dirty="0">
                <a:solidFill>
                  <a:srgbClr val="FF0000"/>
                </a:solidFill>
                <a:latin typeface="微软雅黑" panose="020B0503020204020204" charset="-122"/>
                <a:ea typeface="微软雅黑" panose="020B0503020204020204" charset="-122"/>
              </a:rPr>
              <a:t>下降</a:t>
            </a:r>
            <a:r>
              <a:rPr lang="en-US" altLang="zh-CN" b="1" dirty="0">
                <a:solidFill>
                  <a:srgbClr val="FF0000"/>
                </a:solidFill>
                <a:latin typeface="微软雅黑" panose="020B0503020204020204" charset="-122"/>
                <a:ea typeface="微软雅黑" panose="020B0503020204020204" charset="-122"/>
              </a:rPr>
              <a:t>0.92</a:t>
            </a:r>
            <a:r>
              <a:rPr lang="zh-CN" altLang="zh-CN" b="1" dirty="0">
                <a:solidFill>
                  <a:srgbClr val="FF0000"/>
                </a:solidFill>
                <a:latin typeface="微软雅黑" panose="020B0503020204020204" charset="-122"/>
                <a:ea typeface="微软雅黑" panose="020B0503020204020204" charset="-122"/>
              </a:rPr>
              <a:t>个百分点</a:t>
            </a:r>
            <a:r>
              <a:rPr lang="zh-CN" altLang="en-US" b="1" dirty="0">
                <a:solidFill>
                  <a:srgbClr val="FF0000"/>
                </a:solidFill>
                <a:latin typeface="微软雅黑" panose="020B0503020204020204" charset="-122"/>
                <a:ea typeface="微软雅黑" panose="020B0503020204020204" charset="-122"/>
              </a:rPr>
              <a:t>。</a:t>
            </a:r>
            <a:endParaRPr lang="en-US" altLang="zh-CN" b="1" dirty="0">
              <a:solidFill>
                <a:srgbClr val="FF0000"/>
              </a:solidFill>
              <a:latin typeface="微软雅黑" panose="020B0503020204020204" charset="-122"/>
              <a:ea typeface="微软雅黑" panose="020B0503020204020204" charset="-122"/>
            </a:endParaRPr>
          </a:p>
        </p:txBody>
      </p:sp>
      <p:sp>
        <p:nvSpPr>
          <p:cNvPr id="5" name="文本框 4"/>
          <p:cNvSpPr txBox="1"/>
          <p:nvPr/>
        </p:nvSpPr>
        <p:spPr>
          <a:xfrm>
            <a:off x="904246" y="6303622"/>
            <a:ext cx="5027930" cy="306705"/>
          </a:xfrm>
          <a:prstGeom prst="rect">
            <a:avLst/>
          </a:prstGeom>
          <a:noFill/>
        </p:spPr>
        <p:txBody>
          <a:bodyPr wrap="square" rtlCol="0">
            <a:spAutoFit/>
          </a:bodyPr>
          <a:lstStyle/>
          <a:p>
            <a:r>
              <a:rPr lang="zh-CN" altLang="en-US" sz="1400" b="1" dirty="0">
                <a:latin typeface="微软雅黑" panose="020B0503020204020204" charset="-122"/>
                <a:ea typeface="微软雅黑" panose="020B0503020204020204" charset="-122"/>
                <a:cs typeface="微软雅黑" panose="020B0503020204020204" charset="-122"/>
              </a:rPr>
              <a:t>2018年</a:t>
            </a:r>
            <a:r>
              <a:rPr lang="en-US" altLang="zh-CN" sz="1400" b="1" dirty="0">
                <a:latin typeface="微软雅黑" panose="020B0503020204020204" charset="-122"/>
                <a:ea typeface="微软雅黑" panose="020B0503020204020204" charset="-122"/>
                <a:cs typeface="微软雅黑" panose="020B0503020204020204" charset="-122"/>
              </a:rPr>
              <a:t>34</a:t>
            </a:r>
            <a:r>
              <a:rPr lang="zh-CN" altLang="en-US" sz="1400" b="1" dirty="0">
                <a:latin typeface="微软雅黑" panose="020B0503020204020204" charset="-122"/>
                <a:ea typeface="微软雅黑" panose="020B0503020204020204" charset="-122"/>
                <a:cs typeface="微软雅黑" panose="020B0503020204020204" charset="-122"/>
              </a:rPr>
              <a:t>家主营LED上市公司营收和利润情况</a:t>
            </a:r>
            <a:endParaRPr lang="zh-CN" altLang="en-US" sz="1400" b="1" dirty="0">
              <a:latin typeface="微软雅黑" panose="020B0503020204020204" charset="-122"/>
              <a:ea typeface="微软雅黑" panose="020B0503020204020204" charset="-122"/>
              <a:cs typeface="微软雅黑" panose="020B0503020204020204" charset="-122"/>
            </a:endParaRPr>
          </a:p>
        </p:txBody>
      </p:sp>
      <p:sp>
        <p:nvSpPr>
          <p:cNvPr id="15" name="文本框 4"/>
          <p:cNvSpPr txBox="1"/>
          <p:nvPr/>
        </p:nvSpPr>
        <p:spPr>
          <a:xfrm>
            <a:off x="6950869" y="6257290"/>
            <a:ext cx="5027930" cy="306705"/>
          </a:xfrm>
          <a:prstGeom prst="rect">
            <a:avLst/>
          </a:prstGeom>
          <a:noFill/>
        </p:spPr>
        <p:txBody>
          <a:bodyPr wrap="square" rtlCol="0">
            <a:spAutoFit/>
          </a:bodyPr>
          <a:lstStyle/>
          <a:p>
            <a:pPr algn="ctr"/>
            <a:r>
              <a:rPr lang="zh-CN" altLang="en-US" sz="1400" b="1" dirty="0">
                <a:latin typeface="微软雅黑" panose="020B0503020204020204" charset="-122"/>
                <a:ea typeface="微软雅黑" panose="020B0503020204020204" charset="-122"/>
                <a:cs typeface="微软雅黑" panose="020B0503020204020204" charset="-122"/>
              </a:rPr>
              <a:t>2013-2018年</a:t>
            </a:r>
            <a:r>
              <a:rPr lang="en-US" altLang="zh-CN" sz="1400" b="1" dirty="0">
                <a:latin typeface="微软雅黑" panose="020B0503020204020204" charset="-122"/>
                <a:ea typeface="微软雅黑" panose="020B0503020204020204" charset="-122"/>
                <a:cs typeface="微软雅黑" panose="020B0503020204020204" charset="-122"/>
              </a:rPr>
              <a:t>34</a:t>
            </a:r>
            <a:r>
              <a:rPr lang="zh-CN" altLang="en-US" sz="1400" b="1" dirty="0">
                <a:latin typeface="微软雅黑" panose="020B0503020204020204" charset="-122"/>
                <a:ea typeface="微软雅黑" panose="020B0503020204020204" charset="-122"/>
                <a:cs typeface="微软雅黑" panose="020B0503020204020204" charset="-122"/>
              </a:rPr>
              <a:t>家主营LED主营上市公司盈利指标</a:t>
            </a:r>
            <a:endParaRPr lang="zh-CN" altLang="en-US" sz="1400" b="1" dirty="0">
              <a:latin typeface="微软雅黑" panose="020B0503020204020204" charset="-122"/>
              <a:ea typeface="微软雅黑" panose="020B0503020204020204" charset="-122"/>
              <a:cs typeface="微软雅黑" panose="020B0503020204020204" charset="-122"/>
            </a:endParaRPr>
          </a:p>
        </p:txBody>
      </p:sp>
      <p:graphicFrame>
        <p:nvGraphicFramePr>
          <p:cNvPr id="18" name="图表 17"/>
          <p:cNvGraphicFramePr/>
          <p:nvPr/>
        </p:nvGraphicFramePr>
        <p:xfrm>
          <a:off x="463820" y="2876209"/>
          <a:ext cx="5468356" cy="3443974"/>
        </p:xfrm>
        <a:graphic>
          <a:graphicData uri="http://schemas.openxmlformats.org/drawingml/2006/chart">
            <c:chart xmlns:c="http://schemas.openxmlformats.org/drawingml/2006/chart" xmlns:r="http://schemas.openxmlformats.org/officeDocument/2006/relationships" r:id="rId1"/>
          </a:graphicData>
        </a:graphic>
      </p:graphicFrame>
      <p:sp>
        <p:nvSpPr>
          <p:cNvPr id="7" name="矩形 6"/>
          <p:cNvSpPr/>
          <p:nvPr/>
        </p:nvSpPr>
        <p:spPr>
          <a:xfrm>
            <a:off x="3250133" y="6593765"/>
            <a:ext cx="3388748" cy="280398"/>
          </a:xfrm>
          <a:prstGeom prst="rect">
            <a:avLst/>
          </a:prstGeom>
        </p:spPr>
        <p:txBody>
          <a:bodyPr wrap="none">
            <a:spAutoFit/>
          </a:bodyPr>
          <a:lstStyle/>
          <a:p>
            <a:pPr indent="306070" algn="r" latinLnBrk="1">
              <a:lnSpc>
                <a:spcPts val="1600"/>
              </a:lnSpc>
              <a:spcBef>
                <a:spcPts val="200"/>
              </a:spcBef>
              <a:spcAft>
                <a:spcPts val="0"/>
              </a:spcAft>
            </a:pPr>
            <a:r>
              <a:rPr lang="zh-CN" altLang="zh-CN" sz="1200" b="1" dirty="0">
                <a:latin typeface="Times New Roman" panose="02020603050405020304" charset="0"/>
                <a:ea typeface="仿宋_GB2312" panose="02010609030101010101" pitchFamily="49" charset="-122"/>
                <a:cs typeface="Times New Roman" panose="02020603050405020304" charset="0"/>
              </a:rPr>
              <a:t>数据来源：同花顺</a:t>
            </a:r>
            <a:r>
              <a:rPr lang="en-US" altLang="zh-CN" sz="1200" b="1" dirty="0" err="1">
                <a:latin typeface="Times New Roman" panose="02020603050405020304" charset="0"/>
                <a:ea typeface="仿宋_GB2312" panose="02010609030101010101" pitchFamily="49" charset="-122"/>
                <a:cs typeface="宋体" panose="02010600030101010101" pitchFamily="2" charset="-122"/>
              </a:rPr>
              <a:t>iFinD</a:t>
            </a:r>
            <a:r>
              <a:rPr lang="en-US" altLang="zh-CN" sz="1200" b="1" dirty="0">
                <a:latin typeface="Times New Roman" panose="02020603050405020304" charset="0"/>
                <a:ea typeface="仿宋_GB2312" panose="02010609030101010101" pitchFamily="49" charset="-122"/>
                <a:cs typeface="宋体" panose="02010600030101010101" pitchFamily="2" charset="-122"/>
              </a:rPr>
              <a:t> CSA Research</a:t>
            </a:r>
            <a:r>
              <a:rPr lang="zh-CN" altLang="zh-CN" sz="1200" b="1" dirty="0">
                <a:latin typeface="Times New Roman" panose="02020603050405020304" charset="0"/>
                <a:ea typeface="仿宋_GB2312" panose="02010609030101010101" pitchFamily="49" charset="-122"/>
                <a:cs typeface="Times New Roman" panose="02020603050405020304" charset="0"/>
              </a:rPr>
              <a:t>整理</a:t>
            </a:r>
            <a:endParaRPr lang="zh-CN" altLang="zh-CN" sz="1200" b="1" dirty="0">
              <a:latin typeface="宋体" panose="02010600030101010101" pitchFamily="2" charset="-122"/>
              <a:cs typeface="宋体" panose="02010600030101010101" pitchFamily="2" charset="-122"/>
            </a:endParaRPr>
          </a:p>
        </p:txBody>
      </p:sp>
      <p:graphicFrame>
        <p:nvGraphicFramePr>
          <p:cNvPr id="19" name="图表 18"/>
          <p:cNvGraphicFramePr/>
          <p:nvPr/>
        </p:nvGraphicFramePr>
        <p:xfrm>
          <a:off x="6582409" y="3176711"/>
          <a:ext cx="5274310" cy="2933065"/>
        </p:xfrm>
        <a:graphic>
          <a:graphicData uri="http://schemas.openxmlformats.org/drawingml/2006/chart">
            <c:chart xmlns:c="http://schemas.openxmlformats.org/drawingml/2006/chart" xmlns:r="http://schemas.openxmlformats.org/officeDocument/2006/relationships" r:id="rId2"/>
          </a:graphicData>
        </a:graphic>
      </p:graphicFrame>
      <p:sp>
        <p:nvSpPr>
          <p:cNvPr id="21" name="矩形 20"/>
          <p:cNvSpPr/>
          <p:nvPr/>
        </p:nvSpPr>
        <p:spPr>
          <a:xfrm>
            <a:off x="8372566" y="6563672"/>
            <a:ext cx="3388748" cy="280398"/>
          </a:xfrm>
          <a:prstGeom prst="rect">
            <a:avLst/>
          </a:prstGeom>
        </p:spPr>
        <p:txBody>
          <a:bodyPr wrap="none">
            <a:spAutoFit/>
          </a:bodyPr>
          <a:lstStyle/>
          <a:p>
            <a:pPr indent="306070" algn="r" latinLnBrk="1">
              <a:lnSpc>
                <a:spcPts val="1600"/>
              </a:lnSpc>
              <a:spcBef>
                <a:spcPts val="200"/>
              </a:spcBef>
              <a:spcAft>
                <a:spcPts val="0"/>
              </a:spcAft>
            </a:pPr>
            <a:r>
              <a:rPr lang="zh-CN" altLang="zh-CN" sz="1200" b="1" dirty="0">
                <a:latin typeface="Times New Roman" panose="02020603050405020304" charset="0"/>
                <a:ea typeface="仿宋_GB2312" panose="02010609030101010101" pitchFamily="49" charset="-122"/>
                <a:cs typeface="Times New Roman" panose="02020603050405020304" charset="0"/>
              </a:rPr>
              <a:t>数据来源：同花顺</a:t>
            </a:r>
            <a:r>
              <a:rPr lang="en-US" altLang="zh-CN" sz="1200" b="1" dirty="0" err="1">
                <a:latin typeface="Times New Roman" panose="02020603050405020304" charset="0"/>
                <a:ea typeface="仿宋_GB2312" panose="02010609030101010101" pitchFamily="49" charset="-122"/>
                <a:cs typeface="宋体" panose="02010600030101010101" pitchFamily="2" charset="-122"/>
              </a:rPr>
              <a:t>iFinD</a:t>
            </a:r>
            <a:r>
              <a:rPr lang="en-US" altLang="zh-CN" sz="1200" b="1" dirty="0">
                <a:latin typeface="Times New Roman" panose="02020603050405020304" charset="0"/>
                <a:ea typeface="仿宋_GB2312" panose="02010609030101010101" pitchFamily="49" charset="-122"/>
                <a:cs typeface="宋体" panose="02010600030101010101" pitchFamily="2" charset="-122"/>
              </a:rPr>
              <a:t> CSA Research</a:t>
            </a:r>
            <a:r>
              <a:rPr lang="zh-CN" altLang="zh-CN" sz="1200" b="1" dirty="0">
                <a:latin typeface="Times New Roman" panose="02020603050405020304" charset="0"/>
                <a:ea typeface="仿宋_GB2312" panose="02010609030101010101" pitchFamily="49" charset="-122"/>
                <a:cs typeface="Times New Roman" panose="02020603050405020304" charset="0"/>
              </a:rPr>
              <a:t>整理</a:t>
            </a:r>
            <a:endParaRPr lang="zh-CN" altLang="zh-CN" sz="1200" b="1" dirty="0">
              <a:latin typeface="宋体" panose="02010600030101010101" pitchFamily="2" charset="-122"/>
              <a:cs typeface="宋体" panose="02010600030101010101" pitchFamily="2" charset="-122"/>
            </a:endParaRPr>
          </a:p>
        </p:txBody>
      </p:sp>
    </p:spTree>
  </p:cSld>
  <p:clrMapOvr>
    <a:masterClrMapping/>
  </p:clrMapOvr>
</p:sld>
</file>

<file path=ppt/tags/tag1.xml><?xml version="1.0" encoding="utf-8"?>
<p:tagLst xmlns:p="http://schemas.openxmlformats.org/presentationml/2006/main">
  <p:tag name="KSO_WM_TAG_VERSION" val="1.0"/>
  <p:tag name="KSO_WM_TEMPLATE_CATEGORY" val="custom"/>
  <p:tag name="KSO_WM_TEMPLATE_INDEX" val="20187308"/>
</p:tagLst>
</file>

<file path=ppt/tags/tag2.xml><?xml version="1.0" encoding="utf-8"?>
<p:tagLst xmlns:p="http://schemas.openxmlformats.org/presentationml/2006/main">
  <p:tag name="KSO_WM_TAG_VERSION" val="1.0"/>
  <p:tag name="KSO_WM_TEMPLATE_CATEGORY" val="custom"/>
  <p:tag name="KSO_WM_TEMPLATE_INDEX" val="20187308"/>
</p:tagLst>
</file>

<file path=ppt/tags/tag3.xml><?xml version="1.0" encoding="utf-8"?>
<p:tagLst xmlns:p="http://schemas.openxmlformats.org/presentationml/2006/main">
  <p:tag name="KSO_WM_TAG_VERSION" val="1.0"/>
  <p:tag name="KSO_WM_BEAUTIFY_FLAG" val="#wm#"/>
  <p:tag name="KSO_WM_TEMPLATE_CATEGORY" val="custom"/>
  <p:tag name="KSO_WM_TEMPLATE_INDEX" val="20187308"/>
  <p:tag name="KSO_WM_TEMPLATE_THUMBS_INDEX" val="1、2、3、6、8、10、11、12、15"/>
</p:tagLst>
</file>

<file path=ppt/tags/tag4.xml><?xml version="1.0" encoding="utf-8"?>
<p:tagLst xmlns:p="http://schemas.openxmlformats.org/presentationml/2006/main">
  <p:tag name="KSO_WM_TEMPLATE_TOPIC_ID" val="2869567"/>
  <p:tag name="KSO_WM_TEMPLATE_OUTLINE_ID" val="6"/>
  <p:tag name="KSO_WM_TEMPLATE_SCENE_ID" val="1"/>
  <p:tag name="KSO_WM_TEMPLATE_JOB_ID" val="6"/>
  <p:tag name="KSO_WM_TEMPLATE_TOPIC_DEFAULT" val="0"/>
</p:tagLst>
</file>

<file path=ppt/tags/tag5.xml><?xml version="1.0" encoding="utf-8"?>
<p:tagLst xmlns:p="http://schemas.openxmlformats.org/presentationml/2006/main">
  <p:tag name="KSO_WM_SLIDE_MODEL_TYPE" val="numdgm"/>
</p:tagLst>
</file>

<file path=ppt/tags/tag6.xml><?xml version="1.0" encoding="utf-8"?>
<p:tagLst xmlns:p="http://schemas.openxmlformats.org/presentationml/2006/main">
  <p:tag name="KSO_WM_SLIDE_MODEL_TYPE" val="timeline"/>
</p:tagLst>
</file>

<file path=ppt/tags/tag7.xml><?xml version="1.0" encoding="utf-8"?>
<p:tagLst xmlns:p="http://schemas.openxmlformats.org/presentationml/2006/main">
  <p:tag name="MH" val="20160830110146"/>
  <p:tag name="MH_LIBRARY" val="CONTENTS"/>
  <p:tag name="MH_TYPE" val="OTHERS"/>
  <p:tag name="ID" val="553512"/>
</p:tagLst>
</file>

<file path=ppt/tags/tag8.xml><?xml version="1.0" encoding="utf-8"?>
<p:tagLst xmlns:p="http://schemas.openxmlformats.org/presentationml/2006/main">
  <p:tag name="MH" val="20160830110146"/>
  <p:tag name="MH_LIBRARY" val="CONTENTS"/>
  <p:tag name="MH_TYPE" val="OTHERS"/>
  <p:tag name="ID" val="553512"/>
</p:tagLst>
</file>

<file path=ppt/tags/tag9.xml><?xml version="1.0" encoding="utf-8"?>
<p:tagLst xmlns:p="http://schemas.openxmlformats.org/presentationml/2006/main">
  <p:tag name="MH" val="20160830110146"/>
  <p:tag name="MH_LIBRARY" val="CONTENTS"/>
  <p:tag name="MH_TYPE" val="OTHERS"/>
  <p:tag name="ID" val="553512"/>
</p:tagLst>
</file>

<file path=ppt/theme/theme1.xml><?xml version="1.0" encoding="utf-8"?>
<a:theme xmlns:a="http://schemas.openxmlformats.org/drawingml/2006/main" name="Office 主题​​">
  <a:themeElements>
    <a:clrScheme name="2019空白演示文档">
      <a:dk1>
        <a:srgbClr val="000000"/>
      </a:dk1>
      <a:lt1>
        <a:srgbClr val="FFFFFF"/>
      </a:lt1>
      <a:dk2>
        <a:srgbClr val="E6E4E4"/>
      </a:dk2>
      <a:lt2>
        <a:srgbClr val="FFFFFF"/>
      </a:lt2>
      <a:accent1>
        <a:srgbClr val="477DEA"/>
      </a:accent1>
      <a:accent2>
        <a:srgbClr val="9B9B9B"/>
      </a:accent2>
      <a:accent3>
        <a:srgbClr val="F3B745"/>
      </a:accent3>
      <a:accent4>
        <a:srgbClr val="477EE7"/>
      </a:accent4>
      <a:accent5>
        <a:srgbClr val="4BA151"/>
      </a:accent5>
      <a:accent6>
        <a:srgbClr val="E9403C"/>
      </a:accent6>
      <a:hlink>
        <a:srgbClr val="0563C1"/>
      </a:hlink>
      <a:folHlink>
        <a:srgbClr val="954D72"/>
      </a:folHlink>
    </a:clrScheme>
    <a:fontScheme name="2019空白演示文档">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第一PPT，www.1ppt.com">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7955</Words>
  <Application>WPS 演示</Application>
  <PresentationFormat>宽屏</PresentationFormat>
  <Paragraphs>687</Paragraphs>
  <Slides>37</Slides>
  <Notes>10</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37</vt:i4>
      </vt:variant>
    </vt:vector>
  </HeadingPairs>
  <TitlesOfParts>
    <vt:vector size="53" baseType="lpstr">
      <vt:lpstr>Arial</vt:lpstr>
      <vt:lpstr>宋体</vt:lpstr>
      <vt:lpstr>Wingdings</vt:lpstr>
      <vt:lpstr>Calibri</vt:lpstr>
      <vt:lpstr>微软雅黑</vt:lpstr>
      <vt:lpstr>Wingdings</vt:lpstr>
      <vt:lpstr>Times New Roman</vt:lpstr>
      <vt:lpstr>等线 Light</vt:lpstr>
      <vt:lpstr>仿宋_GB2312</vt:lpstr>
      <vt:lpstr>仿宋</vt:lpstr>
      <vt:lpstr>Arial Unicode MS</vt:lpstr>
      <vt:lpstr>锐字云字库细黑体1.0</vt:lpstr>
      <vt:lpstr>黑体</vt:lpstr>
      <vt:lpstr>Office 主题​​</vt:lpstr>
      <vt:lpstr>第一PPT，www.1ppt.com</vt:lpstr>
      <vt:lpstr>1_第一PPT，www.1ppt.com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kingsoft</dc:creator>
  <cp:lastModifiedBy>Linda</cp:lastModifiedBy>
  <cp:revision>683</cp:revision>
  <dcterms:created xsi:type="dcterms:W3CDTF">2017-08-03T09:01:00Z</dcterms:created>
  <dcterms:modified xsi:type="dcterms:W3CDTF">2019-05-08T07:37:09Z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y fmtid="{D5CDD505-2E9C-101B-9397-08002B2CF9AE}" pid="3" name="KSORubyTemplateID">
    <vt:lpwstr>13</vt:lpwstr>
  </property>
</Properties>
</file>